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3"/>
  </p:notesMasterIdLst>
  <p:sldIdLst>
    <p:sldId id="322" r:id="rId2"/>
    <p:sldId id="320" r:id="rId3"/>
    <p:sldId id="323" r:id="rId4"/>
    <p:sldId id="337" r:id="rId5"/>
    <p:sldId id="325" r:id="rId6"/>
    <p:sldId id="326" r:id="rId7"/>
    <p:sldId id="327" r:id="rId8"/>
    <p:sldId id="328" r:id="rId9"/>
    <p:sldId id="338" r:id="rId10"/>
    <p:sldId id="339" r:id="rId11"/>
    <p:sldId id="330" r:id="rId12"/>
    <p:sldId id="331" r:id="rId13"/>
    <p:sldId id="332" r:id="rId14"/>
    <p:sldId id="336" r:id="rId15"/>
    <p:sldId id="333" r:id="rId16"/>
    <p:sldId id="334" r:id="rId17"/>
    <p:sldId id="335" r:id="rId18"/>
    <p:sldId id="341" r:id="rId19"/>
    <p:sldId id="342" r:id="rId20"/>
    <p:sldId id="343" r:id="rId21"/>
    <p:sldId id="344" r:id="rId22"/>
  </p:sldIdLst>
  <p:sldSz cx="6858000" cy="5143500"/>
  <p:notesSz cx="6858000" cy="9144000"/>
  <p:embeddedFontLst>
    <p:embeddedFont>
      <p:font typeface="HP001 4 hàng" panose="020B0604020202020204" charset="0"/>
      <p:regular r:id="rId24"/>
      <p:bold r:id="rId25"/>
    </p:embeddedFont>
    <p:embeddedFont>
      <p:font typeface="Kalam" panose="02000000000000000000" pitchFamily="2" charset="0"/>
      <p:regular r:id="rId26"/>
      <p:bold r:id="rId27"/>
    </p:embeddedFont>
    <p:embeddedFont>
      <p:font typeface="Montserrat" panose="020B0604020202020204" charset="0"/>
      <p:regular r:id="rId28"/>
      <p:bold r:id="rId29"/>
      <p:italic r:id="rId30"/>
      <p:boldItalic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UTM Cookies" panose="02040603050506020204" pitchFamily="18" charset="0"/>
      <p:regular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8AB036"/>
    <a:srgbClr val="B7D574"/>
    <a:srgbClr val="FFAB40"/>
    <a:srgbClr val="17479D"/>
    <a:srgbClr val="3B64AC"/>
    <a:srgbClr val="F7446B"/>
    <a:srgbClr val="7EA131"/>
    <a:srgbClr val="F95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15"/>
  </p:normalViewPr>
  <p:slideViewPr>
    <p:cSldViewPr snapToGrid="0">
      <p:cViewPr varScale="1">
        <p:scale>
          <a:sx n="85" d="100"/>
          <a:sy n="85" d="100"/>
        </p:scale>
        <p:origin x="15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6858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8AB036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9E41DF2-1E9F-D04D-8A83-C875B540223D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282691" y="264616"/>
            <a:ext cx="6292616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49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6858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B7D574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8212400-0E01-DA40-A2E2-B199DA8B6BD6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282691" y="264616"/>
            <a:ext cx="6292616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676E52-75A9-0042-BF34-8A9AAD5E5537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5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12" Type="http://schemas.microsoft.com/office/2007/relationships/hdphoto" Target="../media/hdphoto1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microsoft.com/office/2007/relationships/hdphoto" Target="../media/hdphoto11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Relationship Id="rId6" Type="http://schemas.microsoft.com/office/2007/relationships/hdphoto" Target="../media/hdphoto16.wdp"/><Relationship Id="rId5" Type="http://schemas.openxmlformats.org/officeDocument/2006/relationships/image" Target="../media/image21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Relationship Id="rId6" Type="http://schemas.microsoft.com/office/2007/relationships/hdphoto" Target="../media/hdphoto20.wdp"/><Relationship Id="rId11" Type="http://schemas.openxmlformats.org/officeDocument/2006/relationships/image" Target="../media/image24.jpeg"/><Relationship Id="rId5" Type="http://schemas.openxmlformats.org/officeDocument/2006/relationships/image" Target="../media/image21.png"/><Relationship Id="rId10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4B4AB-E5C6-8441-95A7-756FEF37A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rcRect l="7250" t="8731" r="10105" b="10572"/>
          <a:stretch/>
        </p:blipFill>
        <p:spPr>
          <a:xfrm>
            <a:off x="1505528" y="286327"/>
            <a:ext cx="4481237" cy="448503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89116" y="427126"/>
            <a:ext cx="5160769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9893" y="427126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176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Gọi bạn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2081" y="1281218"/>
            <a:ext cx="5985777" cy="336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 xa xưa thuở nào	    Bê vàng đi tìm cỏ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 rừng cây sâu thẳm	    Lang thang quên đường về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Đôi bạn sống bên nhau	    Dê trắng thương bạn quá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Bê vàng và dê trắng	    Chạy khắp nẻo tìm bê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			    Đến bây giờ dê trắng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 năm, trời hạn hán	    Vẫn gọi hoài: “Bê! Bê!”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Suối cạn, cỏ héo khô			(Định Hải)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Lấy gì nuôi đôi bạn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Chờ mưa đến bao giờ?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3" y="1366959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1" y="3212179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49" y="1357200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581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829689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từ ngữ thể hiện tâm trạng của dê trắng khi không thấy bạn trở về?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366889" y="3027929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</a:t>
            </a:r>
            <a:r>
              <a:rPr lang="vi-VN" sz="1500" dirty="0">
                <a:latin typeface="UTM Avo" panose="02040603050506020204" pitchFamily="18" charset="0"/>
              </a:rPr>
              <a:t> Đóng vai một người bạn trong rừng, nói lời an ủi dê trắng.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00BE8-37E7-464C-9E38-7AD2A3E286EA}"/>
              </a:ext>
            </a:extLst>
          </p:cNvPr>
          <p:cNvSpPr txBox="1"/>
          <p:nvPr/>
        </p:nvSpPr>
        <p:spPr>
          <a:xfrm>
            <a:off x="366889" y="2453636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thương bạn quá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E9D45-67EF-4AB1-80E5-0AB1231A2BFF}"/>
              </a:ext>
            </a:extLst>
          </p:cNvPr>
          <p:cNvSpPr txBox="1"/>
          <p:nvPr/>
        </p:nvSpPr>
        <p:spPr>
          <a:xfrm>
            <a:off x="366889" y="3372300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Mình biết cậu đang rất buòn và nhớ bê vàng. Đừng lo lắng quá, bê vàng sẽ sớm tìm được đường về nhà thôi!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TẬP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CAA0CD-3CB0-A342-B7A2-3C0456D13B7A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0E7F41-22B8-FB40-B638-09ED47948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DB01AC-A7EC-2946-8155-D4E44F9E55A3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  <p:bldP spid="11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4055" t="23026" r="12378" b="24378"/>
          <a:stretch/>
        </p:blipFill>
        <p:spPr bwMode="auto">
          <a:xfrm>
            <a:off x="4123113" y="2745764"/>
            <a:ext cx="1767488" cy="178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H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870C7D-0388-6549-979D-595402517704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09BA43-2626-BB4C-8B6B-5BF9CEBD0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CB31EC-3EF7-1443-8749-0BA41016D176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149"/>
          <a:stretch/>
        </p:blipFill>
        <p:spPr>
          <a:xfrm>
            <a:off x="831273" y="1983041"/>
            <a:ext cx="2485506" cy="25499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H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715CA-0C01-1142-A6F7-A539C5D49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07" y="1343624"/>
            <a:ext cx="5270269" cy="29905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H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H.mp4" descr="H.mp4">
            <a:hlinkClick r:id="" action="ppaction://media"/>
            <a:extLst>
              <a:ext uri="{FF2B5EF4-FFF2-40B4-BE49-F238E27FC236}">
                <a16:creationId xmlns:a16="http://schemas.microsoft.com/office/drawing/2014/main" id="{A887E4F8-724E-A748-9AAF-0F9DCB85D35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6959" b="10151"/>
          <a:stretch/>
        </p:blipFill>
        <p:spPr>
          <a:xfrm>
            <a:off x="1247930" y="957734"/>
            <a:ext cx="4709008" cy="38281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98379" y="68641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338042" y="1946849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thầy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không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2436326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338041" y="1090487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thầy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không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595299" y="3421289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655212" y="2545165"/>
            <a:ext cx="1062051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595299" y="427687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H, h, k, b, g, y.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2F41E5-AB08-1F47-AE8F-C31CF33E9444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D8A831-2128-7340-911D-A194ECC7B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17C94B-46DF-334C-9666-950CAFE1106D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CAA0CD-3CB0-A342-B7A2-3C0456D13B7A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0E7F41-22B8-FB40-B638-09ED47948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DB01AC-A7EC-2946-8155-D4E44F9E55A3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AFEB38-00D6-234E-ADBA-D7FDA94EF5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36" b="95207" l="4955" r="47399">
                        <a14:foregroundMark x1="4046" y1="11547" x2="9992" y2="32898"/>
                        <a14:foregroundMark x1="9992" y1="32898" x2="6111" y2="84967"/>
                        <a14:foregroundMark x1="6111" y1="84967" x2="15855" y2="92375"/>
                        <a14:foregroundMark x1="15855" y1="92375" x2="31379" y2="77996"/>
                        <a14:foregroundMark x1="31379" y1="77996" x2="40875" y2="78867"/>
                        <a14:foregroundMark x1="40875" y1="78867" x2="47399" y2="49020"/>
                        <a14:foregroundMark x1="47399" y1="49020" x2="46573" y2="21569"/>
                        <a14:foregroundMark x1="46573" y1="21569" x2="39554" y2="6536"/>
                        <a14:foregroundMark x1="39554" y1="6536" x2="17258" y2="60131"/>
                        <a14:foregroundMark x1="17258" y1="60131" x2="17258" y2="60131"/>
                        <a14:foregroundMark x1="5615" y1="53813" x2="5615" y2="77996"/>
                        <a14:foregroundMark x1="5615" y1="77996" x2="14203" y2="92810"/>
                        <a14:foregroundMark x1="14203" y1="92810" x2="35756" y2="84096"/>
                        <a14:foregroundMark x1="35756" y1="84096" x2="45912" y2="66667"/>
                        <a14:foregroundMark x1="45912" y1="66667" x2="41206" y2="44227"/>
                        <a14:foregroundMark x1="41206" y1="44227" x2="27498" y2="63617"/>
                        <a14:foregroundMark x1="27498" y1="63617" x2="23534" y2="73638"/>
                        <a14:foregroundMark x1="23534" y1="73203" x2="27911" y2="95207"/>
                        <a14:foregroundMark x1="27911" y1="95207" x2="34352" y2="62963"/>
                        <a14:foregroundMark x1="34352" y1="62963" x2="34352" y2="60784"/>
                        <a14:foregroundMark x1="34352" y1="60566" x2="41536" y2="62527"/>
                        <a14:foregroundMark x1="41536" y1="62092" x2="34847" y2="58824"/>
                        <a14:foregroundMark x1="34847" y1="58388" x2="40793" y2="77342"/>
                        <a14:foregroundMark x1="40793" y1="77342" x2="40793" y2="77124"/>
                        <a14:foregroundMark x1="36581" y1="54684" x2="34187" y2="64706"/>
                        <a14:foregroundMark x1="34352" y1="64270" x2="27498" y2="47712"/>
                        <a14:foregroundMark x1="27498" y1="47712" x2="34021" y2="64270"/>
                        <a14:foregroundMark x1="34021" y1="64270" x2="34021" y2="64706"/>
                        <a14:foregroundMark x1="9992" y1="91068" x2="6111" y2="92375"/>
                        <a14:foregroundMark x1="28076" y1="90632" x2="37985" y2="92810"/>
                        <a14:foregroundMark x1="43105" y1="90196" x2="38563" y2="95207"/>
                        <a14:foregroundMark x1="47069" y1="86057" x2="47399" y2="52941"/>
                        <a14:foregroundMark x1="45995" y1="52505" x2="35921" y2="47712"/>
                        <a14:foregroundMark x1="35921" y1="47712" x2="15359" y2="14161"/>
                        <a14:foregroundMark x1="23699" y1="14597" x2="32453" y2="14815"/>
                        <a14:foregroundMark x1="28571" y1="16993" x2="23369" y2="17429"/>
                        <a14:foregroundMark x1="10818" y1="94118" x2="23947" y2="94771"/>
                        <a14:foregroundMark x1="13130" y1="57952" x2="13790" y2="52941"/>
                        <a14:foregroundMark x1="31957" y1="56427" x2="41123" y2="57081"/>
                        <a14:foregroundMark x1="41123" y1="57081" x2="41123" y2="56645"/>
                        <a14:foregroundMark x1="41123" y1="56427" x2="35260" y2="61220"/>
                        <a14:foregroundMark x1="35260" y1="60784" x2="30223" y2="61220"/>
                        <a14:foregroundMark x1="28984" y1="49237" x2="30884" y2="47712"/>
                        <a14:foregroundMark x1="30884" y1="47277" x2="33526" y2="50545"/>
                        <a14:foregroundMark x1="33526" y1="50109" x2="32122" y2="62092"/>
                        <a14:foregroundMark x1="32122" y1="61656" x2="42857" y2="60784"/>
                        <a14:foregroundMark x1="42857" y1="60784" x2="44674" y2="60784"/>
                        <a14:foregroundMark x1="44261" y1="61656" x2="33774" y2="69499"/>
                        <a14:foregroundMark x1="33774" y1="69499" x2="31957" y2="74074"/>
                      </a14:backgroundRemoval>
                    </a14:imgEffect>
                    <a14:imgEffect>
                      <a14:sharpenSoften amount="32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r="50147"/>
          <a:stretch/>
        </p:blipFill>
        <p:spPr>
          <a:xfrm>
            <a:off x="736401" y="1338756"/>
            <a:ext cx="2613627" cy="1685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93B5B2-FB48-F943-A4B0-C06724BE2D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47" b="95425" l="51941" r="95789">
                        <a14:foregroundMark x1="54088" y1="14379" x2="56152" y2="81046"/>
                        <a14:foregroundMark x1="56152" y1="83878" x2="56152" y2="95425"/>
                        <a14:foregroundMark x1="56152" y1="95207" x2="76879" y2="95425"/>
                        <a14:foregroundMark x1="76879" y1="95425" x2="93146" y2="92157"/>
                        <a14:foregroundMark x1="93146" y1="91721" x2="93972" y2="6100"/>
                        <a14:foregroundMark x1="93972" y1="6100" x2="93642" y2="5664"/>
                        <a14:foregroundMark x1="92238" y1="9368" x2="59785" y2="9804"/>
                        <a14:foregroundMark x1="59785" y1="9804" x2="54170" y2="32462"/>
                        <a14:foregroundMark x1="54170" y1="32462" x2="53757" y2="45752"/>
                        <a14:foregroundMark x1="52023" y1="21786" x2="52023" y2="21786"/>
                        <a14:foregroundMark x1="95789" y1="68192" x2="95706" y2="44662"/>
                      </a14:backgroundRemoval>
                    </a14:imgEffect>
                    <a14:imgEffect>
                      <a14:sharpenSoften amount="49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50147"/>
          <a:stretch/>
        </p:blipFill>
        <p:spPr>
          <a:xfrm>
            <a:off x="3736166" y="1338757"/>
            <a:ext cx="2512063" cy="1685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C79E4B-BFAB-8743-86FA-87653D3CEE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545" l="4160" r="47878">
                        <a14:foregroundMark x1="4329" y1="7813" x2="10611" y2="81696"/>
                        <a14:foregroundMark x1="10611" y1="81696" x2="45925" y2="52232"/>
                        <a14:foregroundMark x1="45925" y1="51786" x2="13922" y2="47768"/>
                        <a14:foregroundMark x1="13922" y1="47321" x2="13667" y2="75670"/>
                        <a14:foregroundMark x1="13667" y1="75670" x2="25212" y2="58036"/>
                        <a14:foregroundMark x1="25212" y1="58036" x2="25297" y2="47768"/>
                        <a14:foregroundMark x1="25297" y1="47321" x2="16808" y2="21205"/>
                        <a14:foregroundMark x1="16808" y1="21205" x2="8065" y2="14286"/>
                        <a14:foregroundMark x1="8065" y1="13616" x2="11630" y2="47991"/>
                        <a14:foregroundMark x1="11630" y1="47991" x2="19694" y2="79464"/>
                        <a14:foregroundMark x1="19694" y1="79464" x2="32173" y2="94196"/>
                        <a14:foregroundMark x1="32173" y1="94196" x2="39389" y2="91071"/>
                        <a14:foregroundMark x1="39389" y1="90625" x2="45331" y2="58259"/>
                        <a14:foregroundMark x1="45331" y1="58259" x2="45925" y2="25446"/>
                        <a14:foregroundMark x1="45925" y1="25446" x2="38964" y2="4018"/>
                        <a14:foregroundMark x1="38964" y1="4018" x2="10781" y2="12277"/>
                        <a14:foregroundMark x1="10781" y1="12277" x2="9168" y2="15625"/>
                        <a14:foregroundMark x1="9168" y1="15179" x2="2462" y2="38170"/>
                        <a14:foregroundMark x1="2462" y1="38170" x2="2716" y2="69196"/>
                        <a14:foregroundMark x1="2716" y1="69196" x2="8998" y2="96652"/>
                        <a14:foregroundMark x1="8998" y1="96652" x2="35144" y2="99554"/>
                        <a14:foregroundMark x1="35144" y1="99554" x2="45925" y2="87500"/>
                        <a14:foregroundMark x1="45925" y1="87500" x2="45925" y2="72991"/>
                        <a14:foregroundMark x1="45925" y1="72321" x2="35654" y2="85491"/>
                        <a14:foregroundMark x1="35654" y1="85491" x2="24788" y2="88170"/>
                        <a14:foregroundMark x1="24788" y1="88170" x2="17487" y2="80804"/>
                        <a14:foregroundMark x1="19864" y1="80357" x2="26231" y2="80804"/>
                        <a14:foregroundMark x1="21986" y1="56250" x2="11800" y2="57143"/>
                        <a14:foregroundMark x1="4329" y1="53571" x2="4329" y2="34375"/>
                        <a14:foregroundMark x1="4669" y1="51786" x2="17657" y2="31920"/>
                        <a14:foregroundMark x1="17657" y1="31920" x2="28438" y2="29688"/>
                        <a14:foregroundMark x1="28438" y1="29688" x2="27929" y2="37946"/>
                        <a14:foregroundMark x1="23854" y1="35491" x2="13158" y2="26116"/>
                        <a14:foregroundMark x1="13158" y1="26116" x2="12988" y2="25000"/>
                        <a14:foregroundMark x1="12988" y1="24554" x2="23939" y2="25000"/>
                        <a14:foregroundMark x1="23939" y1="25000" x2="36927" y2="17634"/>
                        <a14:foregroundMark x1="34890" y1="9821" x2="6537" y2="8259"/>
                        <a14:foregroundMark x1="16129" y1="31920" x2="16299" y2="42411"/>
                        <a14:foregroundMark x1="9762" y1="3795" x2="21562" y2="8259"/>
                        <a14:foregroundMark x1="21562" y1="8259" x2="32683" y2="6920"/>
                        <a14:foregroundMark x1="32683" y1="6920" x2="44058" y2="7143"/>
                        <a14:foregroundMark x1="44058" y1="7143" x2="45925" y2="37946"/>
                        <a14:foregroundMark x1="45925" y1="37946" x2="43633" y2="73214"/>
                        <a14:foregroundMark x1="43633" y1="73214" x2="35823" y2="97545"/>
                        <a14:foregroundMark x1="35823" y1="97545" x2="17827" y2="92188"/>
                        <a14:foregroundMark x1="17827" y1="91741" x2="29796" y2="70089"/>
                        <a14:foregroundMark x1="29796" y1="70089" x2="30221" y2="57589"/>
                        <a14:foregroundMark x1="12733" y1="59598" x2="4839" y2="62500"/>
                        <a14:foregroundMark x1="14431" y1="43304" x2="20458" y2="41741"/>
                        <a14:foregroundMark x1="1528" y1="14732" x2="13243" y2="11161"/>
                        <a14:foregroundMark x1="13243" y1="11161" x2="24873" y2="20089"/>
                        <a14:foregroundMark x1="24873" y1="20089" x2="38285" y2="12500"/>
                        <a14:foregroundMark x1="38285" y1="12500" x2="47029" y2="31250"/>
                        <a14:foregroundMark x1="47029" y1="31250" x2="47878" y2="62054"/>
                        <a14:foregroundMark x1="47878" y1="62054" x2="44482" y2="82366"/>
                        <a14:foregroundMark x1="44482" y1="81696" x2="51104" y2="57143"/>
                        <a14:foregroundMark x1="51104" y1="57143" x2="49406" y2="26786"/>
                        <a14:foregroundMark x1="49406" y1="26786" x2="44058" y2="0"/>
                        <a14:foregroundMark x1="44058" y1="0" x2="4669" y2="6250"/>
                      </a14:backgroundRemoval>
                    </a14:imgEffect>
                    <a14:imgEffect>
                      <a14:sharpenSoften amount="44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r="50281"/>
          <a:stretch/>
        </p:blipFill>
        <p:spPr>
          <a:xfrm>
            <a:off x="837965" y="3185482"/>
            <a:ext cx="2512063" cy="1685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499FBF-B28B-904D-AD54-EC9505F5579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32" b="97545" l="52632" r="97963">
                        <a14:foregroundMark x1="52716" y1="10714" x2="66044" y2="10938"/>
                        <a14:foregroundMark x1="66044" y1="10938" x2="69015" y2="9821"/>
                        <a14:foregroundMark x1="69015" y1="9375" x2="72920" y2="86384"/>
                        <a14:foregroundMark x1="72920" y1="86384" x2="62818" y2="97545"/>
                        <a14:foregroundMark x1="62818" y1="97545" x2="92530" y2="82813"/>
                        <a14:foregroundMark x1="92530" y1="82813" x2="93209" y2="82813"/>
                        <a14:foregroundMark x1="93209" y1="82366" x2="81834" y2="60938"/>
                        <a14:foregroundMark x1="81834" y1="60938" x2="76910" y2="35268"/>
                        <a14:foregroundMark x1="76910" y1="35268" x2="84635" y2="35938"/>
                        <a14:foregroundMark x1="84635" y1="35491" x2="46265" y2="29464"/>
                        <a14:foregroundMark x1="46265" y1="29464" x2="67827" y2="6027"/>
                        <a14:foregroundMark x1="67827" y1="6027" x2="81324" y2="10045"/>
                        <a14:foregroundMark x1="81324" y1="10045" x2="92615" y2="8482"/>
                        <a14:foregroundMark x1="92615" y1="8482" x2="93973" y2="8705"/>
                        <a14:foregroundMark x1="93973" y1="8259" x2="69355" y2="5804"/>
                        <a14:foregroundMark x1="69355" y1="5804" x2="62479" y2="20536"/>
                        <a14:foregroundMark x1="62479" y1="20089" x2="86163" y2="20536"/>
                        <a14:foregroundMark x1="86163" y1="20536" x2="92869" y2="45313"/>
                        <a14:foregroundMark x1="92869" y1="45313" x2="95586" y2="73661"/>
                        <a14:foregroundMark x1="95586" y1="73661" x2="96265" y2="70982"/>
                        <a14:foregroundMark x1="96265" y1="70536" x2="96774" y2="2455"/>
                        <a14:foregroundMark x1="96774" y1="2455" x2="96774" y2="2455"/>
                        <a14:foregroundMark x1="97963" y1="47321" x2="97708" y2="54688"/>
                        <a14:foregroundMark x1="77674" y1="62054" x2="63073" y2="62946"/>
                        <a14:foregroundMark x1="63073" y1="62500" x2="78014" y2="51116"/>
                        <a14:foregroundMark x1="78014" y1="50670" x2="79372" y2="77902"/>
                        <a14:foregroundMark x1="58319" y1="64063" x2="64346" y2="79241"/>
                        <a14:foregroundMark x1="64007" y1="47321" x2="62479" y2="56696"/>
                      </a14:backgroundRemoval>
                    </a14:imgEffect>
                    <a14:imgEffect>
                      <a14:sharpenSoften amount="3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50844"/>
          <a:stretch/>
        </p:blipFill>
        <p:spPr>
          <a:xfrm>
            <a:off x="3736165" y="3185482"/>
            <a:ext cx="2512063" cy="168501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B3E249-69B5-8D40-96D8-66FAA535ECDB}"/>
              </a:ext>
            </a:extLst>
          </p:cNvPr>
          <p:cNvSpPr/>
          <p:nvPr/>
        </p:nvSpPr>
        <p:spPr>
          <a:xfrm>
            <a:off x="678210" y="2988456"/>
            <a:ext cx="299976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</a:rPr>
              <a:t>Từ xa xưa, trong rừng xanh sâu thẳm…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C88C38-E5F2-EC42-AE31-ED6FF6BF6A8E}"/>
              </a:ext>
            </a:extLst>
          </p:cNvPr>
          <p:cNvSpPr/>
          <p:nvPr/>
        </p:nvSpPr>
        <p:spPr>
          <a:xfrm>
            <a:off x="3939235" y="2980559"/>
            <a:ext cx="2080800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</a:rPr>
              <a:t>Một năm, trời hạn hán…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5351CB8-1D9F-C34D-B926-6CCF73E40DDA}"/>
              </a:ext>
            </a:extLst>
          </p:cNvPr>
          <p:cNvSpPr/>
          <p:nvPr/>
        </p:nvSpPr>
        <p:spPr>
          <a:xfrm>
            <a:off x="678210" y="4787204"/>
            <a:ext cx="3114068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</a:rPr>
              <a:t>Bê vàng đi tìm cỏ… Bê trắng thương bạn..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FD6365-8076-CA45-911E-0943F6F917BF}"/>
              </a:ext>
            </a:extLst>
          </p:cNvPr>
          <p:cNvSpPr/>
          <p:nvPr/>
        </p:nvSpPr>
        <p:spPr>
          <a:xfrm>
            <a:off x="4112350" y="4783511"/>
            <a:ext cx="1925669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</a:rPr>
              <a:t>Đến bây giờ dê trắng….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4142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FEB38-00D6-234E-ADBA-D7FDA94EF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6" b="95207" l="4955" r="47399">
                        <a14:foregroundMark x1="4046" y1="11547" x2="9992" y2="32898"/>
                        <a14:foregroundMark x1="9992" y1="32898" x2="6111" y2="84967"/>
                        <a14:foregroundMark x1="6111" y1="84967" x2="15855" y2="92375"/>
                        <a14:foregroundMark x1="15855" y1="92375" x2="31379" y2="77996"/>
                        <a14:foregroundMark x1="31379" y1="77996" x2="40875" y2="78867"/>
                        <a14:foregroundMark x1="40875" y1="78867" x2="47399" y2="49020"/>
                        <a14:foregroundMark x1="47399" y1="49020" x2="46573" y2="21569"/>
                        <a14:foregroundMark x1="46573" y1="21569" x2="39554" y2="6536"/>
                        <a14:foregroundMark x1="39554" y1="6536" x2="17258" y2="60131"/>
                        <a14:foregroundMark x1="17258" y1="60131" x2="17258" y2="60131"/>
                        <a14:foregroundMark x1="5615" y1="53813" x2="5615" y2="77996"/>
                        <a14:foregroundMark x1="5615" y1="77996" x2="14203" y2="92810"/>
                        <a14:foregroundMark x1="14203" y1="92810" x2="35756" y2="84096"/>
                        <a14:foregroundMark x1="35756" y1="84096" x2="45912" y2="66667"/>
                        <a14:foregroundMark x1="45912" y1="66667" x2="41206" y2="44227"/>
                        <a14:foregroundMark x1="41206" y1="44227" x2="27498" y2="63617"/>
                        <a14:foregroundMark x1="27498" y1="63617" x2="23534" y2="73638"/>
                        <a14:foregroundMark x1="23534" y1="73203" x2="27911" y2="95207"/>
                        <a14:foregroundMark x1="27911" y1="95207" x2="34352" y2="62963"/>
                        <a14:foregroundMark x1="34352" y1="62963" x2="34352" y2="60784"/>
                        <a14:foregroundMark x1="34352" y1="60566" x2="41536" y2="62527"/>
                        <a14:foregroundMark x1="41536" y1="62092" x2="34847" y2="58824"/>
                        <a14:foregroundMark x1="34847" y1="58388" x2="40793" y2="77342"/>
                        <a14:foregroundMark x1="40793" y1="77342" x2="40793" y2="77124"/>
                        <a14:foregroundMark x1="36581" y1="54684" x2="34187" y2="64706"/>
                        <a14:foregroundMark x1="34352" y1="64270" x2="27498" y2="47712"/>
                        <a14:foregroundMark x1="27498" y1="47712" x2="34021" y2="64270"/>
                        <a14:foregroundMark x1="34021" y1="64270" x2="34021" y2="64706"/>
                        <a14:foregroundMark x1="9992" y1="91068" x2="6111" y2="92375"/>
                        <a14:foregroundMark x1="28076" y1="90632" x2="37985" y2="92810"/>
                        <a14:foregroundMark x1="43105" y1="90196" x2="38563" y2="95207"/>
                        <a14:foregroundMark x1="47069" y1="86057" x2="47399" y2="52941"/>
                        <a14:foregroundMark x1="45995" y1="52505" x2="35921" y2="47712"/>
                        <a14:foregroundMark x1="35921" y1="47712" x2="15359" y2="14161"/>
                        <a14:foregroundMark x1="23699" y1="14597" x2="32453" y2="14815"/>
                        <a14:foregroundMark x1="28571" y1="16993" x2="23369" y2="17429"/>
                        <a14:foregroundMark x1="10818" y1="94118" x2="23947" y2="94771"/>
                        <a14:foregroundMark x1="13130" y1="57952" x2="13790" y2="52941"/>
                        <a14:foregroundMark x1="31957" y1="56427" x2="41123" y2="57081"/>
                        <a14:foregroundMark x1="41123" y1="57081" x2="41123" y2="56645"/>
                        <a14:foregroundMark x1="41123" y1="56427" x2="35260" y2="61220"/>
                        <a14:foregroundMark x1="35260" y1="60784" x2="30223" y2="61220"/>
                        <a14:foregroundMark x1="28984" y1="49237" x2="30884" y2="47712"/>
                        <a14:foregroundMark x1="30884" y1="47277" x2="33526" y2="50545"/>
                        <a14:foregroundMark x1="33526" y1="50109" x2="32122" y2="62092"/>
                        <a14:foregroundMark x1="32122" y1="61656" x2="42857" y2="60784"/>
                        <a14:foregroundMark x1="42857" y1="60784" x2="44674" y2="60784"/>
                        <a14:foregroundMark x1="44261" y1="61656" x2="33774" y2="69499"/>
                        <a14:foregroundMark x1="33774" y1="69499" x2="31957" y2="74074"/>
                      </a14:backgroundRemoval>
                    </a14:imgEffect>
                    <a14:imgEffect>
                      <a14:sharpenSoften amount="32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r="50147"/>
          <a:stretch/>
        </p:blipFill>
        <p:spPr>
          <a:xfrm>
            <a:off x="719775" y="819304"/>
            <a:ext cx="2613627" cy="1685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93B5B2-FB48-F943-A4B0-C06724BE2D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47" b="95425" l="51941" r="95789">
                        <a14:foregroundMark x1="54088" y1="14379" x2="56152" y2="81046"/>
                        <a14:foregroundMark x1="56152" y1="83878" x2="56152" y2="95425"/>
                        <a14:foregroundMark x1="56152" y1="95207" x2="76879" y2="95425"/>
                        <a14:foregroundMark x1="76879" y1="95425" x2="93146" y2="92157"/>
                        <a14:foregroundMark x1="93146" y1="91721" x2="93972" y2="6100"/>
                        <a14:foregroundMark x1="93972" y1="6100" x2="93642" y2="5664"/>
                        <a14:foregroundMark x1="92238" y1="9368" x2="59785" y2="9804"/>
                        <a14:foregroundMark x1="59785" y1="9804" x2="54170" y2="32462"/>
                        <a14:foregroundMark x1="54170" y1="32462" x2="53757" y2="45752"/>
                        <a14:foregroundMark x1="52023" y1="21786" x2="52023" y2="21786"/>
                        <a14:foregroundMark x1="95789" y1="68192" x2="95706" y2="44662"/>
                      </a14:backgroundRemoval>
                    </a14:imgEffect>
                    <a14:imgEffect>
                      <a14:sharpenSoften amount="49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50147"/>
          <a:stretch/>
        </p:blipFill>
        <p:spPr>
          <a:xfrm>
            <a:off x="3719540" y="819305"/>
            <a:ext cx="2512063" cy="1685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C79E4B-BFAB-8743-86FA-87653D3CEE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545" l="4160" r="47878">
                        <a14:foregroundMark x1="4329" y1="7813" x2="10611" y2="81696"/>
                        <a14:foregroundMark x1="10611" y1="81696" x2="45925" y2="52232"/>
                        <a14:foregroundMark x1="45925" y1="51786" x2="13922" y2="47768"/>
                        <a14:foregroundMark x1="13922" y1="47321" x2="13667" y2="75670"/>
                        <a14:foregroundMark x1="13667" y1="75670" x2="25212" y2="58036"/>
                        <a14:foregroundMark x1="25212" y1="58036" x2="25297" y2="47768"/>
                        <a14:foregroundMark x1="25297" y1="47321" x2="16808" y2="21205"/>
                        <a14:foregroundMark x1="16808" y1="21205" x2="8065" y2="14286"/>
                        <a14:foregroundMark x1="8065" y1="13616" x2="11630" y2="47991"/>
                        <a14:foregroundMark x1="11630" y1="47991" x2="19694" y2="79464"/>
                        <a14:foregroundMark x1="19694" y1="79464" x2="32173" y2="94196"/>
                        <a14:foregroundMark x1="32173" y1="94196" x2="39389" y2="91071"/>
                        <a14:foregroundMark x1="39389" y1="90625" x2="45331" y2="58259"/>
                        <a14:foregroundMark x1="45331" y1="58259" x2="45925" y2="25446"/>
                        <a14:foregroundMark x1="45925" y1="25446" x2="38964" y2="4018"/>
                        <a14:foregroundMark x1="38964" y1="4018" x2="10781" y2="12277"/>
                        <a14:foregroundMark x1="10781" y1="12277" x2="9168" y2="15625"/>
                        <a14:foregroundMark x1="9168" y1="15179" x2="2462" y2="38170"/>
                        <a14:foregroundMark x1="2462" y1="38170" x2="2716" y2="69196"/>
                        <a14:foregroundMark x1="2716" y1="69196" x2="8998" y2="96652"/>
                        <a14:foregroundMark x1="8998" y1="96652" x2="35144" y2="99554"/>
                        <a14:foregroundMark x1="35144" y1="99554" x2="45925" y2="87500"/>
                        <a14:foregroundMark x1="45925" y1="87500" x2="45925" y2="72991"/>
                        <a14:foregroundMark x1="45925" y1="72321" x2="35654" y2="85491"/>
                        <a14:foregroundMark x1="35654" y1="85491" x2="24788" y2="88170"/>
                        <a14:foregroundMark x1="24788" y1="88170" x2="17487" y2="80804"/>
                        <a14:foregroundMark x1="19864" y1="80357" x2="26231" y2="80804"/>
                        <a14:foregroundMark x1="21986" y1="56250" x2="11800" y2="57143"/>
                        <a14:foregroundMark x1="4329" y1="53571" x2="4329" y2="34375"/>
                        <a14:foregroundMark x1="4669" y1="51786" x2="17657" y2="31920"/>
                        <a14:foregroundMark x1="17657" y1="31920" x2="28438" y2="29688"/>
                        <a14:foregroundMark x1="28438" y1="29688" x2="27929" y2="37946"/>
                        <a14:foregroundMark x1="23854" y1="35491" x2="13158" y2="26116"/>
                        <a14:foregroundMark x1="13158" y1="26116" x2="12988" y2="25000"/>
                        <a14:foregroundMark x1="12988" y1="24554" x2="23939" y2="25000"/>
                        <a14:foregroundMark x1="23939" y1="25000" x2="36927" y2="17634"/>
                        <a14:foregroundMark x1="34890" y1="9821" x2="6537" y2="8259"/>
                        <a14:foregroundMark x1="16129" y1="31920" x2="16299" y2="42411"/>
                        <a14:foregroundMark x1="9762" y1="3795" x2="21562" y2="8259"/>
                        <a14:foregroundMark x1="21562" y1="8259" x2="32683" y2="6920"/>
                        <a14:foregroundMark x1="32683" y1="6920" x2="44058" y2="7143"/>
                        <a14:foregroundMark x1="44058" y1="7143" x2="45925" y2="37946"/>
                        <a14:foregroundMark x1="45925" y1="37946" x2="43633" y2="73214"/>
                        <a14:foregroundMark x1="43633" y1="73214" x2="35823" y2="97545"/>
                        <a14:foregroundMark x1="35823" y1="97545" x2="17827" y2="92188"/>
                        <a14:foregroundMark x1="17827" y1="91741" x2="29796" y2="70089"/>
                        <a14:foregroundMark x1="29796" y1="70089" x2="30221" y2="57589"/>
                        <a14:foregroundMark x1="12733" y1="59598" x2="4839" y2="62500"/>
                        <a14:foregroundMark x1="14431" y1="43304" x2="20458" y2="41741"/>
                        <a14:foregroundMark x1="1528" y1="14732" x2="13243" y2="11161"/>
                        <a14:foregroundMark x1="13243" y1="11161" x2="24873" y2="20089"/>
                        <a14:foregroundMark x1="24873" y1="20089" x2="38285" y2="12500"/>
                        <a14:foregroundMark x1="38285" y1="12500" x2="47029" y2="31250"/>
                        <a14:foregroundMark x1="47029" y1="31250" x2="47878" y2="62054"/>
                        <a14:foregroundMark x1="47878" y1="62054" x2="44482" y2="82366"/>
                        <a14:foregroundMark x1="44482" y1="81696" x2="51104" y2="57143"/>
                        <a14:foregroundMark x1="51104" y1="57143" x2="49406" y2="26786"/>
                        <a14:foregroundMark x1="49406" y1="26786" x2="44058" y2="0"/>
                        <a14:foregroundMark x1="44058" y1="0" x2="4669" y2="6250"/>
                      </a14:backgroundRemoval>
                    </a14:imgEffect>
                    <a14:imgEffect>
                      <a14:sharpenSoften amount="44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r="50281"/>
          <a:stretch/>
        </p:blipFill>
        <p:spPr>
          <a:xfrm>
            <a:off x="821339" y="2840598"/>
            <a:ext cx="2512063" cy="1685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499FBF-B28B-904D-AD54-EC9505F557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32" b="97545" l="52632" r="97963">
                        <a14:foregroundMark x1="52716" y1="10714" x2="66044" y2="10938"/>
                        <a14:foregroundMark x1="66044" y1="10938" x2="69015" y2="9821"/>
                        <a14:foregroundMark x1="69015" y1="9375" x2="72920" y2="86384"/>
                        <a14:foregroundMark x1="72920" y1="86384" x2="62818" y2="97545"/>
                        <a14:foregroundMark x1="62818" y1="97545" x2="92530" y2="82813"/>
                        <a14:foregroundMark x1="92530" y1="82813" x2="93209" y2="82813"/>
                        <a14:foregroundMark x1="93209" y1="82366" x2="81834" y2="60938"/>
                        <a14:foregroundMark x1="81834" y1="60938" x2="76910" y2="35268"/>
                        <a14:foregroundMark x1="76910" y1="35268" x2="84635" y2="35938"/>
                        <a14:foregroundMark x1="84635" y1="35491" x2="46265" y2="29464"/>
                        <a14:foregroundMark x1="46265" y1="29464" x2="67827" y2="6027"/>
                        <a14:foregroundMark x1="67827" y1="6027" x2="81324" y2="10045"/>
                        <a14:foregroundMark x1="81324" y1="10045" x2="92615" y2="8482"/>
                        <a14:foregroundMark x1="92615" y1="8482" x2="93973" y2="8705"/>
                        <a14:foregroundMark x1="93973" y1="8259" x2="69355" y2="5804"/>
                        <a14:foregroundMark x1="69355" y1="5804" x2="62479" y2="20536"/>
                        <a14:foregroundMark x1="62479" y1="20089" x2="86163" y2="20536"/>
                        <a14:foregroundMark x1="86163" y1="20536" x2="92869" y2="45313"/>
                        <a14:foregroundMark x1="92869" y1="45313" x2="95586" y2="73661"/>
                        <a14:foregroundMark x1="95586" y1="73661" x2="96265" y2="70982"/>
                        <a14:foregroundMark x1="96265" y1="70536" x2="96774" y2="2455"/>
                        <a14:foregroundMark x1="96774" y1="2455" x2="96774" y2="2455"/>
                        <a14:foregroundMark x1="97963" y1="47321" x2="97708" y2="54688"/>
                        <a14:foregroundMark x1="77674" y1="62054" x2="63073" y2="62946"/>
                        <a14:foregroundMark x1="63073" y1="62500" x2="78014" y2="51116"/>
                        <a14:foregroundMark x1="78014" y1="50670" x2="79372" y2="77902"/>
                        <a14:foregroundMark x1="58319" y1="64063" x2="64346" y2="79241"/>
                        <a14:foregroundMark x1="64007" y1="47321" x2="62479" y2="56696"/>
                      </a14:backgroundRemoval>
                    </a14:imgEffect>
                    <a14:imgEffect>
                      <a14:sharpenSoften amount="3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50844"/>
          <a:stretch/>
        </p:blipFill>
        <p:spPr>
          <a:xfrm>
            <a:off x="3719539" y="2840598"/>
            <a:ext cx="2512063" cy="168501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B3E249-69B5-8D40-96D8-66FAA535ECDB}"/>
              </a:ext>
            </a:extLst>
          </p:cNvPr>
          <p:cNvSpPr/>
          <p:nvPr/>
        </p:nvSpPr>
        <p:spPr>
          <a:xfrm>
            <a:off x="436141" y="2460826"/>
            <a:ext cx="3486467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Từ xa xưa, trong rừng xanh sâu thẳm…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C88C38-E5F2-EC42-AE31-ED6FF6BF6A8E}"/>
              </a:ext>
            </a:extLst>
          </p:cNvPr>
          <p:cNvSpPr/>
          <p:nvPr/>
        </p:nvSpPr>
        <p:spPr>
          <a:xfrm>
            <a:off x="3766368" y="2469076"/>
            <a:ext cx="2418403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Một năm, trời hạn hán…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5351CB8-1D9F-C34D-B926-6CCF73E40DDA}"/>
              </a:ext>
            </a:extLst>
          </p:cNvPr>
          <p:cNvSpPr/>
          <p:nvPr/>
        </p:nvSpPr>
        <p:spPr>
          <a:xfrm>
            <a:off x="436141" y="4471229"/>
            <a:ext cx="361931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 vàng đi tìm cỏ… Bê trắng thương bạn..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FD6365-8076-CA45-911E-0943F6F917BF}"/>
              </a:ext>
            </a:extLst>
          </p:cNvPr>
          <p:cNvSpPr/>
          <p:nvPr/>
        </p:nvSpPr>
        <p:spPr>
          <a:xfrm>
            <a:off x="3971418" y="4471229"/>
            <a:ext cx="2238102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Đến bây giờ dê trắng….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496829" y="374306"/>
            <a:ext cx="586434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Chọn kể 1 - 2 đoạn của</a:t>
            </a:r>
            <a:r>
              <a:rPr kumimoji="0" lang="vi-VN" sz="18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câu chuyện theo tranh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19656" y="617893"/>
            <a:ext cx="1635626" cy="603178"/>
            <a:chOff x="347364" y="617893"/>
            <a:chExt cx="1635626" cy="60317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7364" y="6362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65" y="1371656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566064" y="1263967"/>
            <a:ext cx="5572410" cy="73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Bạn của em là ai? (bạn cùng lớp/ bạn hàng xóm/ </a:t>
            </a: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bạn cũ…) 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E5C1EC-8C5B-43EE-95C4-CF1A3893B387}"/>
              </a:ext>
            </a:extLst>
          </p:cNvPr>
          <p:cNvSpPr txBox="1"/>
          <p:nvPr/>
        </p:nvSpPr>
        <p:spPr>
          <a:xfrm>
            <a:off x="1566064" y="1271975"/>
            <a:ext cx="5365827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Em chơi với bạn từ bao giờ?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F25FF7-2799-4101-8689-8B71C6B4E403}"/>
              </a:ext>
            </a:extLst>
          </p:cNvPr>
          <p:cNvSpPr txBox="1"/>
          <p:nvPr/>
        </p:nvSpPr>
        <p:spPr>
          <a:xfrm>
            <a:off x="1566063" y="1263966"/>
            <a:ext cx="5365827" cy="73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Em thường chơi gì với bạn? Em thích nhất ỏ bạn </a:t>
            </a:r>
          </a:p>
          <a:p>
            <a:pPr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điều gì? 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933303" y="247076"/>
            <a:ext cx="3724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chemeClr val="accent2"/>
                </a:solidFill>
                <a:latin typeface="UTM Cookies" panose="02040603050506020204" pitchFamily="18" charset="0"/>
              </a:rPr>
              <a:t>GỌI BẠN </a:t>
            </a:r>
            <a:endParaRPr lang="en-US" sz="6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E52720-6E92-3B4D-BF89-2A2BA8D8A07A}"/>
              </a:ext>
            </a:extLst>
          </p:cNvPr>
          <p:cNvGrpSpPr/>
          <p:nvPr/>
        </p:nvGrpSpPr>
        <p:grpSpPr>
          <a:xfrm>
            <a:off x="230909" y="2003142"/>
            <a:ext cx="6400800" cy="2949763"/>
            <a:chOff x="230909" y="2046038"/>
            <a:chExt cx="6400800" cy="29068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65A6AF-58E8-274F-B594-038A810832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round2SameRect">
              <a:avLst>
                <a:gd name="adj1" fmla="val 5288"/>
                <a:gd name="adj2" fmla="val 29551"/>
              </a:avLst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7A1BB48-D6DD-AF40-ACFA-09ACF2A5E45B}"/>
                </a:ext>
              </a:extLst>
            </p:cNvPr>
            <p:cNvSpPr/>
            <p:nvPr/>
          </p:nvSpPr>
          <p:spPr>
            <a:xfrm>
              <a:off x="1265882" y="2189018"/>
              <a:ext cx="1671282" cy="9513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4142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FEB38-00D6-234E-ADBA-D7FDA94EF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6" b="95207" l="4955" r="47399">
                        <a14:foregroundMark x1="4046" y1="11547" x2="9992" y2="32898"/>
                        <a14:foregroundMark x1="9992" y1="32898" x2="6111" y2="84967"/>
                        <a14:foregroundMark x1="6111" y1="84967" x2="15855" y2="92375"/>
                        <a14:foregroundMark x1="15855" y1="92375" x2="31379" y2="77996"/>
                        <a14:foregroundMark x1="31379" y1="77996" x2="40875" y2="78867"/>
                        <a14:foregroundMark x1="40875" y1="78867" x2="47399" y2="49020"/>
                        <a14:foregroundMark x1="47399" y1="49020" x2="46573" y2="21569"/>
                        <a14:foregroundMark x1="46573" y1="21569" x2="39554" y2="6536"/>
                        <a14:foregroundMark x1="39554" y1="6536" x2="17258" y2="60131"/>
                        <a14:foregroundMark x1="17258" y1="60131" x2="17258" y2="60131"/>
                        <a14:foregroundMark x1="5615" y1="53813" x2="5615" y2="77996"/>
                        <a14:foregroundMark x1="5615" y1="77996" x2="14203" y2="92810"/>
                        <a14:foregroundMark x1="14203" y1="92810" x2="35756" y2="84096"/>
                        <a14:foregroundMark x1="35756" y1="84096" x2="45912" y2="66667"/>
                        <a14:foregroundMark x1="45912" y1="66667" x2="41206" y2="44227"/>
                        <a14:foregroundMark x1="41206" y1="44227" x2="27498" y2="63617"/>
                        <a14:foregroundMark x1="27498" y1="63617" x2="23534" y2="73638"/>
                        <a14:foregroundMark x1="23534" y1="73203" x2="27911" y2="95207"/>
                        <a14:foregroundMark x1="27911" y1="95207" x2="34352" y2="62963"/>
                        <a14:foregroundMark x1="34352" y1="62963" x2="34352" y2="60784"/>
                        <a14:foregroundMark x1="34352" y1="60566" x2="41536" y2="62527"/>
                        <a14:foregroundMark x1="41536" y1="62092" x2="34847" y2="58824"/>
                        <a14:foregroundMark x1="34847" y1="58388" x2="40793" y2="77342"/>
                        <a14:foregroundMark x1="40793" y1="77342" x2="40793" y2="77124"/>
                        <a14:foregroundMark x1="36581" y1="54684" x2="34187" y2="64706"/>
                        <a14:foregroundMark x1="34352" y1="64270" x2="27498" y2="47712"/>
                        <a14:foregroundMark x1="27498" y1="47712" x2="34021" y2="64270"/>
                        <a14:foregroundMark x1="34021" y1="64270" x2="34021" y2="64706"/>
                        <a14:foregroundMark x1="9992" y1="91068" x2="6111" y2="92375"/>
                        <a14:foregroundMark x1="28076" y1="90632" x2="37985" y2="92810"/>
                        <a14:foregroundMark x1="43105" y1="90196" x2="38563" y2="95207"/>
                        <a14:foregroundMark x1="47069" y1="86057" x2="47399" y2="52941"/>
                        <a14:foregroundMark x1="45995" y1="52505" x2="35921" y2="47712"/>
                        <a14:foregroundMark x1="35921" y1="47712" x2="15359" y2="14161"/>
                        <a14:foregroundMark x1="23699" y1="14597" x2="32453" y2="14815"/>
                        <a14:foregroundMark x1="28571" y1="16993" x2="23369" y2="17429"/>
                        <a14:foregroundMark x1="10818" y1="94118" x2="23947" y2="94771"/>
                        <a14:foregroundMark x1="13130" y1="57952" x2="13790" y2="52941"/>
                        <a14:foregroundMark x1="31957" y1="56427" x2="41123" y2="57081"/>
                        <a14:foregroundMark x1="41123" y1="57081" x2="41123" y2="56645"/>
                        <a14:foregroundMark x1="41123" y1="56427" x2="35260" y2="61220"/>
                        <a14:foregroundMark x1="35260" y1="60784" x2="30223" y2="61220"/>
                        <a14:foregroundMark x1="28984" y1="49237" x2="30884" y2="47712"/>
                        <a14:foregroundMark x1="30884" y1="47277" x2="33526" y2="50545"/>
                        <a14:foregroundMark x1="33526" y1="50109" x2="32122" y2="62092"/>
                        <a14:foregroundMark x1="32122" y1="61656" x2="42857" y2="60784"/>
                        <a14:foregroundMark x1="42857" y1="60784" x2="44674" y2="60784"/>
                        <a14:foregroundMark x1="44261" y1="61656" x2="33774" y2="69499"/>
                        <a14:foregroundMark x1="33774" y1="69499" x2="31957" y2="74074"/>
                      </a14:backgroundRemoval>
                    </a14:imgEffect>
                    <a14:imgEffect>
                      <a14:sharpenSoften amount="32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r="50147"/>
          <a:stretch/>
        </p:blipFill>
        <p:spPr>
          <a:xfrm>
            <a:off x="719775" y="819304"/>
            <a:ext cx="2613627" cy="1685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93B5B2-FB48-F943-A4B0-C06724BE2D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47" b="95425" l="51941" r="95789">
                        <a14:foregroundMark x1="54088" y1="14379" x2="56152" y2="81046"/>
                        <a14:foregroundMark x1="56152" y1="83878" x2="56152" y2="95425"/>
                        <a14:foregroundMark x1="56152" y1="95207" x2="76879" y2="95425"/>
                        <a14:foregroundMark x1="76879" y1="95425" x2="93146" y2="92157"/>
                        <a14:foregroundMark x1="93146" y1="91721" x2="93972" y2="6100"/>
                        <a14:foregroundMark x1="93972" y1="6100" x2="93642" y2="5664"/>
                        <a14:foregroundMark x1="92238" y1="9368" x2="59785" y2="9804"/>
                        <a14:foregroundMark x1="59785" y1="9804" x2="54170" y2="32462"/>
                        <a14:foregroundMark x1="54170" y1="32462" x2="53757" y2="45752"/>
                        <a14:foregroundMark x1="52023" y1="21786" x2="52023" y2="21786"/>
                        <a14:foregroundMark x1="95789" y1="68192" x2="95706" y2="44662"/>
                      </a14:backgroundRemoval>
                    </a14:imgEffect>
                    <a14:imgEffect>
                      <a14:sharpenSoften amount="49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50147"/>
          <a:stretch/>
        </p:blipFill>
        <p:spPr>
          <a:xfrm>
            <a:off x="3719540" y="819305"/>
            <a:ext cx="2512063" cy="1685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C79E4B-BFAB-8743-86FA-87653D3CEE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545" l="4160" r="47878">
                        <a14:foregroundMark x1="4329" y1="7813" x2="10611" y2="81696"/>
                        <a14:foregroundMark x1="10611" y1="81696" x2="45925" y2="52232"/>
                        <a14:foregroundMark x1="45925" y1="51786" x2="13922" y2="47768"/>
                        <a14:foregroundMark x1="13922" y1="47321" x2="13667" y2="75670"/>
                        <a14:foregroundMark x1="13667" y1="75670" x2="25212" y2="58036"/>
                        <a14:foregroundMark x1="25212" y1="58036" x2="25297" y2="47768"/>
                        <a14:foregroundMark x1="25297" y1="47321" x2="16808" y2="21205"/>
                        <a14:foregroundMark x1="16808" y1="21205" x2="8065" y2="14286"/>
                        <a14:foregroundMark x1="8065" y1="13616" x2="11630" y2="47991"/>
                        <a14:foregroundMark x1="11630" y1="47991" x2="19694" y2="79464"/>
                        <a14:foregroundMark x1="19694" y1="79464" x2="32173" y2="94196"/>
                        <a14:foregroundMark x1="32173" y1="94196" x2="39389" y2="91071"/>
                        <a14:foregroundMark x1="39389" y1="90625" x2="45331" y2="58259"/>
                        <a14:foregroundMark x1="45331" y1="58259" x2="45925" y2="25446"/>
                        <a14:foregroundMark x1="45925" y1="25446" x2="38964" y2="4018"/>
                        <a14:foregroundMark x1="38964" y1="4018" x2="10781" y2="12277"/>
                        <a14:foregroundMark x1="10781" y1="12277" x2="9168" y2="15625"/>
                        <a14:foregroundMark x1="9168" y1="15179" x2="2462" y2="38170"/>
                        <a14:foregroundMark x1="2462" y1="38170" x2="2716" y2="69196"/>
                        <a14:foregroundMark x1="2716" y1="69196" x2="8998" y2="96652"/>
                        <a14:foregroundMark x1="8998" y1="96652" x2="35144" y2="99554"/>
                        <a14:foregroundMark x1="35144" y1="99554" x2="45925" y2="87500"/>
                        <a14:foregroundMark x1="45925" y1="87500" x2="45925" y2="72991"/>
                        <a14:foregroundMark x1="45925" y1="72321" x2="35654" y2="85491"/>
                        <a14:foregroundMark x1="35654" y1="85491" x2="24788" y2="88170"/>
                        <a14:foregroundMark x1="24788" y1="88170" x2="17487" y2="80804"/>
                        <a14:foregroundMark x1="19864" y1="80357" x2="26231" y2="80804"/>
                        <a14:foregroundMark x1="21986" y1="56250" x2="11800" y2="57143"/>
                        <a14:foregroundMark x1="4329" y1="53571" x2="4329" y2="34375"/>
                        <a14:foregroundMark x1="4669" y1="51786" x2="17657" y2="31920"/>
                        <a14:foregroundMark x1="17657" y1="31920" x2="28438" y2="29688"/>
                        <a14:foregroundMark x1="28438" y1="29688" x2="27929" y2="37946"/>
                        <a14:foregroundMark x1="23854" y1="35491" x2="13158" y2="26116"/>
                        <a14:foregroundMark x1="13158" y1="26116" x2="12988" y2="25000"/>
                        <a14:foregroundMark x1="12988" y1="24554" x2="23939" y2="25000"/>
                        <a14:foregroundMark x1="23939" y1="25000" x2="36927" y2="17634"/>
                        <a14:foregroundMark x1="34890" y1="9821" x2="6537" y2="8259"/>
                        <a14:foregroundMark x1="16129" y1="31920" x2="16299" y2="42411"/>
                        <a14:foregroundMark x1="9762" y1="3795" x2="21562" y2="8259"/>
                        <a14:foregroundMark x1="21562" y1="8259" x2="32683" y2="6920"/>
                        <a14:foregroundMark x1="32683" y1="6920" x2="44058" y2="7143"/>
                        <a14:foregroundMark x1="44058" y1="7143" x2="45925" y2="37946"/>
                        <a14:foregroundMark x1="45925" y1="37946" x2="43633" y2="73214"/>
                        <a14:foregroundMark x1="43633" y1="73214" x2="35823" y2="97545"/>
                        <a14:foregroundMark x1="35823" y1="97545" x2="17827" y2="92188"/>
                        <a14:foregroundMark x1="17827" y1="91741" x2="29796" y2="70089"/>
                        <a14:foregroundMark x1="29796" y1="70089" x2="30221" y2="57589"/>
                        <a14:foregroundMark x1="12733" y1="59598" x2="4839" y2="62500"/>
                        <a14:foregroundMark x1="14431" y1="43304" x2="20458" y2="41741"/>
                        <a14:foregroundMark x1="1528" y1="14732" x2="13243" y2="11161"/>
                        <a14:foregroundMark x1="13243" y1="11161" x2="24873" y2="20089"/>
                        <a14:foregroundMark x1="24873" y1="20089" x2="38285" y2="12500"/>
                        <a14:foregroundMark x1="38285" y1="12500" x2="47029" y2="31250"/>
                        <a14:foregroundMark x1="47029" y1="31250" x2="47878" y2="62054"/>
                        <a14:foregroundMark x1="47878" y1="62054" x2="44482" y2="82366"/>
                        <a14:foregroundMark x1="44482" y1="81696" x2="51104" y2="57143"/>
                        <a14:foregroundMark x1="51104" y1="57143" x2="49406" y2="26786"/>
                        <a14:foregroundMark x1="49406" y1="26786" x2="44058" y2="0"/>
                        <a14:foregroundMark x1="44058" y1="0" x2="4669" y2="6250"/>
                      </a14:backgroundRemoval>
                    </a14:imgEffect>
                    <a14:imgEffect>
                      <a14:sharpenSoften amount="44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r="50281"/>
          <a:stretch/>
        </p:blipFill>
        <p:spPr>
          <a:xfrm>
            <a:off x="821339" y="2840598"/>
            <a:ext cx="2512063" cy="1685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499FBF-B28B-904D-AD54-EC9505F557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32" b="97545" l="52632" r="97963">
                        <a14:foregroundMark x1="52716" y1="10714" x2="66044" y2="10938"/>
                        <a14:foregroundMark x1="66044" y1="10938" x2="69015" y2="9821"/>
                        <a14:foregroundMark x1="69015" y1="9375" x2="72920" y2="86384"/>
                        <a14:foregroundMark x1="72920" y1="86384" x2="62818" y2="97545"/>
                        <a14:foregroundMark x1="62818" y1="97545" x2="92530" y2="82813"/>
                        <a14:foregroundMark x1="92530" y1="82813" x2="93209" y2="82813"/>
                        <a14:foregroundMark x1="93209" y1="82366" x2="81834" y2="60938"/>
                        <a14:foregroundMark x1="81834" y1="60938" x2="76910" y2="35268"/>
                        <a14:foregroundMark x1="76910" y1="35268" x2="84635" y2="35938"/>
                        <a14:foregroundMark x1="84635" y1="35491" x2="46265" y2="29464"/>
                        <a14:foregroundMark x1="46265" y1="29464" x2="67827" y2="6027"/>
                        <a14:foregroundMark x1="67827" y1="6027" x2="81324" y2="10045"/>
                        <a14:foregroundMark x1="81324" y1="10045" x2="92615" y2="8482"/>
                        <a14:foregroundMark x1="92615" y1="8482" x2="93973" y2="8705"/>
                        <a14:foregroundMark x1="93973" y1="8259" x2="69355" y2="5804"/>
                        <a14:foregroundMark x1="69355" y1="5804" x2="62479" y2="20536"/>
                        <a14:foregroundMark x1="62479" y1="20089" x2="86163" y2="20536"/>
                        <a14:foregroundMark x1="86163" y1="20536" x2="92869" y2="45313"/>
                        <a14:foregroundMark x1="92869" y1="45313" x2="95586" y2="73661"/>
                        <a14:foregroundMark x1="95586" y1="73661" x2="96265" y2="70982"/>
                        <a14:foregroundMark x1="96265" y1="70536" x2="96774" y2="2455"/>
                        <a14:foregroundMark x1="96774" y1="2455" x2="96774" y2="2455"/>
                        <a14:foregroundMark x1="97963" y1="47321" x2="97708" y2="54688"/>
                        <a14:foregroundMark x1="77674" y1="62054" x2="63073" y2="62946"/>
                        <a14:foregroundMark x1="63073" y1="62500" x2="78014" y2="51116"/>
                        <a14:foregroundMark x1="78014" y1="50670" x2="79372" y2="77902"/>
                        <a14:foregroundMark x1="58319" y1="64063" x2="64346" y2="79241"/>
                        <a14:foregroundMark x1="64007" y1="47321" x2="62479" y2="56696"/>
                      </a14:backgroundRemoval>
                    </a14:imgEffect>
                    <a14:imgEffect>
                      <a14:sharpenSoften amount="3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50844"/>
          <a:stretch/>
        </p:blipFill>
        <p:spPr>
          <a:xfrm>
            <a:off x="3719539" y="2840598"/>
            <a:ext cx="2512063" cy="168501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B3E249-69B5-8D40-96D8-66FAA535ECDB}"/>
              </a:ext>
            </a:extLst>
          </p:cNvPr>
          <p:cNvSpPr/>
          <p:nvPr/>
        </p:nvSpPr>
        <p:spPr>
          <a:xfrm>
            <a:off x="436141" y="2460826"/>
            <a:ext cx="3486467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Từ xa xưa, trong rừng xanh sâu thẳm…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C88C38-E5F2-EC42-AE31-ED6FF6BF6A8E}"/>
              </a:ext>
            </a:extLst>
          </p:cNvPr>
          <p:cNvSpPr/>
          <p:nvPr/>
        </p:nvSpPr>
        <p:spPr>
          <a:xfrm>
            <a:off x="3766368" y="2469076"/>
            <a:ext cx="2418403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Một năm, trời hạn hán…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5351CB8-1D9F-C34D-B926-6CCF73E40DDA}"/>
              </a:ext>
            </a:extLst>
          </p:cNvPr>
          <p:cNvSpPr/>
          <p:nvPr/>
        </p:nvSpPr>
        <p:spPr>
          <a:xfrm>
            <a:off x="436141" y="4471229"/>
            <a:ext cx="361931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 vàng đi tìm cỏ… Bê trắng thương bạn..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FD6365-8076-CA45-911E-0943F6F917BF}"/>
              </a:ext>
            </a:extLst>
          </p:cNvPr>
          <p:cNvSpPr/>
          <p:nvPr/>
        </p:nvSpPr>
        <p:spPr>
          <a:xfrm>
            <a:off x="3971418" y="4471229"/>
            <a:ext cx="2238102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Đến bây giờ dê trắng….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505142" y="346361"/>
            <a:ext cx="602866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 tiếp đoạn kết của câu chuyện theo ý của em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26" name="Picture 2" descr="Bright idea icon bulb icon brainstorming Vector Image">
            <a:extLst>
              <a:ext uri="{FF2B5EF4-FFF2-40B4-BE49-F238E27FC236}">
                <a16:creationId xmlns:a16="http://schemas.microsoft.com/office/drawing/2014/main" id="{7DDC2617-D63A-BF4D-8C39-34B8471C7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b="20485"/>
          <a:stretch/>
        </p:blipFill>
        <p:spPr bwMode="auto">
          <a:xfrm>
            <a:off x="205003" y="244685"/>
            <a:ext cx="594435" cy="55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5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543098" y="1569478"/>
            <a:ext cx="5771804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Viết 2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– 3 câu nêu nhận xét của em về đôi bạn bê vàng và dê trắng trong câu chuyện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726182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Gọi bạn 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2081" y="1189779"/>
            <a:ext cx="5985777" cy="336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Tự xa xưa thuở nào	    Bê vàng đi tìm cỏ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Trong </a:t>
            </a:r>
            <a:r>
              <a:rPr lang="vi-VN" sz="1600" dirty="0" err="1">
                <a:latin typeface="UTM Avo" panose="02040603050506020204" pitchFamily="18" charset="0"/>
              </a:rPr>
              <a:t>rừng</a:t>
            </a:r>
            <a:r>
              <a:rPr lang="vi-VN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xanh</a:t>
            </a:r>
            <a:r>
              <a:rPr lang="vi-VN" sz="1600" dirty="0">
                <a:latin typeface="UTM Avo" panose="02040603050506020204" pitchFamily="18" charset="0"/>
              </a:rPr>
              <a:t> sâu thẳm	    Lang thang quên đường về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Đôi bạn sống bên nhau	    Dê trắng thương bạn quá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Bê vàng và dê trắng	    Chạy khắp nẻo tìm bê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			    Đến bây giờ dê trắng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Một năm, trời hạn hán	    Vẫn gọi hoài: “Bê! Bê!”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Suối cạn, cỏ héo khô			(Định Hải)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Lấy gì nuôi đôi bạn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Chờ mưa đến bao giờ?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3" y="127552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1" y="312074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49" y="1265761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64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ĐỌC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745160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Gọi bạn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2081" y="1189779"/>
            <a:ext cx="5985777" cy="336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 xa xưa 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thuở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nào	    Bê vàng đi tìm cỏ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 rừng cây sâu thẳm	    Lang thang quên đường về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Đôi bạn sống bên nhau	    Dê trắng thương bạn quá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Bê vàng và dê trắng	    Chạy 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khắp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nẻo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tìm bê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			    Đến bây giờ dê trắng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 năm, trời hạn hán	    Vẫn gọi hoài: “Bê! Bê!”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Suối cạn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cỏ héo khô			(Định Hải)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Lấy gì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nuôi đôi bạn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Chờ mưa đến bao giờ?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35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41167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 nghỉ câu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2BE51-D649-4526-9277-FF3ADEE969EC}"/>
              </a:ext>
            </a:extLst>
          </p:cNvPr>
          <p:cNvSpPr/>
          <p:nvPr/>
        </p:nvSpPr>
        <p:spPr>
          <a:xfrm>
            <a:off x="1960350" y="1629962"/>
            <a:ext cx="3337759" cy="2118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Một năm, trời hạn hán	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cạn, cỏ héo khô	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Lấy gì nuôi đôi bạn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Chờ mưa đến bao giờ?</a:t>
            </a:r>
          </a:p>
          <a:p>
            <a:pPr algn="just">
              <a:lnSpc>
                <a:spcPct val="150000"/>
              </a:lnSpc>
            </a:pPr>
            <a:endParaRPr lang="vi-VN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3083811" y="171852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7919CD-4816-4F2E-BB42-70A80787DE0B}"/>
              </a:ext>
            </a:extLst>
          </p:cNvPr>
          <p:cNvCxnSpPr/>
          <p:nvPr/>
        </p:nvCxnSpPr>
        <p:spPr>
          <a:xfrm flipH="1">
            <a:off x="3046598" y="2146357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4CFEEF-212F-42B3-BBBF-4D440F828404}"/>
              </a:ext>
            </a:extLst>
          </p:cNvPr>
          <p:cNvCxnSpPr/>
          <p:nvPr/>
        </p:nvCxnSpPr>
        <p:spPr>
          <a:xfrm flipH="1">
            <a:off x="4179383" y="2515299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5EBDDA-DD2C-4A8F-B8C1-CA4801437ACA}"/>
              </a:ext>
            </a:extLst>
          </p:cNvPr>
          <p:cNvCxnSpPr/>
          <p:nvPr/>
        </p:nvCxnSpPr>
        <p:spPr>
          <a:xfrm flipH="1">
            <a:off x="4433042" y="2130275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4DDAAC-18E1-413F-B350-330F0AF8449A}"/>
              </a:ext>
            </a:extLst>
          </p:cNvPr>
          <p:cNvCxnSpPr/>
          <p:nvPr/>
        </p:nvCxnSpPr>
        <p:spPr>
          <a:xfrm flipH="1">
            <a:off x="4536891" y="1718523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C9B04D-77F6-4ABC-A7F4-7426302A4626}"/>
              </a:ext>
            </a:extLst>
          </p:cNvPr>
          <p:cNvCxnSpPr/>
          <p:nvPr/>
        </p:nvCxnSpPr>
        <p:spPr>
          <a:xfrm flipH="1">
            <a:off x="4712327" y="2940603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3CBC27-4077-460A-A843-2A2D268BAADA}"/>
              </a:ext>
            </a:extLst>
          </p:cNvPr>
          <p:cNvCxnSpPr/>
          <p:nvPr/>
        </p:nvCxnSpPr>
        <p:spPr>
          <a:xfrm flipH="1">
            <a:off x="4675114" y="2940603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F690967-064D-8748-A92F-E0115BD8DAEC}"/>
              </a:ext>
            </a:extLst>
          </p:cNvPr>
          <p:cNvSpPr/>
          <p:nvPr/>
        </p:nvSpPr>
        <p:spPr>
          <a:xfrm>
            <a:off x="1960350" y="2453191"/>
            <a:ext cx="3429000" cy="86446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Lấy gì nuôi đôi bạn</a:t>
            </a:r>
          </a:p>
          <a:p>
            <a:pPr lvl="0" algn="just">
              <a:lnSpc>
                <a:spcPct val="150000"/>
              </a:lnSpc>
            </a:pPr>
            <a:r>
              <a:rPr lang="vi-VN" sz="18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Chờ mưa đến bao giờ?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7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41167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460224" y="1435196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sâu thẳm</a:t>
            </a:r>
            <a:endParaRPr lang="vi-VN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550605" y="1572625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B3B055-88C0-4489-85E5-255792E07D74}"/>
              </a:ext>
            </a:extLst>
          </p:cNvPr>
          <p:cNvSpPr/>
          <p:nvPr/>
        </p:nvSpPr>
        <p:spPr>
          <a:xfrm>
            <a:off x="443723" y="1988211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hạn hán</a:t>
            </a:r>
            <a:endParaRPr lang="vi-VN" sz="18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7A823-F02D-42E8-B9FF-4F60A41569EE}"/>
              </a:ext>
            </a:extLst>
          </p:cNvPr>
          <p:cNvSpPr/>
          <p:nvPr/>
        </p:nvSpPr>
        <p:spPr>
          <a:xfrm>
            <a:off x="534104" y="2125640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28293F-F72F-43FB-9BA4-B9D0C61407F1}"/>
              </a:ext>
            </a:extLst>
          </p:cNvPr>
          <p:cNvSpPr/>
          <p:nvPr/>
        </p:nvSpPr>
        <p:spPr>
          <a:xfrm>
            <a:off x="430620" y="2902754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lang thang</a:t>
            </a:r>
            <a:endParaRPr lang="vi-VN" sz="18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9D35A2D-7C61-42A0-A3D0-621EF4C4A8B9}"/>
              </a:ext>
            </a:extLst>
          </p:cNvPr>
          <p:cNvSpPr/>
          <p:nvPr/>
        </p:nvSpPr>
        <p:spPr>
          <a:xfrm>
            <a:off x="521001" y="3040183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877000" y="1435120"/>
            <a:ext cx="162034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rất sâu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B31532-EB2E-4893-AE1C-4532B4B27355}"/>
              </a:ext>
            </a:extLst>
          </p:cNvPr>
          <p:cNvSpPr txBox="1"/>
          <p:nvPr/>
        </p:nvSpPr>
        <p:spPr>
          <a:xfrm>
            <a:off x="1728878" y="1987389"/>
            <a:ext cx="4894156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tình trạng thiếu nước do nắng lâu, không 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D2C794-FA8D-4AD2-81B3-5C706935CCDB}"/>
              </a:ext>
            </a:extLst>
          </p:cNvPr>
          <p:cNvSpPr txBox="1"/>
          <p:nvPr/>
        </p:nvSpPr>
        <p:spPr>
          <a:xfrm>
            <a:off x="2102240" y="2914685"/>
            <a:ext cx="4415523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đi hết chỗ này đến chỗ khác, không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468B57-FA7B-9E49-93A8-F96975D88D23}"/>
              </a:ext>
            </a:extLst>
          </p:cNvPr>
          <p:cNvSpPr txBox="1"/>
          <p:nvPr/>
        </p:nvSpPr>
        <p:spPr>
          <a:xfrm>
            <a:off x="746084" y="2379881"/>
            <a:ext cx="4894156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mưa gây ra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81C6D7-AB98-514A-A3F5-ED5DF746614F}"/>
              </a:ext>
            </a:extLst>
          </p:cNvPr>
          <p:cNvSpPr/>
          <p:nvPr/>
        </p:nvSpPr>
        <p:spPr>
          <a:xfrm>
            <a:off x="727884" y="3307177"/>
            <a:ext cx="2225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</a:rPr>
              <a:t>dừng lại ở nơi nào</a:t>
            </a:r>
            <a:endParaRPr lang="en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 animBg="1"/>
      <p:bldP spid="24" grpId="0"/>
      <p:bldP spid="25" grpId="0" animBg="1"/>
      <p:bldP spid="27" grpId="0"/>
      <p:bldP spid="28" grpId="0" animBg="1"/>
      <p:bldP spid="29" grpId="0"/>
      <p:bldP spid="30" grpId="0"/>
      <p:bldP spid="31" grpId="0"/>
      <p:bldP spid="18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705000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Câu chuyện được kể trong bài thơ diễn ra ở đâu? Khi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369087" y="2933834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Chuyện gì xảy ra khi bê vàng lang thang đi tìm cỏ?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00BE8-37E7-464C-9E38-7AD2A3E286EA}"/>
              </a:ext>
            </a:extLst>
          </p:cNvPr>
          <p:cNvSpPr txBox="1"/>
          <p:nvPr/>
        </p:nvSpPr>
        <p:spPr>
          <a:xfrm>
            <a:off x="369087" y="3326762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Một năm trời hạn hán, cỏ cây héo khô, bê vàng không chờ được mưa để có cỏ ăn nên đã lang thang đi tìm cỏ.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E2D3D4-2484-7740-9823-338975BA474D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DF52794-E1CD-FE42-907A-C64592F92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1F34C2-A394-354A-B0C2-F935E88F598E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DC59F8C-EFBC-E845-85DB-19AF407A4D02}"/>
              </a:ext>
            </a:extLst>
          </p:cNvPr>
          <p:cNvSpPr txBox="1"/>
          <p:nvPr/>
        </p:nvSpPr>
        <p:spPr>
          <a:xfrm>
            <a:off x="369087" y="2059338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Câu chuyện được kể diễn ra từ thuở xa xưa, trong rừng xanh sâu thẳm.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1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455481" y="829103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800" dirty="0">
                <a:latin typeface="UTM Avo" panose="02040603050506020204" pitchFamily="18" charset="0"/>
              </a:rPr>
              <a:t>Khi bê vàng quên đường về, dê trắng đã làm gì?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455481" y="1185599"/>
            <a:ext cx="6119826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Dê trắng chạy khắp nẻo tìm bê và gọi bê.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C31278-DE2E-4526-AD44-9F3D6AAAB580}"/>
              </a:ext>
            </a:extLst>
          </p:cNvPr>
          <p:cNvSpPr txBox="1"/>
          <p:nvPr/>
        </p:nvSpPr>
        <p:spPr>
          <a:xfrm>
            <a:off x="455481" y="1967226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800" dirty="0">
                <a:latin typeface="UTM Avo" panose="02040603050506020204" pitchFamily="18" charset="0"/>
              </a:rPr>
              <a:t>Nêu cảm nghĩ của em về bê vàng và dê trắng?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FFEDE6-1EDD-1A47-A218-9F0B7397E44A}"/>
              </a:ext>
            </a:extLst>
          </p:cNvPr>
          <p:cNvSpPr txBox="1"/>
          <p:nvPr/>
        </p:nvSpPr>
        <p:spPr>
          <a:xfrm>
            <a:off x="455481" y="2364317"/>
            <a:ext cx="6119826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Dê trắng và bê vàng là hai người bạn rất thân thiết. Tình bạn của hai bạn thật đẹp và đáng quý.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89116" y="427126"/>
            <a:ext cx="5160769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Học thuộc lòng 2 khổ thơ đầu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9893" y="427126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176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Gọi bạn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2081" y="1281218"/>
            <a:ext cx="5985777" cy="336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 xa xưa thuở nào	    Bê vàng đi tìm cỏ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 rừng cây sâu thẳm	    Lang thang quên đường về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Đôi bạn sống bên nhau	    Dê trắng thương bạn quá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Bê vàng và dê trắng	    Chạy khắp nẻo tìm bê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			    Đến bây giờ dê trắng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 năm, trời hạn hán	    Vẫn gọi hoài: “Bê! Bê!”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Suối cạn, cỏ héo khô			(Định Hải)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Lấy gì nuôi đôi bạn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Chờ mưa đến bao giờ?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3" y="1366959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1" y="3212179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49" y="1357200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03993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1019</Words>
  <Application>Microsoft Office PowerPoint</Application>
  <PresentationFormat>Custom</PresentationFormat>
  <Paragraphs>119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Kalam</vt:lpstr>
      <vt:lpstr>UTM Cookies</vt:lpstr>
      <vt:lpstr>UTM Avo</vt:lpstr>
      <vt:lpstr>Montserrat</vt:lpstr>
      <vt:lpstr>Arial</vt:lpstr>
      <vt:lpstr>HP001 4 hàng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Sally Sally</cp:lastModifiedBy>
  <cp:revision>92</cp:revision>
  <dcterms:modified xsi:type="dcterms:W3CDTF">2022-11-07T07:34:55Z</dcterms:modified>
</cp:coreProperties>
</file>