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handoutMasterIdLst>
    <p:handoutMasterId r:id="rId11"/>
  </p:handoutMasterIdLst>
  <p:sldIdLst>
    <p:sldId id="324" r:id="rId3"/>
    <p:sldId id="266" r:id="rId4"/>
    <p:sldId id="317" r:id="rId5"/>
    <p:sldId id="258" r:id="rId6"/>
    <p:sldId id="323" r:id="rId7"/>
    <p:sldId id="4414" r:id="rId8"/>
    <p:sldId id="32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04" autoAdjust="0"/>
    <p:restoredTop sz="94364" autoAdjust="0"/>
  </p:normalViewPr>
  <p:slideViewPr>
    <p:cSldViewPr snapToGrid="0">
      <p:cViewPr>
        <p:scale>
          <a:sx n="66" d="100"/>
          <a:sy n="66" d="100"/>
        </p:scale>
        <p:origin x="822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E63857-F586-B227-8C2F-BACC7BB1CD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D233A-A661-B098-4CCF-4E9DA9DEFB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0726A-34F5-45EA-81CE-3CA9ACE681F8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B911A-CC76-5536-1734-A4E5AF3754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B21BC-BC73-18B4-CCDF-BFBD3C119F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BF2BF-BEE4-4762-9734-F513F4F55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15B62-CE2F-48EF-BE24-46A7D0FBCC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D14DC-EADC-4F3C-AF73-7DF8CF14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5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0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6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8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70CFFD-C843-4F56-B379-C3DBB5DD752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393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1CF75B-629F-48E5-AB9E-ECFE3E96647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744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26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85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9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41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7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80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8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7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5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1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6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A06013-BA84-4F94-B9E5-DEEDCC3EEED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767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61BE4-998D-4013-83A7-AF860853E48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172D57-9822-404F-840B-268A1EC9B44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3086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B38BC-CCB3-4C11-B931-D6B67157D00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675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8C3D9F-8A45-4649-9B16-E139BF3767A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42636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FD55BC-EAD8-4C19-92A6-47E6DBD6583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724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7F916E-5FEB-44AE-8474-3869DDF8337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829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032639C-ED13-9254-9A32-E79748B00F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2" y="123924"/>
            <a:ext cx="1290098" cy="12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2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2D1B-4F99-48AD-A384-A5E0FE7BDDC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91D61-A7E5-4D0F-81AE-87462A35B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f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fif"/><Relationship Id="rId4" Type="http://schemas.openxmlformats.org/officeDocument/2006/relationships/image" Target="../media/image20.jf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-24678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FC4BA8-948E-4A48-8327-90008C3C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138" y="-24678"/>
            <a:ext cx="12884726" cy="76905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333" y="4177930"/>
            <a:ext cx="1535634" cy="228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562061"/>
              </p:ext>
            </p:extLst>
          </p:nvPr>
        </p:nvGraphicFramePr>
        <p:xfrm>
          <a:off x="1399309" y="2036619"/>
          <a:ext cx="8977746" cy="35190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77746">
                  <a:extLst>
                    <a:ext uri="{9D8B030D-6E8A-4147-A177-3AD203B41FA5}">
                      <a16:colId xmlns:a16="http://schemas.microsoft.com/office/drawing/2014/main" val="699034304"/>
                    </a:ext>
                  </a:extLst>
                </a:gridCol>
              </a:tblGrid>
              <a:tr h="3519054">
                <a:tc>
                  <a:txBody>
                    <a:bodyPr/>
                    <a:lstStyle/>
                    <a:p>
                      <a:pPr algn="ctr"/>
                      <a:endParaRPr lang="en-US" sz="5400" dirty="0" smtClean="0">
                        <a:latin typeface="CommercialScript BT" panose="03030803040807090C04" pitchFamily="66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540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54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mừng</a:t>
                      </a:r>
                      <a:r>
                        <a:rPr lang="en-US" sz="54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54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54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54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54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54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54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             </a:t>
                      </a:r>
                    </a:p>
                    <a:p>
                      <a:pPr algn="ctr"/>
                      <a:r>
                        <a:rPr lang="en-US" sz="48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8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48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8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8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800" baseline="0" dirty="0" smtClean="0">
                          <a:latin typeface="CommercialScript BT" panose="03030803040807090C04" pitchFamily="66" charset="0"/>
                          <a:cs typeface="Times New Roman" panose="02020603050405020304" pitchFamily="18" charset="0"/>
                        </a:rPr>
                        <a:t> 3   </a:t>
                      </a:r>
                      <a:endParaRPr lang="en-US" sz="4800" dirty="0">
                        <a:latin typeface="CommercialScript BT" panose="03030803040807090C04" pitchFamily="66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7296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4308" y="4225638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50C9FD-7433-A3D9-6396-0836A141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375" y="1886046"/>
            <a:ext cx="3844290" cy="3849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evel 8"/>
          <p:cNvSpPr/>
          <p:nvPr/>
        </p:nvSpPr>
        <p:spPr>
          <a:xfrm>
            <a:off x="1110343" y="629374"/>
            <a:ext cx="10097588" cy="5366477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75999"/>
              </p:ext>
            </p:extLst>
          </p:nvPr>
        </p:nvGraphicFramePr>
        <p:xfrm>
          <a:off x="2050869" y="1384664"/>
          <a:ext cx="8337025" cy="37882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37025">
                  <a:extLst>
                    <a:ext uri="{9D8B030D-6E8A-4147-A177-3AD203B41FA5}">
                      <a16:colId xmlns:a16="http://schemas.microsoft.com/office/drawing/2014/main" val="1782573177"/>
                    </a:ext>
                  </a:extLst>
                </a:gridCol>
              </a:tblGrid>
              <a:tr h="3788228">
                <a:tc>
                  <a:txBody>
                    <a:bodyPr/>
                    <a:lstStyle/>
                    <a:p>
                      <a:endParaRPr lang="en-US" sz="3200" dirty="0" smtClean="0">
                        <a:latin typeface="Castellar" panose="020A0402060406010301" pitchFamily="18" charset="0"/>
                      </a:endParaRPr>
                    </a:p>
                    <a:p>
                      <a:pPr algn="ctr"/>
                      <a:r>
                        <a:rPr lang="en-US" sz="5400" baseline="0" dirty="0" err="1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54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aseline="0" dirty="0" err="1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54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</a:t>
                      </a:r>
                    </a:p>
                    <a:p>
                      <a:pPr algn="ctr"/>
                      <a:r>
                        <a:rPr lang="en-US" sz="4800" baseline="0" dirty="0" err="1" smtClean="0">
                          <a:solidFill>
                            <a:srgbClr val="FFFF00"/>
                          </a:solidFill>
                          <a:latin typeface="Castellar" panose="020A0402060406010301" pitchFamily="18" charset="0"/>
                        </a:rPr>
                        <a:t>Hệ</a:t>
                      </a:r>
                      <a:r>
                        <a:rPr lang="en-US" sz="4800" baseline="0" dirty="0" smtClean="0">
                          <a:solidFill>
                            <a:srgbClr val="FFFF00"/>
                          </a:solidFill>
                          <a:latin typeface="Castellar" panose="020A0402060406010301" pitchFamily="18" charset="0"/>
                        </a:rPr>
                        <a:t> THỐNG SÔNG NGÒI    QUẢNG NAM</a:t>
                      </a:r>
                      <a:endParaRPr lang="en-US" sz="4800" dirty="0">
                        <a:solidFill>
                          <a:srgbClr val="FFFF00"/>
                        </a:solidFill>
                        <a:latin typeface="Castellar" panose="020A0402060406010301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897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7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79739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1076" y="264108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446" y="226872"/>
            <a:ext cx="966107" cy="14270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5705" y="5056969"/>
            <a:ext cx="1974051" cy="361302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58235"/>
            <a:ext cx="1547820" cy="111267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667650"/>
              </p:ext>
            </p:extLst>
          </p:nvPr>
        </p:nvGraphicFramePr>
        <p:xfrm>
          <a:off x="5251268" y="1249950"/>
          <a:ext cx="3376977" cy="3155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6977">
                  <a:extLst>
                    <a:ext uri="{9D8B030D-6E8A-4147-A177-3AD203B41FA5}">
                      <a16:colId xmlns:a16="http://schemas.microsoft.com/office/drawing/2014/main" val="1474692403"/>
                    </a:ext>
                  </a:extLst>
                </a:gridCol>
              </a:tblGrid>
              <a:tr h="3155525"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817691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730137" y="369979"/>
            <a:ext cx="5347970" cy="749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12456"/>
              </p:ext>
            </p:extLst>
          </p:nvPr>
        </p:nvGraphicFramePr>
        <p:xfrm>
          <a:off x="3487783" y="418011"/>
          <a:ext cx="4049485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49485">
                  <a:extLst>
                    <a:ext uri="{9D8B030D-6E8A-4147-A177-3AD203B41FA5}">
                      <a16:colId xmlns:a16="http://schemas.microsoft.com/office/drawing/2014/main" val="1725075287"/>
                    </a:ext>
                  </a:extLst>
                </a:gridCol>
              </a:tblGrid>
              <a:tr h="672495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Arial Rounded MT Bold" panose="020F07040305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Arial Rounded MT Bold" panose="020F0704030504030204" pitchFamily="34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Arial Rounded MT Bold" panose="020F0704030504030204" pitchFamily="34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Times New Roman" panose="02020603050405020304" pitchFamily="18" charset="0"/>
                        </a:rPr>
                        <a:t> :</a:t>
                      </a:r>
                      <a:endParaRPr lang="en-US" sz="4000" dirty="0"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107406"/>
                  </a:ext>
                </a:extLst>
              </a:tr>
            </a:tbl>
          </a:graphicData>
        </a:graphic>
      </p:graphicFrame>
      <p:sp>
        <p:nvSpPr>
          <p:cNvPr id="8" name="Horizontal Scroll 7"/>
          <p:cNvSpPr/>
          <p:nvPr/>
        </p:nvSpPr>
        <p:spPr>
          <a:xfrm>
            <a:off x="1210467" y="999418"/>
            <a:ext cx="9187567" cy="528339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587691"/>
              </p:ext>
            </p:extLst>
          </p:nvPr>
        </p:nvGraphicFramePr>
        <p:xfrm>
          <a:off x="4263099" y="2187402"/>
          <a:ext cx="8412480" cy="36739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12480">
                  <a:extLst>
                    <a:ext uri="{9D8B030D-6E8A-4147-A177-3AD203B41FA5}">
                      <a16:colId xmlns:a16="http://schemas.microsoft.com/office/drawing/2014/main" val="2224355805"/>
                    </a:ext>
                  </a:extLst>
                </a:gridCol>
              </a:tblGrid>
              <a:tr h="36739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05912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985553" y="2188763"/>
            <a:ext cx="80205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Google Sans"/>
              </a:rPr>
              <a:t>Sông Tam Kỳ</a:t>
            </a:r>
            <a:r>
              <a:rPr lang="vi-VN" sz="2800" dirty="0" smtClean="0">
                <a:solidFill>
                  <a:srgbClr val="FF0000"/>
                </a:solidFill>
                <a:latin typeface="Google Sans"/>
              </a:rPr>
              <a:t>:</a:t>
            </a:r>
            <a:endParaRPr lang="en-US" sz="2800" dirty="0" smtClean="0">
              <a:solidFill>
                <a:srgbClr val="FF0000"/>
              </a:solidFill>
              <a:latin typeface="Gill Sans Ultra Bold" panose="020B0A02020104020203" pitchFamily="34" charset="0"/>
            </a:endParaRPr>
          </a:p>
          <a:p>
            <a:r>
              <a:rPr lang="en-US" sz="2000" dirty="0" smtClean="0">
                <a:solidFill>
                  <a:srgbClr val="1F1F1F"/>
                </a:solidFill>
                <a:latin typeface="Google Sans"/>
              </a:rPr>
              <a:t>+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là</a:t>
            </a:r>
            <a:r>
              <a:rPr lang="vi-VN" sz="2400" dirty="0" smtClean="0">
                <a:solidFill>
                  <a:srgbClr val="1F1F1F"/>
                </a:solidFill>
                <a:latin typeface="Google Sans"/>
              </a:rPr>
              <a:t> hợ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p</a:t>
            </a:r>
            <a:r>
              <a:rPr lang="vi-VN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vi-VN" sz="2400" dirty="0" smtClean="0">
                <a:solidFill>
                  <a:srgbClr val="1F1F1F"/>
                </a:solidFill>
                <a:latin typeface="Google Sans"/>
              </a:rPr>
              <a:t>lưu </a:t>
            </a:r>
            <a:r>
              <a:rPr lang="vi-VN" sz="2400" dirty="0">
                <a:solidFill>
                  <a:srgbClr val="1F1F1F"/>
                </a:solidFill>
                <a:latin typeface="Google Sans"/>
              </a:rPr>
              <a:t>của 10 con </a:t>
            </a:r>
            <a:r>
              <a:rPr lang="vi-VN" sz="2400" dirty="0">
                <a:solidFill>
                  <a:srgbClr val="040C28"/>
                </a:solidFill>
                <a:latin typeface="Google Sans"/>
              </a:rPr>
              <a:t>sông</a:t>
            </a:r>
            <a:r>
              <a:rPr lang="vi-VN" sz="2400" dirty="0">
                <a:solidFill>
                  <a:srgbClr val="1F1F1F"/>
                </a:solidFill>
                <a:latin typeface="Google Sans"/>
              </a:rPr>
              <a:t> suối </a:t>
            </a:r>
            <a:r>
              <a:rPr lang="vi-VN" sz="2400" dirty="0" smtClean="0">
                <a:solidFill>
                  <a:srgbClr val="1F1F1F"/>
                </a:solidFill>
                <a:latin typeface="Google Sans"/>
              </a:rPr>
              <a:t>nhỏ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.</a:t>
            </a:r>
            <a:endParaRPr lang="en-US" sz="2400" dirty="0" smtClean="0">
              <a:solidFill>
                <a:srgbClr val="1F1F1F"/>
              </a:solidFill>
              <a:latin typeface="Google Sans"/>
            </a:endParaRPr>
          </a:p>
          <a:p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+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bắt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nguồn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từ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vùng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giáp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ranh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giữa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hai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tỉnh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Quảng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Nam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và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Quảng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Ngãi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.</a:t>
            </a:r>
          </a:p>
          <a:p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+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sông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chảy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trên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địa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phận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huyện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N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úi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T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hành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;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huyện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P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hú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Ninh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và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 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thành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phố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Tam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K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ì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.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sau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khi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hợp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lưu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với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sông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Trường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G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iang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,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sông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đổ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ra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biển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ở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cửa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L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ở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và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cửa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An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H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òa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(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N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úi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T</a:t>
            </a:r>
            <a:r>
              <a:rPr lang="en-US" sz="2400" dirty="0" err="1" smtClean="0">
                <a:solidFill>
                  <a:srgbClr val="1F1F1F"/>
                </a:solidFill>
                <a:latin typeface="Google Sans"/>
              </a:rPr>
              <a:t>hành</a:t>
            </a:r>
            <a:r>
              <a:rPr lang="en-US" sz="2400" dirty="0" smtClean="0">
                <a:solidFill>
                  <a:srgbClr val="1F1F1F"/>
                </a:solidFill>
                <a:latin typeface="Google Sans"/>
              </a:rPr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DD0F26F2-113E-4696-92ED-075C57CCCD6B}"/>
              </a:ext>
            </a:extLst>
          </p:cNvPr>
          <p:cNvSpPr txBox="1"/>
          <p:nvPr/>
        </p:nvSpPr>
        <p:spPr>
          <a:xfrm>
            <a:off x="5300596" y="7527876"/>
            <a:ext cx="250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LNTH-Wash Your Hand" pitchFamily="2" charset="0"/>
                <a:ea typeface="LNTH-Kids  Chinese Font 1" panose="02010600030101010101" pitchFamily="2" charset="-128"/>
                <a:cs typeface="+mn-cs"/>
              </a:rPr>
              <a:t>TIẾNG VIỆT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9E01BE-603C-4C61-8CA9-75E02AB2FD97}"/>
              </a:ext>
            </a:extLst>
          </p:cNvPr>
          <p:cNvSpPr txBox="1"/>
          <p:nvPr/>
        </p:nvSpPr>
        <p:spPr>
          <a:xfrm>
            <a:off x="5334833" y="9158835"/>
            <a:ext cx="323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tandly" pitchFamily="50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tandly" pitchFamily="50" charset="0"/>
                <a:ea typeface="+mn-ea"/>
                <a:cs typeface="+mn-cs"/>
              </a:rPr>
              <a:t> 2 –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tandly" pitchFamily="50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tandly" pitchFamily="50" charset="0"/>
                <a:ea typeface="+mn-ea"/>
                <a:cs typeface="+mn-cs"/>
              </a:rPr>
              <a:t> 1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96F7E"/>
              </a:solidFill>
              <a:effectLst/>
              <a:uLnTx/>
              <a:uFillTx/>
              <a:latin typeface="SVN-Standly" pitchFamily="50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1114C2-62CD-4728-972E-E53C8CD5094B}"/>
              </a:ext>
            </a:extLst>
          </p:cNvPr>
          <p:cNvSpPr txBox="1"/>
          <p:nvPr/>
        </p:nvSpPr>
        <p:spPr>
          <a:xfrm>
            <a:off x="3846732" y="8355172"/>
            <a:ext cx="639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SVN-Sticky Toffee Pudding" pitchFamily="50" charset="0"/>
                <a:ea typeface="White Xmas PERSONAL USE" pitchFamily="50" charset="0"/>
                <a:cs typeface="Baloo" panose="03080902040302020200" pitchFamily="66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SVN-Sticky Toffee Pudding" pitchFamily="50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SVN-Sticky Toffee Pudding" pitchFamily="50" charset="0"/>
                <a:ea typeface="White Xmas PERSONAL USE" pitchFamily="50" charset="0"/>
                <a:cs typeface="Baloo" panose="03080902040302020200" pitchFamily="66" charset="0"/>
              </a:rPr>
              <a:t>điểm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SVN-Sticky Toffee Pudding" pitchFamily="50" charset="0"/>
                <a:ea typeface="White Xmas PERSONAL USE" pitchFamily="50" charset="0"/>
                <a:cs typeface="Baloo" panose="03080902040302020200" pitchFamily="66" charset="0"/>
              </a:rPr>
              <a:t>: Những búp măng non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18E"/>
              </a:solidFill>
              <a:effectLst/>
              <a:uLnTx/>
              <a:uFillTx/>
              <a:latin typeface="SVN-Sticky Toffee Pudding" pitchFamily="50" charset="0"/>
              <a:ea typeface="White Xmas PERSONAL USE" pitchFamily="50" charset="0"/>
              <a:cs typeface="Baloo" panose="03080902040302020200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CA0A3A-829A-405F-A446-471634E0B795}"/>
              </a:ext>
            </a:extLst>
          </p:cNvPr>
          <p:cNvSpPr txBox="1"/>
          <p:nvPr/>
        </p:nvSpPr>
        <p:spPr>
          <a:xfrm>
            <a:off x="4310410" y="9671777"/>
            <a:ext cx="5555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LNTH-Wash Your Hand" pitchFamily="2" charset="0"/>
                <a:ea typeface="LNTH-Kids  Chinese Font 1" panose="02010600030101010101" pitchFamily="2" charset="-128"/>
                <a:cs typeface="+mn-cs"/>
              </a:rPr>
              <a:t>Triển lãm thiếu nhi với 5 điều Bác Hồ dạy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LNTH-Wash Your Hand" pitchFamily="2" charset="0"/>
              <a:ea typeface="LNTH-Kids  Chinese Font 1" panose="02010600030101010101" pitchFamily="2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3142" cy="68580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587829" y="558688"/>
            <a:ext cx="10907486" cy="5904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685686"/>
              </p:ext>
            </p:extLst>
          </p:nvPr>
        </p:nvGraphicFramePr>
        <p:xfrm>
          <a:off x="1254033" y="719665"/>
          <a:ext cx="9522823" cy="51455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22823">
                  <a:extLst>
                    <a:ext uri="{9D8B030D-6E8A-4147-A177-3AD203B41FA5}">
                      <a16:colId xmlns:a16="http://schemas.microsoft.com/office/drawing/2014/main" val="2885683114"/>
                    </a:ext>
                  </a:extLst>
                </a:gridCol>
              </a:tblGrid>
              <a:tr h="5145558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stellar" panose="020A0402060406010301" pitchFamily="18" charset="0"/>
                        </a:rPr>
                        <a:t>MỘT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stellar" panose="020A0402060406010301" pitchFamily="18" charset="0"/>
                        </a:rPr>
                        <a:t> SỐ HÌNH ẢNH CỦA SÔNG TAM KỲ</a:t>
                      </a:r>
                    </a:p>
                    <a:p>
                      <a:endParaRPr lang="en-US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stellar" panose="020A0402060406010301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845375"/>
                  </a:ext>
                </a:extLst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3" y="1711451"/>
            <a:ext cx="4480559" cy="384569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6" y="1711452"/>
            <a:ext cx="4781002" cy="38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263" y="-391886"/>
            <a:ext cx="12662263" cy="761564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1600" y="58057"/>
            <a:ext cx="10941050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217625"/>
              </p:ext>
            </p:extLst>
          </p:nvPr>
        </p:nvGraphicFramePr>
        <p:xfrm>
          <a:off x="2032000" y="719666"/>
          <a:ext cx="208280" cy="2110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917737850"/>
                    </a:ext>
                  </a:extLst>
                </a:gridCol>
              </a:tblGrid>
              <a:tr h="21106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274942"/>
                  </a:ext>
                </a:extLst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2970530" y="420915"/>
            <a:ext cx="5041355" cy="1843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721546"/>
              </p:ext>
            </p:extLst>
          </p:nvPr>
        </p:nvGraphicFramePr>
        <p:xfrm>
          <a:off x="3817257" y="719666"/>
          <a:ext cx="3962399" cy="12798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2399">
                  <a:extLst>
                    <a:ext uri="{9D8B030D-6E8A-4147-A177-3AD203B41FA5}">
                      <a16:colId xmlns:a16="http://schemas.microsoft.com/office/drawing/2014/main" val="115887432"/>
                    </a:ext>
                  </a:extLst>
                </a:gridCol>
              </a:tblGrid>
              <a:tr h="1279812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 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Vai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trò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của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      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sông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 tam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kì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lgerian" panose="04020705040A02060702" pitchFamily="82" charset="0"/>
                        </a:rPr>
                        <a:t>!</a:t>
                      </a:r>
                      <a:endParaRPr lang="en-US" sz="3600" dirty="0">
                        <a:solidFill>
                          <a:srgbClr val="FF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23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758495"/>
              </p:ext>
            </p:extLst>
          </p:nvPr>
        </p:nvGraphicFramePr>
        <p:xfrm>
          <a:off x="908050" y="2562979"/>
          <a:ext cx="9328150" cy="3406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28150">
                  <a:extLst>
                    <a:ext uri="{9D8B030D-6E8A-4147-A177-3AD203B41FA5}">
                      <a16:colId xmlns:a16="http://schemas.microsoft.com/office/drawing/2014/main" val="651282108"/>
                    </a:ext>
                  </a:extLst>
                </a:gridCol>
              </a:tblGrid>
              <a:tr h="340674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360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360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  <a:p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  <a:p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3600" baseline="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544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1074528" y="1514241"/>
            <a:ext cx="11088687" cy="5552824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976AEED-44AF-4C36-9912-56722FA134AF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90" y="4330910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11" y="-44783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" y="-9828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art 7"/>
          <p:cNvSpPr/>
          <p:nvPr/>
        </p:nvSpPr>
        <p:spPr>
          <a:xfrm>
            <a:off x="4924656" y="4779442"/>
            <a:ext cx="2519607" cy="113227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1735">
            <a:off x="1406904" y="4428118"/>
            <a:ext cx="1509023" cy="16927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525">
            <a:off x="8693312" y="840343"/>
            <a:ext cx="1338750" cy="13477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0834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1362546" y="1149350"/>
            <a:ext cx="9753945" cy="53577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542245"/>
              </p:ext>
            </p:extLst>
          </p:nvPr>
        </p:nvGraphicFramePr>
        <p:xfrm>
          <a:off x="777015" y="1717759"/>
          <a:ext cx="10408552" cy="42617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08552">
                  <a:extLst>
                    <a:ext uri="{9D8B030D-6E8A-4147-A177-3AD203B41FA5}">
                      <a16:colId xmlns:a16="http://schemas.microsoft.com/office/drawing/2014/main" val="4000106606"/>
                    </a:ext>
                  </a:extLst>
                </a:gridCol>
              </a:tblGrid>
              <a:tr h="4261774"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Algerian" panose="04020705040A02060702" pitchFamily="82" charset="0"/>
                        </a:rPr>
                        <a:t>     </a:t>
                      </a:r>
                      <a:r>
                        <a:rPr lang="en-US" sz="400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Bài</a:t>
                      </a:r>
                      <a:r>
                        <a:rPr lang="en-US" sz="40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thuyết</a:t>
                      </a:r>
                      <a:r>
                        <a:rPr lang="en-US" sz="40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trình</a:t>
                      </a:r>
                      <a:r>
                        <a:rPr lang="en-US" sz="40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của</a:t>
                      </a:r>
                      <a:r>
                        <a:rPr lang="en-US" sz="40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nhóm</a:t>
                      </a:r>
                      <a:r>
                        <a:rPr lang="en-US" sz="40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3 </a:t>
                      </a:r>
                      <a:r>
                        <a:rPr lang="en-US" sz="40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đã</a:t>
                      </a:r>
                      <a:r>
                        <a:rPr lang="en-US" sz="40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xong</a:t>
                      </a:r>
                      <a:r>
                        <a:rPr lang="en-US" sz="40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</a:p>
                    <a:p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                       ! </a:t>
                      </a:r>
                      <a:r>
                        <a:rPr lang="en-US" sz="2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Cảm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ơn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cô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và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các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bạn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đã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lắng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nghe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!</a:t>
                      </a:r>
                    </a:p>
                    <a:p>
                      <a:r>
                        <a:rPr lang="en-US" sz="40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         </a:t>
                      </a:r>
                      <a:r>
                        <a:rPr lang="en-US" sz="4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Mời</a:t>
                      </a:r>
                      <a:r>
                        <a:rPr lang="en-US" sz="4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cô</a:t>
                      </a:r>
                      <a:r>
                        <a:rPr lang="en-US" sz="4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và</a:t>
                      </a:r>
                      <a:r>
                        <a:rPr lang="en-US" sz="4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các</a:t>
                      </a:r>
                      <a:r>
                        <a:rPr lang="en-US" sz="4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bạn</a:t>
                      </a:r>
                      <a:r>
                        <a:rPr lang="en-US" sz="4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nhận</a:t>
                      </a:r>
                      <a:r>
                        <a:rPr lang="en-US" sz="4800" baseline="0" dirty="0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00B0F0"/>
                          </a:solidFill>
                          <a:latin typeface="Algerian" panose="04020705040A02060702" pitchFamily="82" charset="0"/>
                        </a:rPr>
                        <a:t>xét</a:t>
                      </a:r>
                      <a:endParaRPr lang="en-US" sz="4800" baseline="0" dirty="0" smtClean="0">
                        <a:solidFill>
                          <a:srgbClr val="00B0F0"/>
                        </a:solidFill>
                        <a:latin typeface="Algerian" panose="04020705040A02060702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653219"/>
                  </a:ext>
                </a:extLst>
              </a:tr>
            </a:tbl>
          </a:graphicData>
        </a:graphic>
      </p:graphicFrame>
      <p:sp>
        <p:nvSpPr>
          <p:cNvPr id="33" name="Heart 32"/>
          <p:cNvSpPr/>
          <p:nvPr/>
        </p:nvSpPr>
        <p:spPr>
          <a:xfrm>
            <a:off x="5107577" y="4598043"/>
            <a:ext cx="2181497" cy="102793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923">
            <a:off x="8709646" y="4111047"/>
            <a:ext cx="1325571" cy="12786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4585">
            <a:off x="2160141" y="4332701"/>
            <a:ext cx="1577868" cy="123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147</Words>
  <Application>Microsoft Office PowerPoint</Application>
  <PresentationFormat>Widescreen</PresentationFormat>
  <Paragraphs>27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8" baseType="lpstr">
      <vt:lpstr>Algerian</vt:lpstr>
      <vt:lpstr>Arial</vt:lpstr>
      <vt:lpstr>Arial Rounded MT Bold</vt:lpstr>
      <vt:lpstr>Baloo</vt:lpstr>
      <vt:lpstr>Calibri</vt:lpstr>
      <vt:lpstr>Calibri Light</vt:lpstr>
      <vt:lpstr>Castellar</vt:lpstr>
      <vt:lpstr>CommercialScript BT</vt:lpstr>
      <vt:lpstr>等线</vt:lpstr>
      <vt:lpstr>等线 Light</vt:lpstr>
      <vt:lpstr>Gill Sans Ultra Bold</vt:lpstr>
      <vt:lpstr>Google Sans</vt:lpstr>
      <vt:lpstr>LNTH-Kids  Chinese Font 1</vt:lpstr>
      <vt:lpstr>LNTH-Wash Your Hand</vt:lpstr>
      <vt:lpstr>SVN-Standly</vt:lpstr>
      <vt:lpstr>SVN-Sticky Toffee Pudding</vt:lpstr>
      <vt:lpstr>Times New Roman</vt:lpstr>
      <vt:lpstr>White Xmas PERSONAL USE</vt:lpstr>
      <vt:lpstr>字魂95号-手刻宋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63</cp:revision>
  <dcterms:created xsi:type="dcterms:W3CDTF">2023-12-08T09:06:23Z</dcterms:created>
  <dcterms:modified xsi:type="dcterms:W3CDTF">2024-11-07T15:42:30Z</dcterms:modified>
</cp:coreProperties>
</file>