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7" r:id="rId2"/>
  </p:sldMasterIdLst>
  <p:notesMasterIdLst>
    <p:notesMasterId r:id="rId19"/>
  </p:notesMasterIdLst>
  <p:sldIdLst>
    <p:sldId id="314" r:id="rId3"/>
    <p:sldId id="315" r:id="rId4"/>
    <p:sldId id="830" r:id="rId5"/>
    <p:sldId id="321" r:id="rId6"/>
    <p:sldId id="831" r:id="rId7"/>
    <p:sldId id="832" r:id="rId8"/>
    <p:sldId id="318" r:id="rId9"/>
    <p:sldId id="818" r:id="rId10"/>
    <p:sldId id="260" r:id="rId11"/>
    <p:sldId id="290" r:id="rId12"/>
    <p:sldId id="307" r:id="rId13"/>
    <p:sldId id="322" r:id="rId14"/>
    <p:sldId id="309" r:id="rId15"/>
    <p:sldId id="829" r:id="rId16"/>
    <p:sldId id="263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842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4C7A6-4343-4B07-98A4-3C5BBE422DF9}" type="datetimeFigureOut">
              <a:rPr lang="en-US" smtClean="0"/>
              <a:t>11/9/2024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DA152-A191-418E-9ECD-F0F5F1858C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89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B2AA4F-B828-4D7C-AFD3-893933DAFC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7425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/>
              <a:t> 0972115126</a:t>
            </a:r>
          </a:p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FDA152-A191-418E-9ECD-F0F5F1858C0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104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0291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09/11/2024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2742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09/11/2024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250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09/11/2024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40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09/11/2024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276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09/11/2024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474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09/11/2024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1822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09/11/2024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5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09/11/2024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41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96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83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014492" y="11557000"/>
            <a:ext cx="4888439" cy="663864"/>
          </a:xfrm>
        </p:spPr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59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8545F-6069-4609-9ECB-0278763638E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898924"/>
      </p:ext>
    </p:extLst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73849BE-15E4-4B3C-B0C2-AEF0359B26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67B8DA7-002E-4155-AE8E-B7569BFEA8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F7CAAC-E3BE-47FA-B1A9-B66E68EBB47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881A1A-AAC9-4B62-A64B-52286AA728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938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09/11/2024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945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09/11/2024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0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F73595AD-C1AF-464B-BF1D-D978AB1522A0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09/11/2024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446">
              <a:defRPr/>
            </a:pPr>
            <a:fld id="{1159324C-55AC-4911-B37D-63229F4D30FC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46"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455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1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61F76137-38F8-4214-BD08-4A3F8ABE796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F9C8E43-8874-4783-9F5F-F37983267BBC}"/>
              </a:ext>
            </a:extLst>
          </p:cNvPr>
          <p:cNvSpPr/>
          <p:nvPr userDrawn="1"/>
        </p:nvSpPr>
        <p:spPr>
          <a:xfrm>
            <a:off x="457200" y="272096"/>
            <a:ext cx="11277600" cy="6313805"/>
          </a:xfrm>
          <a:custGeom>
            <a:avLst/>
            <a:gdLst>
              <a:gd name="connsiteX0" fmla="*/ 0 w 11277600"/>
              <a:gd name="connsiteY0" fmla="*/ 1052322 h 6313805"/>
              <a:gd name="connsiteX1" fmla="*/ 1052322 w 11277600"/>
              <a:gd name="connsiteY1" fmla="*/ 0 h 6313805"/>
              <a:gd name="connsiteX2" fmla="*/ 10225278 w 11277600"/>
              <a:gd name="connsiteY2" fmla="*/ 0 h 6313805"/>
              <a:gd name="connsiteX3" fmla="*/ 11277600 w 11277600"/>
              <a:gd name="connsiteY3" fmla="*/ 1052322 h 6313805"/>
              <a:gd name="connsiteX4" fmla="*/ 11277600 w 11277600"/>
              <a:gd name="connsiteY4" fmla="*/ 5261483 h 6313805"/>
              <a:gd name="connsiteX5" fmla="*/ 10225278 w 11277600"/>
              <a:gd name="connsiteY5" fmla="*/ 6313805 h 6313805"/>
              <a:gd name="connsiteX6" fmla="*/ 1052322 w 11277600"/>
              <a:gd name="connsiteY6" fmla="*/ 6313805 h 6313805"/>
              <a:gd name="connsiteX7" fmla="*/ 0 w 11277600"/>
              <a:gd name="connsiteY7" fmla="*/ 5261483 h 6313805"/>
              <a:gd name="connsiteX8" fmla="*/ 0 w 11277600"/>
              <a:gd name="connsiteY8" fmla="*/ 1052322 h 631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77600" h="6313805" fill="none" extrusionOk="0">
                <a:moveTo>
                  <a:pt x="0" y="1052322"/>
                </a:moveTo>
                <a:cubicBezTo>
                  <a:pt x="-44338" y="463970"/>
                  <a:pt x="557689" y="70780"/>
                  <a:pt x="1052322" y="0"/>
                </a:cubicBezTo>
                <a:cubicBezTo>
                  <a:pt x="4662225" y="130954"/>
                  <a:pt x="8697738" y="43574"/>
                  <a:pt x="10225278" y="0"/>
                </a:cubicBezTo>
                <a:cubicBezTo>
                  <a:pt x="10864462" y="89344"/>
                  <a:pt x="11291193" y="487791"/>
                  <a:pt x="11277600" y="1052322"/>
                </a:cubicBezTo>
                <a:cubicBezTo>
                  <a:pt x="11127161" y="2630918"/>
                  <a:pt x="11363479" y="3842934"/>
                  <a:pt x="11277600" y="5261483"/>
                </a:cubicBezTo>
                <a:cubicBezTo>
                  <a:pt x="11188022" y="5857374"/>
                  <a:pt x="10775721" y="6292596"/>
                  <a:pt x="10225278" y="6313805"/>
                </a:cubicBezTo>
                <a:cubicBezTo>
                  <a:pt x="6513873" y="6469002"/>
                  <a:pt x="2252189" y="6476825"/>
                  <a:pt x="1052322" y="6313805"/>
                </a:cubicBezTo>
                <a:cubicBezTo>
                  <a:pt x="476636" y="6239480"/>
                  <a:pt x="-97167" y="5899400"/>
                  <a:pt x="0" y="5261483"/>
                </a:cubicBezTo>
                <a:cubicBezTo>
                  <a:pt x="64656" y="3314395"/>
                  <a:pt x="-17807" y="1579780"/>
                  <a:pt x="0" y="1052322"/>
                </a:cubicBezTo>
                <a:close/>
              </a:path>
              <a:path w="11277600" h="6313805" stroke="0" extrusionOk="0">
                <a:moveTo>
                  <a:pt x="0" y="1052322"/>
                </a:moveTo>
                <a:cubicBezTo>
                  <a:pt x="-80773" y="421318"/>
                  <a:pt x="367077" y="39057"/>
                  <a:pt x="1052322" y="0"/>
                </a:cubicBezTo>
                <a:cubicBezTo>
                  <a:pt x="5015976" y="132882"/>
                  <a:pt x="6974418" y="-84951"/>
                  <a:pt x="10225278" y="0"/>
                </a:cubicBezTo>
                <a:cubicBezTo>
                  <a:pt x="10730071" y="74597"/>
                  <a:pt x="11267325" y="527935"/>
                  <a:pt x="11277600" y="1052322"/>
                </a:cubicBezTo>
                <a:cubicBezTo>
                  <a:pt x="11297787" y="2673318"/>
                  <a:pt x="11430080" y="3933931"/>
                  <a:pt x="11277600" y="5261483"/>
                </a:cubicBezTo>
                <a:cubicBezTo>
                  <a:pt x="11327926" y="5848634"/>
                  <a:pt x="10836995" y="6250962"/>
                  <a:pt x="10225278" y="6313805"/>
                </a:cubicBezTo>
                <a:cubicBezTo>
                  <a:pt x="9262943" y="6401444"/>
                  <a:pt x="4931395" y="6241126"/>
                  <a:pt x="1052322" y="6313805"/>
                </a:cubicBezTo>
                <a:cubicBezTo>
                  <a:pt x="460592" y="6213203"/>
                  <a:pt x="-58663" y="5924189"/>
                  <a:pt x="0" y="5261483"/>
                </a:cubicBezTo>
                <a:cubicBezTo>
                  <a:pt x="-38581" y="4834734"/>
                  <a:pt x="63341" y="1782718"/>
                  <a:pt x="0" y="1052322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219033472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817E4DB-463F-1CCF-CA75-80D58CF007A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156" y="199338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2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1662430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570" indent="-623570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5820" kern="1200">
          <a:solidFill>
            <a:schemeClr val="tx1"/>
          </a:solidFill>
          <a:latin typeface="+mn-lt"/>
          <a:ea typeface="+mn-ea"/>
          <a:cs typeface="+mn-cs"/>
        </a:defRPr>
      </a:lvl1pPr>
      <a:lvl2pPr marL="1350645" indent="-519430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5090" kern="1200">
          <a:solidFill>
            <a:schemeClr val="tx1"/>
          </a:solidFill>
          <a:latin typeface="+mn-lt"/>
          <a:ea typeface="+mn-ea"/>
          <a:cs typeface="+mn-cs"/>
        </a:defRPr>
      </a:lvl2pPr>
      <a:lvl3pPr marL="207835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3pPr>
      <a:lvl4pPr marL="290957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–"/>
        <a:defRPr sz="3635" kern="1200">
          <a:solidFill>
            <a:schemeClr val="tx1"/>
          </a:solidFill>
          <a:latin typeface="+mn-lt"/>
          <a:ea typeface="+mn-ea"/>
          <a:cs typeface="+mn-cs"/>
        </a:defRPr>
      </a:lvl4pPr>
      <a:lvl5pPr marL="374078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»"/>
        <a:defRPr sz="3635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6pPr>
      <a:lvl7pPr marL="540321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7pPr>
      <a:lvl8pPr marL="6234430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8pPr>
      <a:lvl9pPr marL="7065645" indent="-415925" algn="l" defTabSz="1662430" rtl="0" eaLnBrk="1" latinLnBrk="0" hangingPunct="1">
        <a:spcBef>
          <a:spcPct val="36000"/>
        </a:spcBef>
        <a:buFont typeface="Arial" panose="020B0604020202020204" pitchFamily="34" charset="0"/>
        <a:buChar char="•"/>
        <a:defRPr sz="363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2pPr>
      <a:lvl3pPr marL="166243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3pPr>
      <a:lvl4pPr marL="249364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4pPr>
      <a:lvl5pPr marL="332486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5pPr>
      <a:lvl6pPr marL="415607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6pPr>
      <a:lvl7pPr marL="498792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7pPr>
      <a:lvl8pPr marL="5819140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8pPr>
      <a:lvl9pPr marL="6650355" algn="l" defTabSz="1662430" rtl="0" eaLnBrk="1" latinLnBrk="0" hangingPunct="1">
        <a:defRPr sz="32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DC1EC358-E01B-1E3F-18A1-69004808D59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156" y="199338"/>
            <a:ext cx="1265745" cy="1265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712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svg"/><Relationship Id="rId5" Type="http://schemas.openxmlformats.org/officeDocument/2006/relationships/image" Target="../media/image16.png"/><Relationship Id="rId4" Type="http://schemas.openxmlformats.org/officeDocument/2006/relationships/image" Target="../media/image19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svg"/><Relationship Id="rId5" Type="http://schemas.openxmlformats.org/officeDocument/2006/relationships/image" Target="../media/image18.png"/><Relationship Id="rId4" Type="http://schemas.openxmlformats.org/officeDocument/2006/relationships/image" Target="../media/image23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svg"/><Relationship Id="rId5" Type="http://schemas.openxmlformats.org/officeDocument/2006/relationships/image" Target="../media/image21.png"/><Relationship Id="rId4" Type="http://schemas.openxmlformats.org/officeDocument/2006/relationships/image" Target="../media/image2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gif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498" y="1094826"/>
            <a:ext cx="4731314" cy="361172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214" y="2328309"/>
            <a:ext cx="3917689" cy="469950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801" y="1763150"/>
            <a:ext cx="3160411" cy="1830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Tớ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cần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ba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củ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cà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rốt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để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chuẩn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bị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bữa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tối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.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giúp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tớ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26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nhé</a:t>
            </a:r>
            <a:r>
              <a:rPr lang="en-US" sz="26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  <p:sp>
        <p:nvSpPr>
          <p:cNvPr id="5" name="Rectangle 4"/>
          <p:cNvSpPr/>
          <p:nvPr/>
        </p:nvSpPr>
        <p:spPr>
          <a:xfrm>
            <a:off x="4418935" y="2267350"/>
            <a:ext cx="3314277" cy="7546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defTabSz="914446">
              <a:lnSpc>
                <a:spcPct val="150000"/>
              </a:lnSpc>
            </a:pP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Xin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chào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6977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2019" y="315789"/>
            <a:ext cx="2676525" cy="114300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C4A03082-93AC-4A29-B2DA-A43DE82150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77056" y="3165819"/>
            <a:ext cx="3453046" cy="33580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28DB127-F3F6-4029-9F0B-40D05C449B6D}"/>
              </a:ext>
            </a:extLst>
          </p:cNvPr>
          <p:cNvSpPr txBox="1"/>
          <p:nvPr/>
        </p:nvSpPr>
        <p:spPr>
          <a:xfrm>
            <a:off x="1166461" y="1423899"/>
            <a:ext cx="996826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lịch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sử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>
            <a:extLst>
              <a:ext uri="{FF2B5EF4-FFF2-40B4-BE49-F238E27FC236}">
                <a16:creationId xmlns:a16="http://schemas.microsoft.com/office/drawing/2014/main" id="{20FCB5FC-0774-4672-8B24-56AF197FDE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190625" y="534754"/>
            <a:ext cx="10172700" cy="1596258"/>
          </a:xfrm>
          <a:prstGeom prst="rect">
            <a:avLst/>
          </a:prstGeom>
        </p:spPr>
      </p:pic>
      <p:sp>
        <p:nvSpPr>
          <p:cNvPr id="6" name="Rectangles 5"/>
          <p:cNvSpPr/>
          <p:nvPr/>
        </p:nvSpPr>
        <p:spPr>
          <a:xfrm>
            <a:off x="1924050" y="828064"/>
            <a:ext cx="8648699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Dựa vào dàn ý đã lập trong hoạt động Viết ở Bài 9, viết bài văn theo yêu cầu của đề bài. 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62EBE493-D7B2-160E-2E22-2819142E816B}"/>
              </a:ext>
            </a:extLst>
          </p:cNvPr>
          <p:cNvSpPr/>
          <p:nvPr/>
        </p:nvSpPr>
        <p:spPr>
          <a:xfrm>
            <a:off x="1066800" y="2202777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Chọn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về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một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nhân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vật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lịch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sử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em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yêu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thích</a:t>
            </a:r>
            <a:r>
              <a:rPr lang="en-US" sz="3200" dirty="0">
                <a:solidFill>
                  <a:srgbClr val="002060"/>
                </a:solidFill>
              </a:rPr>
              <a:t>.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08F8197A-78DA-184F-49DD-EB46E1A29CD1}"/>
              </a:ext>
            </a:extLst>
          </p:cNvPr>
          <p:cNvSpPr/>
          <p:nvPr/>
        </p:nvSpPr>
        <p:spPr>
          <a:xfrm>
            <a:off x="1047750" y="327910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en-US" sz="3200" dirty="0" err="1">
                <a:solidFill>
                  <a:srgbClr val="002060"/>
                </a:solidFill>
              </a:rPr>
              <a:t>Câu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chuyện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có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mở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đầu</a:t>
            </a:r>
            <a:r>
              <a:rPr lang="en-US" sz="3200" dirty="0">
                <a:solidFill>
                  <a:srgbClr val="002060"/>
                </a:solidFill>
              </a:rPr>
              <a:t>, </a:t>
            </a:r>
            <a:r>
              <a:rPr lang="en-US" sz="3200" dirty="0" err="1">
                <a:solidFill>
                  <a:srgbClr val="002060"/>
                </a:solidFill>
              </a:rPr>
              <a:t>diễn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biến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và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kết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thúc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thế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nào</a:t>
            </a:r>
            <a:r>
              <a:rPr lang="en-US" sz="3200" dirty="0">
                <a:solidFill>
                  <a:srgbClr val="002060"/>
                </a:solidFill>
              </a:rPr>
              <a:t>?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3C3100DE-5887-A049-8C51-CB6B6C827D79}"/>
              </a:ext>
            </a:extLst>
          </p:cNvPr>
          <p:cNvSpPr/>
          <p:nvPr/>
        </p:nvSpPr>
        <p:spPr>
          <a:xfrm>
            <a:off x="1057275" y="4364952"/>
            <a:ext cx="101631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Nhân vật lịch sử có những đóng góp gì cho đất nước?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8" name="Rounded Rectangle 6">
            <a:extLst>
              <a:ext uri="{FF2B5EF4-FFF2-40B4-BE49-F238E27FC236}">
                <a16:creationId xmlns:a16="http://schemas.microsoft.com/office/drawing/2014/main" id="{4245A8BD-6A1B-1E7A-F3DB-93A463D8EBCF}"/>
              </a:ext>
            </a:extLst>
          </p:cNvPr>
          <p:cNvSpPr/>
          <p:nvPr/>
        </p:nvSpPr>
        <p:spPr>
          <a:xfrm>
            <a:off x="628650" y="5422227"/>
            <a:ext cx="10963275" cy="84522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r>
              <a:rPr lang="vi-VN" sz="3200" dirty="0">
                <a:solidFill>
                  <a:srgbClr val="002060"/>
                </a:solidFill>
              </a:rPr>
              <a:t>Em có cảm nghĩ như thế nào về nhân vật và câu chuyện? </a:t>
            </a:r>
            <a:endParaRPr lang="en-US" sz="2000" dirty="0">
              <a:solidFill>
                <a:srgbClr val="00206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  <p:bldP spid="3" grpId="0" animBg="1"/>
      <p:bldP spid="4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024572" y="1676400"/>
            <a:ext cx="5405320" cy="4114800"/>
          </a:xfrm>
          <a:prstGeom prst="rect">
            <a:avLst/>
          </a:prstGeom>
        </p:spPr>
      </p:pic>
      <p:sp>
        <p:nvSpPr>
          <p:cNvPr id="7" name="Rectangles 6"/>
          <p:cNvSpPr/>
          <p:nvPr/>
        </p:nvSpPr>
        <p:spPr>
          <a:xfrm>
            <a:off x="2031147" y="2667000"/>
            <a:ext cx="339217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6BC55910-5BA3-4443-B1F6-0057647EF1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6569533" y="1371600"/>
            <a:ext cx="4817331" cy="47209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extLst>
              <a:ext uri="{FF2B5EF4-FFF2-40B4-BE49-F238E27FC236}">
                <a16:creationId xmlns:a16="http://schemas.microsoft.com/office/drawing/2014/main" id="{0D8118DB-4319-44A6-9D14-418DCF64C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621135">
            <a:off x="5757086" y="1118490"/>
            <a:ext cx="4564028" cy="5120738"/>
          </a:xfrm>
          <a:prstGeom prst="rect">
            <a:avLst/>
          </a:prstGeom>
        </p:spPr>
      </p:pic>
      <p:sp>
        <p:nvSpPr>
          <p:cNvPr id="4" name="Rectangles 3"/>
          <p:cNvSpPr/>
          <p:nvPr/>
        </p:nvSpPr>
        <p:spPr>
          <a:xfrm>
            <a:off x="5943600" y="2837244"/>
            <a:ext cx="4191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2. </a:t>
            </a:r>
            <a:r>
              <a:rPr kumimoji="0" lang="en-GB" altLang="en-US" sz="6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soát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kumimoji="0" lang="en-GB" altLang="en-US" sz="6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60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văn</a:t>
            </a:r>
            <a:endParaRPr kumimoji="0" lang="en-GB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AE976171-E18B-4009-9E62-9F18ED2DAB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164940" y="1381837"/>
            <a:ext cx="3685018" cy="48837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1D85446-44EA-830B-FBEF-33F9C1743F16}"/>
              </a:ext>
            </a:extLst>
          </p:cNvPr>
          <p:cNvSpPr/>
          <p:nvPr/>
        </p:nvSpPr>
        <p:spPr>
          <a:xfrm>
            <a:off x="2240518" y="762913"/>
            <a:ext cx="8042788" cy="1161137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văn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kể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đúng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trình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những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sự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việc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trong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32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68356E8-1744-33FD-4992-A28DE0169C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72" y="2642770"/>
            <a:ext cx="2540564" cy="3321782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129A8896-82A7-08A8-E907-652713A4442A}"/>
              </a:ext>
            </a:extLst>
          </p:cNvPr>
          <p:cNvSpPr/>
          <p:nvPr/>
        </p:nvSpPr>
        <p:spPr>
          <a:xfrm>
            <a:off x="3212068" y="2325013"/>
            <a:ext cx="8042788" cy="17612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Nội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dung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có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đủ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các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tiêu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biểu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câu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chuyện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làm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nổi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đặc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điểm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lịch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sử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(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ví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dụ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: chi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tiết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về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ngoại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hình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hành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động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lời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nói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,...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của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nhân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vật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) hay </a:t>
            </a:r>
            <a:r>
              <a:rPr lang="en-US" sz="2800" kern="0" dirty="0" err="1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không</a:t>
            </a:r>
            <a:r>
              <a:rPr lang="en-US" sz="2800" kern="0" dirty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5EBB68E-82CB-E84B-21EE-EEA33A138DE8}"/>
              </a:ext>
            </a:extLst>
          </p:cNvPr>
          <p:cNvSpPr/>
          <p:nvPr/>
        </p:nvSpPr>
        <p:spPr>
          <a:xfrm>
            <a:off x="3354943" y="4410988"/>
            <a:ext cx="8042788" cy="1494512"/>
          </a:xfrm>
          <a:prstGeom prst="wedgeRoundRectCallout">
            <a:avLst>
              <a:gd name="adj1" fmla="val -42107"/>
              <a:gd name="adj2" fmla="val 31236"/>
              <a:gd name="adj3" fmla="val 16667"/>
            </a:avLst>
          </a:prstGeom>
          <a:solidFill>
            <a:srgbClr val="FFD2DD"/>
          </a:solidFill>
          <a:ln w="25400" cap="flat" cmpd="sng" algn="ctr">
            <a:solidFill>
              <a:srgbClr val="F7A9BD">
                <a:lumMod val="1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>
              <a:buClr>
                <a:srgbClr val="000000"/>
              </a:buClr>
              <a:defRPr/>
            </a:pPr>
            <a:r>
              <a:rPr lang="vi-VN" sz="2800" kern="0">
                <a:solidFill>
                  <a:srgbClr val="F7A9BD">
                    <a:lumMod val="10000"/>
                  </a:srgbClr>
                </a:solidFill>
                <a:latin typeface="Cambria" panose="02040503050406030204" pitchFamily="18" charset="0"/>
                <a:sym typeface="Arial"/>
              </a:rPr>
              <a:t>Bài văn có thể hiện được tình cảm, cảm xúc đối với câu chuyện hoặc đổi với nhân vật lịch sử được nói đến trong câu chuyện hay không?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F7A9BD">
                  <a:lumMod val="10000"/>
                </a:srgbClr>
              </a:solidFill>
              <a:effectLst/>
              <a:uLnTx/>
              <a:uFillTx/>
              <a:latin typeface="Cambria" panose="020405030504060302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4359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>
            <a:extLst>
              <a:ext uri="{FF2B5EF4-FFF2-40B4-BE49-F238E27FC236}">
                <a16:creationId xmlns:a16="http://schemas.microsoft.com/office/drawing/2014/main" id="{888818B5-D181-49CB-B3C3-E5AFB9D3C0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4486275" y="495300"/>
            <a:ext cx="5676900" cy="4223339"/>
          </a:xfrm>
          <a:prstGeom prst="rect">
            <a:avLst/>
          </a:prstGeom>
        </p:spPr>
      </p:pic>
      <p:sp>
        <p:nvSpPr>
          <p:cNvPr id="15362" name="Rectangle 2">
            <a:extLst>
              <a:ext uri="{FF2B5EF4-FFF2-40B4-BE49-F238E27FC236}">
                <a16:creationId xmlns:a16="http://schemas.microsoft.com/office/drawing/2014/main" id="{777AC12A-352C-4CC6-98E8-E697AFE76F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600700" y="1666875"/>
            <a:ext cx="3535268" cy="1981200"/>
          </a:xfrm>
        </p:spPr>
        <p:txBody>
          <a:bodyPr/>
          <a:lstStyle/>
          <a:p>
            <a:pPr eaLnBrk="1" hangingPunct="1"/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3.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Sửa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lỗi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trong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bài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văn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(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nếu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altLang="en-US" sz="4400" b="1" dirty="0" err="1">
                <a:solidFill>
                  <a:schemeClr val="bg1"/>
                </a:solidFill>
                <a:latin typeface="+mn-lt"/>
              </a:rPr>
              <a:t>có</a:t>
            </a:r>
            <a:r>
              <a:rPr lang="en-US" altLang="en-US" sz="4400" b="1" dirty="0">
                <a:solidFill>
                  <a:schemeClr val="bg1"/>
                </a:solidFill>
                <a:latin typeface="+mn-lt"/>
              </a:rPr>
              <a:t>). </a:t>
            </a:r>
            <a:endParaRPr lang="en-US" altLang="en-US" sz="1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090C5F57-9F55-4FB2-9748-66733538AA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545377" y="2800636"/>
            <a:ext cx="4134776" cy="3563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 idx="4294967295"/>
          </p:nvPr>
        </p:nvSpPr>
        <p:spPr>
          <a:xfrm>
            <a:off x="1047523" y="499342"/>
            <a:ext cx="18855408" cy="2078182"/>
          </a:xfrm>
        </p:spPr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03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829435"/>
            <a:ext cx="99250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3000">
        <p14:glitter pattern="hexagon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892287" y="4641273"/>
            <a:ext cx="9794874" cy="1806264"/>
            <a:chOff x="1321454" y="-4287"/>
            <a:chExt cx="9794873" cy="1806264"/>
          </a:xfrm>
        </p:grpSpPr>
        <p:sp>
          <p:nvSpPr>
            <p:cNvPr id="28" name="Rectangle 27"/>
            <p:cNvSpPr/>
            <p:nvPr/>
          </p:nvSpPr>
          <p:spPr>
            <a:xfrm>
              <a:off x="3924953" y="674491"/>
              <a:ext cx="7191374" cy="62889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5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3" y="860059"/>
            <a:ext cx="4085351" cy="2972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74" y="1258198"/>
            <a:ext cx="3604801" cy="1493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Hoan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hô</a:t>
            </a:r>
            <a:endParaRPr lang="en-US" sz="3200" b="1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</a:endParaRPr>
          </a:p>
          <a:p>
            <a:pPr algn="ctr" defTabSz="914446">
              <a:lnSpc>
                <a:spcPct val="150000"/>
              </a:lnSpc>
            </a:pP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Các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bạn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thật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 </a:t>
            </a:r>
            <a:r>
              <a:rPr lang="en-US" sz="3200" b="1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giỏi</a:t>
            </a:r>
            <a:r>
              <a:rPr lang="en-US" sz="3200" b="1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6939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619CF6B-2FA0-69B1-1422-EF442254A351}"/>
              </a:ext>
            </a:extLst>
          </p:cNvPr>
          <p:cNvGrpSpPr/>
          <p:nvPr/>
        </p:nvGrpSpPr>
        <p:grpSpPr>
          <a:xfrm>
            <a:off x="254000" y="76200"/>
            <a:ext cx="11176001" cy="2571749"/>
            <a:chOff x="1321454" y="-4287"/>
            <a:chExt cx="11176000" cy="2571749"/>
          </a:xfrm>
        </p:grpSpPr>
        <p:sp>
          <p:nvSpPr>
            <p:cNvPr id="3" name="Rounded Rectangle 26">
              <a:extLst>
                <a:ext uri="{FF2B5EF4-FFF2-40B4-BE49-F238E27FC236}">
                  <a16:creationId xmlns:a16="http://schemas.microsoft.com/office/drawing/2014/main" id="{63F339C9-0F67-704A-40E9-C9CC9D947BAA}"/>
                </a:ext>
              </a:extLst>
            </p:cNvPr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46">
                <a:defRPr/>
              </a:pPr>
              <a:endParaRPr lang="en-US" kern="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6928BE6-D39C-8DE5-F5E0-4F39669492D7}"/>
                </a:ext>
              </a:extLst>
            </p:cNvPr>
            <p:cNvSpPr/>
            <p:nvPr/>
          </p:nvSpPr>
          <p:spPr>
            <a:xfrm>
              <a:off x="3410605" y="674491"/>
              <a:ext cx="8572499" cy="181075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Câu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2: </a:t>
              </a: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Ai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bơi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giỏi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lặn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tài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marL="0" marR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Khoan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thủng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thuyền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giặc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tan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quân</a:t>
              </a:r>
              <a:r>
                <a:rPr lang="en-US" sz="3200" b="1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200" b="1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thù</a:t>
              </a:r>
              <a:endParaRPr lang="en-US" sz="3200" b="1" dirty="0"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99A2C93-B5CA-1A85-D448-BEFDBFF9F7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6" name="Rounded Rectangle 30">
            <a:extLst>
              <a:ext uri="{FF2B5EF4-FFF2-40B4-BE49-F238E27FC236}">
                <a16:creationId xmlns:a16="http://schemas.microsoft.com/office/drawing/2014/main" id="{5EFEE5D9-F4C9-56C9-4650-D9B118F2AAEF}"/>
              </a:ext>
            </a:extLst>
          </p:cNvPr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algn="ctr" defTabSz="609630">
              <a:defRPr/>
            </a:pP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Yết</a:t>
            </a:r>
            <a:r>
              <a:rPr lang="en-US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kern="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Kiêu</a:t>
            </a:r>
            <a:endParaRPr lang="vi-VN" sz="44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543653-2457-BE56-20F3-43245023BE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211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670" y="2345728"/>
            <a:ext cx="3903170" cy="46820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6685572" y="3931170"/>
            <a:ext cx="1511205" cy="151120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753" y="860059"/>
            <a:ext cx="4085351" cy="297274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441174" y="1258198"/>
            <a:ext cx="3604801" cy="14933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hô</a:t>
            </a:r>
            <a:endParaRPr kumimoji="0" lang="en-US" sz="3200" b="1" i="0" u="none" strike="noStrike" kern="1200" cap="none" spc="0" normalizeH="0" baseline="0" noProof="0" dirty="0">
              <a:ln w="0">
                <a:solidFill>
                  <a:sysClr val="windowText" lastClr="000000"/>
                </a:solidFill>
              </a:ln>
              <a:solidFill>
                <a:srgbClr val="FF6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bạn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thật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giỏi</a:t>
            </a:r>
            <a:r>
              <a:rPr kumimoji="0" lang="en-US" sz="3200" b="1" i="0" u="none" strike="noStrike" kern="1200" cap="none" spc="0" normalizeH="0" baseline="0" noProof="0" dirty="0">
                <a:ln w="0">
                  <a:solidFill>
                    <a:sysClr val="windowText" lastClr="000000"/>
                  </a:solidFill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899159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2" presetClass="emph" presetSubtype="0" repeatCount="1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337127" y="242454"/>
            <a:ext cx="11176001" cy="2571749"/>
            <a:chOff x="1321454" y="-4287"/>
            <a:chExt cx="11176000" cy="2571749"/>
          </a:xfrm>
        </p:grpSpPr>
        <p:sp>
          <p:nvSpPr>
            <p:cNvPr id="27" name="Rounded Rectangle 26"/>
            <p:cNvSpPr/>
            <p:nvPr/>
          </p:nvSpPr>
          <p:spPr>
            <a:xfrm>
              <a:off x="2224586" y="557825"/>
              <a:ext cx="10272868" cy="2009637"/>
            </a:xfrm>
            <a:prstGeom prst="roundRect">
              <a:avLst/>
            </a:prstGeom>
            <a:solidFill>
              <a:srgbClr val="FFBF53"/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572529" y="674491"/>
              <a:ext cx="7762874" cy="13538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Câu</a:t>
              </a:r>
              <a:r>
                <a: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3: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Vua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buổi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hàn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vi ở </a:t>
              </a:r>
              <a:r>
                <a:rPr lang="en-US" sz="4000" dirty="0" err="1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chùa</a:t>
              </a:r>
              <a:r>
                <a:rPr lang="en-US" sz="4000" dirty="0"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? </a:t>
              </a:r>
              <a:endPara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117007">
              <a:off x="1321454" y="-4287"/>
              <a:ext cx="1806264" cy="1806264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1" name="Rounded Rectangle 30"/>
          <p:cNvSpPr/>
          <p:nvPr/>
        </p:nvSpPr>
        <p:spPr>
          <a:xfrm>
            <a:off x="2425485" y="3468818"/>
            <a:ext cx="7556715" cy="858129"/>
          </a:xfrm>
          <a:prstGeom prst="roundRect">
            <a:avLst/>
          </a:prstGeom>
          <a:solidFill>
            <a:schemeClr val="bg1"/>
          </a:solidFill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/>
        </p:spPr>
        <p:txBody>
          <a:bodyPr rtlCol="0" anchor="ctr"/>
          <a:lstStyle/>
          <a:p>
            <a:pPr lvl="0" algn="ctr" defTabSz="609630">
              <a:defRPr/>
            </a:pPr>
            <a:r>
              <a:rPr lang="vi-VN" sz="44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Lý Thái Tổ</a:t>
            </a:r>
            <a:endParaRPr kumimoji="0" lang="vi-VN" sz="4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7924" y="4981953"/>
            <a:ext cx="1876047" cy="187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564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.nhacchuongvui.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910" y="765840"/>
            <a:ext cx="4085351" cy="297274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099" y="2252213"/>
            <a:ext cx="3735644" cy="448113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7007">
            <a:off x="7080309" y="3676237"/>
            <a:ext cx="1511205" cy="15112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320295">
            <a:off x="4342208" y="3566607"/>
            <a:ext cx="1511205" cy="15112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936936" y="1114670"/>
            <a:ext cx="3167296" cy="196451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thật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giỏi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  <a:p>
            <a:pPr algn="ctr" defTabSz="914446">
              <a:lnSpc>
                <a:spcPct val="150000"/>
              </a:lnSpc>
            </a:pPr>
            <a:r>
              <a:rPr lang="en-US" sz="2800" b="1" dirty="0" err="1">
                <a:ln w="0"/>
                <a:solidFill>
                  <a:srgbClr val="FF0000"/>
                </a:solidFill>
              </a:rPr>
              <a:t>Tớ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cảm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các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bạn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rất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 </a:t>
            </a:r>
            <a:r>
              <a:rPr lang="en-US" sz="2800" b="1" dirty="0" err="1">
                <a:ln w="0"/>
                <a:solidFill>
                  <a:srgbClr val="FF0000"/>
                </a:solidFill>
              </a:rPr>
              <a:t>nhiều</a:t>
            </a:r>
            <a:r>
              <a:rPr lang="en-US" sz="2800" b="1" dirty="0">
                <a:ln w="0"/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25637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1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0"/>
                            </p:stCondLst>
                            <p:childTnLst>
                              <p:par>
                                <p:cTn id="17" presetID="3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" fill="hold">
                                          <p:stCondLst>
                                            <p:cond delay="29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CB0FCA87-F7AC-4422-B419-B272BC85F5F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3B8A860-A8D7-4F3D-B900-C48A355691F5}"/>
              </a:ext>
            </a:extLst>
          </p:cNvPr>
          <p:cNvSpPr/>
          <p:nvPr/>
        </p:nvSpPr>
        <p:spPr>
          <a:xfrm>
            <a:off x="1666875" y="4057650"/>
            <a:ext cx="9344025" cy="2476541"/>
          </a:xfrm>
          <a:custGeom>
            <a:avLst/>
            <a:gdLst>
              <a:gd name="connsiteX0" fmla="*/ 0 w 8915400"/>
              <a:gd name="connsiteY0" fmla="*/ 373758 h 2242501"/>
              <a:gd name="connsiteX1" fmla="*/ 373758 w 8915400"/>
              <a:gd name="connsiteY1" fmla="*/ 0 h 2242501"/>
              <a:gd name="connsiteX2" fmla="*/ 8541642 w 8915400"/>
              <a:gd name="connsiteY2" fmla="*/ 0 h 2242501"/>
              <a:gd name="connsiteX3" fmla="*/ 8915400 w 8915400"/>
              <a:gd name="connsiteY3" fmla="*/ 373758 h 2242501"/>
              <a:gd name="connsiteX4" fmla="*/ 8915400 w 8915400"/>
              <a:gd name="connsiteY4" fmla="*/ 1868743 h 2242501"/>
              <a:gd name="connsiteX5" fmla="*/ 8541642 w 8915400"/>
              <a:gd name="connsiteY5" fmla="*/ 2242501 h 2242501"/>
              <a:gd name="connsiteX6" fmla="*/ 373758 w 8915400"/>
              <a:gd name="connsiteY6" fmla="*/ 2242501 h 2242501"/>
              <a:gd name="connsiteX7" fmla="*/ 0 w 8915400"/>
              <a:gd name="connsiteY7" fmla="*/ 1868743 h 2242501"/>
              <a:gd name="connsiteX8" fmla="*/ 0 w 8915400"/>
              <a:gd name="connsiteY8" fmla="*/ 373758 h 2242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15400" h="2242501" fill="none" extrusionOk="0">
                <a:moveTo>
                  <a:pt x="0" y="373758"/>
                </a:moveTo>
                <a:cubicBezTo>
                  <a:pt x="-39469" y="160953"/>
                  <a:pt x="194484" y="22201"/>
                  <a:pt x="373758" y="0"/>
                </a:cubicBezTo>
                <a:cubicBezTo>
                  <a:pt x="2446547" y="130954"/>
                  <a:pt x="4715807" y="43574"/>
                  <a:pt x="8541642" y="0"/>
                </a:cubicBezTo>
                <a:cubicBezTo>
                  <a:pt x="8762924" y="22891"/>
                  <a:pt x="8917615" y="170050"/>
                  <a:pt x="8915400" y="373758"/>
                </a:cubicBezTo>
                <a:cubicBezTo>
                  <a:pt x="8812102" y="855206"/>
                  <a:pt x="8901412" y="1539620"/>
                  <a:pt x="8915400" y="1868743"/>
                </a:cubicBezTo>
                <a:cubicBezTo>
                  <a:pt x="8881443" y="2080740"/>
                  <a:pt x="8727382" y="2228232"/>
                  <a:pt x="8541642" y="2242501"/>
                </a:cubicBezTo>
                <a:cubicBezTo>
                  <a:pt x="7678010" y="2397698"/>
                  <a:pt x="2191422" y="2405521"/>
                  <a:pt x="373758" y="2242501"/>
                </a:cubicBezTo>
                <a:cubicBezTo>
                  <a:pt x="168734" y="2223600"/>
                  <a:pt x="-29413" y="2092338"/>
                  <a:pt x="0" y="1868743"/>
                </a:cubicBezTo>
                <a:cubicBezTo>
                  <a:pt x="-16126" y="1347541"/>
                  <a:pt x="-102774" y="1095603"/>
                  <a:pt x="0" y="373758"/>
                </a:cubicBezTo>
                <a:close/>
              </a:path>
              <a:path w="8915400" h="2242501" stroke="0" extrusionOk="0">
                <a:moveTo>
                  <a:pt x="0" y="373758"/>
                </a:moveTo>
                <a:cubicBezTo>
                  <a:pt x="-12984" y="159328"/>
                  <a:pt x="156238" y="4166"/>
                  <a:pt x="373758" y="0"/>
                </a:cubicBezTo>
                <a:cubicBezTo>
                  <a:pt x="2065900" y="132882"/>
                  <a:pt x="6776890" y="-84951"/>
                  <a:pt x="8541642" y="0"/>
                </a:cubicBezTo>
                <a:cubicBezTo>
                  <a:pt x="8745703" y="2305"/>
                  <a:pt x="8909817" y="198196"/>
                  <a:pt x="8915400" y="373758"/>
                </a:cubicBezTo>
                <a:cubicBezTo>
                  <a:pt x="8854930" y="1018258"/>
                  <a:pt x="8896682" y="1694346"/>
                  <a:pt x="8915400" y="1868743"/>
                </a:cubicBezTo>
                <a:cubicBezTo>
                  <a:pt x="8930435" y="2076948"/>
                  <a:pt x="8751626" y="2235167"/>
                  <a:pt x="8541642" y="2242501"/>
                </a:cubicBezTo>
                <a:cubicBezTo>
                  <a:pt x="7687903" y="2330140"/>
                  <a:pt x="4179147" y="2169822"/>
                  <a:pt x="373758" y="2242501"/>
                </a:cubicBezTo>
                <a:cubicBezTo>
                  <a:pt x="164277" y="2213322"/>
                  <a:pt x="-10270" y="2089436"/>
                  <a:pt x="0" y="1868743"/>
                </a:cubicBezTo>
                <a:cubicBezTo>
                  <a:pt x="20778" y="1242152"/>
                  <a:pt x="-60036" y="649996"/>
                  <a:pt x="0" y="373758"/>
                </a:cubicBezTo>
                <a:close/>
              </a:path>
            </a:pathLst>
          </a:custGeom>
          <a:solidFill>
            <a:schemeClr val="bg1">
              <a:alpha val="98000"/>
            </a:schemeClr>
          </a:solidFill>
          <a:ln w="66675" cap="flat">
            <a:solidFill>
              <a:srgbClr val="C00000"/>
            </a:solidFill>
            <a:prstDash val="sysDot"/>
            <a:miter lim="800000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  <a:gd name="connsiteX0" fmla="*/ 0 w 9344025"/>
                      <a:gd name="connsiteY0" fmla="*/ 412765 h 2476541"/>
                      <a:gd name="connsiteX1" fmla="*/ 391727 w 9344025"/>
                      <a:gd name="connsiteY1" fmla="*/ 0 h 2476541"/>
                      <a:gd name="connsiteX2" fmla="*/ 8952297 w 9344025"/>
                      <a:gd name="connsiteY2" fmla="*/ 0 h 2476541"/>
                      <a:gd name="connsiteX3" fmla="*/ 9344025 w 9344025"/>
                      <a:gd name="connsiteY3" fmla="*/ 412765 h 2476541"/>
                      <a:gd name="connsiteX4" fmla="*/ 9344025 w 9344025"/>
                      <a:gd name="connsiteY4" fmla="*/ 2063775 h 2476541"/>
                      <a:gd name="connsiteX5" fmla="*/ 8952297 w 9344025"/>
                      <a:gd name="connsiteY5" fmla="*/ 2476541 h 2476541"/>
                      <a:gd name="connsiteX6" fmla="*/ 391727 w 9344025"/>
                      <a:gd name="connsiteY6" fmla="*/ 2476541 h 2476541"/>
                      <a:gd name="connsiteX7" fmla="*/ 0 w 9344025"/>
                      <a:gd name="connsiteY7" fmla="*/ 2063775 h 2476541"/>
                      <a:gd name="connsiteX8" fmla="*/ 0 w 9344025"/>
                      <a:gd name="connsiteY8" fmla="*/ 412765 h 247654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9344025" h="2476541" fill="none" extrusionOk="0">
                        <a:moveTo>
                          <a:pt x="0" y="412765"/>
                        </a:moveTo>
                        <a:cubicBezTo>
                          <a:pt x="-74678" y="172362"/>
                          <a:pt x="215332" y="33921"/>
                          <a:pt x="391727" y="0"/>
                        </a:cubicBezTo>
                        <a:cubicBezTo>
                          <a:pt x="2720940" y="377990"/>
                          <a:pt x="4967709" y="308916"/>
                          <a:pt x="8952297" y="0"/>
                        </a:cubicBezTo>
                        <a:cubicBezTo>
                          <a:pt x="9187054" y="29649"/>
                          <a:pt x="9374123" y="221822"/>
                          <a:pt x="9344025" y="412765"/>
                        </a:cubicBezTo>
                        <a:cubicBezTo>
                          <a:pt x="9257878" y="925095"/>
                          <a:pt x="9339951" y="1650503"/>
                          <a:pt x="9344025" y="2063775"/>
                        </a:cubicBezTo>
                        <a:cubicBezTo>
                          <a:pt x="9287450" y="2301343"/>
                          <a:pt x="9119351" y="2441728"/>
                          <a:pt x="8952297" y="2476541"/>
                        </a:cubicBezTo>
                        <a:cubicBezTo>
                          <a:pt x="7691868" y="2622716"/>
                          <a:pt x="2207105" y="2473780"/>
                          <a:pt x="391727" y="2476541"/>
                        </a:cubicBezTo>
                        <a:cubicBezTo>
                          <a:pt x="179323" y="2422161"/>
                          <a:pt x="-53250" y="2323799"/>
                          <a:pt x="0" y="2063775"/>
                        </a:cubicBezTo>
                        <a:cubicBezTo>
                          <a:pt x="-31353" y="1514015"/>
                          <a:pt x="-65517" y="1241303"/>
                          <a:pt x="0" y="412765"/>
                        </a:cubicBezTo>
                        <a:close/>
                      </a:path>
                      <a:path w="9344025" h="2476541" stroke="0" extrusionOk="0">
                        <a:moveTo>
                          <a:pt x="0" y="412765"/>
                        </a:moveTo>
                        <a:cubicBezTo>
                          <a:pt x="-14073" y="186985"/>
                          <a:pt x="198841" y="-16215"/>
                          <a:pt x="391727" y="0"/>
                        </a:cubicBezTo>
                        <a:cubicBezTo>
                          <a:pt x="2054860" y="321955"/>
                          <a:pt x="6866098" y="-81201"/>
                          <a:pt x="8952297" y="0"/>
                        </a:cubicBezTo>
                        <a:cubicBezTo>
                          <a:pt x="9169916" y="9964"/>
                          <a:pt x="9312912" y="232201"/>
                          <a:pt x="9344025" y="412765"/>
                        </a:cubicBezTo>
                        <a:cubicBezTo>
                          <a:pt x="9284530" y="1102323"/>
                          <a:pt x="9294705" y="1869496"/>
                          <a:pt x="9344025" y="2063775"/>
                        </a:cubicBezTo>
                        <a:cubicBezTo>
                          <a:pt x="9375804" y="2307503"/>
                          <a:pt x="9166457" y="2486316"/>
                          <a:pt x="8952297" y="2476541"/>
                        </a:cubicBezTo>
                        <a:cubicBezTo>
                          <a:pt x="7836462" y="3017081"/>
                          <a:pt x="4185330" y="2137892"/>
                          <a:pt x="391727" y="2476541"/>
                        </a:cubicBezTo>
                        <a:cubicBezTo>
                          <a:pt x="183528" y="2447873"/>
                          <a:pt x="-11629" y="2289560"/>
                          <a:pt x="0" y="2063775"/>
                        </a:cubicBezTo>
                        <a:cubicBezTo>
                          <a:pt x="62953" y="1397730"/>
                          <a:pt x="-95595" y="725003"/>
                          <a:pt x="0" y="412765"/>
                        </a:cubicBezTo>
                        <a:close/>
                      </a:path>
                      <a:path w="9344025" h="2476541" fill="none" stroke="0" extrusionOk="0">
                        <a:moveTo>
                          <a:pt x="0" y="412765"/>
                        </a:moveTo>
                        <a:cubicBezTo>
                          <a:pt x="-63661" y="163999"/>
                          <a:pt x="170266" y="37117"/>
                          <a:pt x="391727" y="0"/>
                        </a:cubicBezTo>
                        <a:cubicBezTo>
                          <a:pt x="2806467" y="195631"/>
                          <a:pt x="4572962" y="59872"/>
                          <a:pt x="8952297" y="0"/>
                        </a:cubicBezTo>
                        <a:cubicBezTo>
                          <a:pt x="9153796" y="54989"/>
                          <a:pt x="9342308" y="210114"/>
                          <a:pt x="9344025" y="412765"/>
                        </a:cubicBezTo>
                        <a:cubicBezTo>
                          <a:pt x="9182770" y="915468"/>
                          <a:pt x="9359005" y="1714466"/>
                          <a:pt x="9344025" y="2063775"/>
                        </a:cubicBezTo>
                        <a:cubicBezTo>
                          <a:pt x="9324351" y="2299785"/>
                          <a:pt x="9161994" y="2429857"/>
                          <a:pt x="8952297" y="2476541"/>
                        </a:cubicBezTo>
                        <a:cubicBezTo>
                          <a:pt x="7997318" y="2640305"/>
                          <a:pt x="2133203" y="2810579"/>
                          <a:pt x="391727" y="2476541"/>
                        </a:cubicBezTo>
                        <a:cubicBezTo>
                          <a:pt x="172423" y="2413489"/>
                          <a:pt x="-32969" y="2313681"/>
                          <a:pt x="0" y="2063775"/>
                        </a:cubicBezTo>
                        <a:cubicBezTo>
                          <a:pt x="26855" y="1512674"/>
                          <a:pt x="-63077" y="1220679"/>
                          <a:pt x="0" y="412765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AD3492-C9B4-4EC6-891D-6CCF6EC1F99A}"/>
              </a:ext>
            </a:extLst>
          </p:cNvPr>
          <p:cNvSpPr/>
          <p:nvPr/>
        </p:nvSpPr>
        <p:spPr>
          <a:xfrm>
            <a:off x="1590675" y="4359750"/>
            <a:ext cx="9432311" cy="212365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VIẾT BÀI VĂN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innerShdw blurRad="177800">
                    <a:srgbClr val="9BBB59">
                      <a:lumMod val="50000"/>
                    </a:srgbClr>
                  </a:innerShdw>
                </a:effectLst>
                <a:uLnTx/>
                <a:uFillTx/>
                <a:latin typeface="Calibri"/>
                <a:ea typeface="+mn-ea"/>
                <a:cs typeface="+mn-cs"/>
              </a:rPr>
              <a:t>KỂ LẠI MỘT CÂU CHUYỆN</a:t>
            </a:r>
          </a:p>
        </p:txBody>
      </p:sp>
    </p:spTree>
    <p:extLst>
      <p:ext uri="{BB962C8B-B14F-4D97-AF65-F5344CB8AC3E}">
        <p14:creationId xmlns:p14="http://schemas.microsoft.com/office/powerpoint/2010/main" val="2732763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/>
          <p:nvPr/>
        </p:nvSpPr>
        <p:spPr>
          <a:xfrm>
            <a:off x="3886200" y="2133600"/>
            <a:ext cx="6477000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viết được bài văn kể lại câu chuyện về một nhân vật lịch sử mà em đã đọc đã nghe</a:t>
            </a:r>
            <a:r>
              <a:rPr lang="en-US" altLang="en-US" sz="3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4876799" y="4112539"/>
            <a:ext cx="6505575" cy="147732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 anchor="t">
            <a:spAutoFit/>
          </a:bodyPr>
          <a:lstStyle/>
          <a:p>
            <a:pPr lvl="0" algn="just"/>
            <a:r>
              <a:rPr lang="vi-VN" altLang="en-US" sz="30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Biết sử dụng câu văn đúng, hay và phù hợp với hoàn cảnh viết được bài văn hay nói về nhân vật lịch sử.</a:t>
            </a:r>
            <a:endParaRPr kumimoji="0" lang="en-GB" alt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DFBD5D22-ECF5-4E7B-97D1-7C54D3854A7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62000" y="473837"/>
            <a:ext cx="3573607" cy="56970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013FD7-1F43-C226-1C2C-91D2C8868F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34469" y="915501"/>
            <a:ext cx="4456562" cy="969348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 animBg="1"/>
      <p:bldP spid="11" grpId="0"/>
      <p:bldP spid="11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368</Words>
  <Application>Microsoft Office PowerPoint</Application>
  <PresentationFormat>Widescreen</PresentationFormat>
  <Paragraphs>37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宋体</vt:lpstr>
      <vt:lpstr>Arial</vt:lpstr>
      <vt:lpstr>Calibri</vt:lpstr>
      <vt:lpstr>Calibri Light</vt:lpstr>
      <vt:lpstr>Cambria</vt:lpstr>
      <vt:lpstr>等线</vt:lpstr>
      <vt:lpstr>Times New Roman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Sửa lỗi trong bài văn (nếu có).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PC</cp:lastModifiedBy>
  <cp:revision>21</cp:revision>
  <dcterms:created xsi:type="dcterms:W3CDTF">2023-12-08T08:15:04Z</dcterms:created>
  <dcterms:modified xsi:type="dcterms:W3CDTF">2024-11-09T02:41:20Z</dcterms:modified>
</cp:coreProperties>
</file>