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58" r:id="rId3"/>
    <p:sldId id="259" r:id="rId4"/>
    <p:sldId id="296" r:id="rId5"/>
    <p:sldId id="289" r:id="rId6"/>
    <p:sldId id="260" r:id="rId7"/>
    <p:sldId id="295" r:id="rId8"/>
    <p:sldId id="262" r:id="rId9"/>
    <p:sldId id="263" r:id="rId10"/>
    <p:sldId id="277" r:id="rId11"/>
    <p:sldId id="264" r:id="rId12"/>
    <p:sldId id="265" r:id="rId13"/>
    <p:sldId id="291" r:id="rId14"/>
    <p:sldId id="290" r:id="rId15"/>
    <p:sldId id="280" r:id="rId16"/>
    <p:sldId id="292" r:id="rId17"/>
    <p:sldId id="281" r:id="rId18"/>
    <p:sldId id="282" r:id="rId19"/>
    <p:sldId id="283" r:id="rId20"/>
    <p:sldId id="293" r:id="rId21"/>
    <p:sldId id="297" r:id="rId22"/>
    <p:sldId id="269" r:id="rId23"/>
    <p:sldId id="294" r:id="rId24"/>
    <p:sldId id="272" r:id="rId25"/>
    <p:sldId id="286" r:id="rId26"/>
    <p:sldId id="288" r:id="rId27"/>
    <p:sldId id="271" r:id="rId28"/>
    <p:sldId id="298" r:id="rId29"/>
    <p:sldId id="273" r:id="rId30"/>
    <p:sldId id="274" r:id="rId31"/>
  </p:sldIdLst>
  <p:sldSz cx="12192000" cy="6858000"/>
  <p:notesSz cx="6858000" cy="9144000"/>
  <p:embeddedFontLst>
    <p:embeddedFont>
      <p:font typeface="#9SLIDE03 SFU FUTURA_05 EXTRABO" panose="020B0604020202020204" charset="0"/>
      <p:bold r:id="rId33"/>
    </p:embeddedFont>
    <p:embeddedFont>
      <p:font typeface="#9Slide07 SVNDessert Menu Scrip" panose="020B0604020202020204" charset="0"/>
      <p:regular r:id="rId34"/>
    </p:embeddedFont>
    <p:embeddedFont>
      <p:font typeface="#9Slide03 SVNNexa Rust Sans Bla" panose="020B0606040200020203" charset="0"/>
      <p:bold r:id="rId35"/>
    </p:embeddedFont>
    <p:embeddedFont>
      <p:font typeface="Open Sans"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Wide Latin" panose="020A0A070505050204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862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644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0175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07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vdo.ai/contact?utm_medium=video&amp;utm_term=vndoc.com&amp;utm_source=vdoai_log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310159"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975797" y="-260637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C9E9D72-1F68-6E43-8D09-85FDBC109765}"/>
              </a:ext>
            </a:extLst>
          </p:cNvPr>
          <p:cNvGrpSpPr/>
          <p:nvPr/>
        </p:nvGrpSpPr>
        <p:grpSpPr>
          <a:xfrm>
            <a:off x="368478" y="1612949"/>
            <a:ext cx="10947222" cy="3663901"/>
            <a:chOff x="449248" y="3835460"/>
            <a:chExt cx="11133152" cy="1650940"/>
          </a:xfrm>
        </p:grpSpPr>
        <p:sp>
          <p:nvSpPr>
            <p:cNvPr id="12" name="Terminator 11">
              <a:extLst>
                <a:ext uri="{FF2B5EF4-FFF2-40B4-BE49-F238E27FC236}">
                  <a16:creationId xmlns:a16="http://schemas.microsoft.com/office/drawing/2014/main" id="{11D90AC7-2218-9E41-8E14-77E12DD93E88}"/>
                </a:ext>
              </a:extLst>
            </p:cNvPr>
            <p:cNvSpPr/>
            <p:nvPr/>
          </p:nvSpPr>
          <p:spPr>
            <a:xfrm>
              <a:off x="449248" y="4402267"/>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368478" y="205132"/>
            <a:ext cx="2521799"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
        <p:nvSpPr>
          <p:cNvPr id="3" name="Rectangle 2"/>
          <p:cNvSpPr/>
          <p:nvPr/>
        </p:nvSpPr>
        <p:spPr>
          <a:xfrm>
            <a:off x="2787119" y="935498"/>
            <a:ext cx="8314998" cy="4524315"/>
          </a:xfrm>
          <a:prstGeom prst="rect">
            <a:avLst/>
          </a:prstGeom>
        </p:spPr>
        <p:txBody>
          <a:bodyPr wrap="square">
            <a:spAutoFit/>
          </a:bodyPr>
          <a:lstStyle/>
          <a:p>
            <a:pPr lvl="0" algn="just">
              <a:defRPr/>
            </a:pPr>
            <a:endParaRPr lang="en-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dirty="0"/>
              <a:t>Ta-nhi-a nghĩ mãi về nguyên nhân biến đổi của cây. Có lẽ là do chỗ ở mới của chúng thoáng hơn, không bị rễ của cây khác tranh chất màu dưới đất. </a:t>
            </a:r>
          </a:p>
          <a:p>
            <a:pPr algn="just"/>
            <a:r>
              <a:rPr lang="en-US" sz="2400" dirty="0"/>
              <a:t>     </a:t>
            </a:r>
            <a:r>
              <a:rPr lang="vi-VN" sz="2400" dirty="0"/>
              <a:t>Đêm ấy, bên cửa sổ mở rộng, có tiếng thở nhẹ mơ hồ xen lẫn tiếng thì thầm: </a:t>
            </a:r>
          </a:p>
          <a:p>
            <a:pPr algn="just"/>
            <a:r>
              <a:rPr lang="en-US" sz="2400" dirty="0"/>
              <a:t>     </a:t>
            </a:r>
            <a:r>
              <a:rPr lang="vi-VN" sz="2400" dirty="0"/>
              <a:t>– Bạn thân mến! – Bụi hoa hồng khẽ nói. – Hơi thở của bạn làm tôi dễ chịu quá.</a:t>
            </a:r>
          </a:p>
          <a:p>
            <a:pPr algn="just"/>
            <a:r>
              <a:rPr lang="en-US" sz="2400" dirty="0"/>
              <a:t>     </a:t>
            </a:r>
            <a:r>
              <a:rPr lang="vi-VN" sz="2400" dirty="0"/>
              <a:t>– Cảm ơn bạn. – Cây hoa huệ cất giọng nhẹ nhàng. – Không có bạn, tôi làm sao được tươi tắn thế này.</a:t>
            </a: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r>
            <a:b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b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9439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17"/>
          <p:cNvSpPr>
            <a:spLocks noChangeArrowheads="1"/>
          </p:cNvSpPr>
          <p:nvPr/>
        </p:nvSpPr>
        <p:spPr bwMode="auto">
          <a:xfrm>
            <a:off x="4169719" y="1601899"/>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200" b="1" kern="0" noProof="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àng tiên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7" name="TextBox 18"/>
          <p:cNvSpPr>
            <a:spLocks noChangeArrowheads="1"/>
          </p:cNvSpPr>
          <p:nvPr/>
        </p:nvSpPr>
        <p:spPr bwMode="auto">
          <a:xfrm>
            <a:off x="3881985" y="563286"/>
            <a:ext cx="2867157"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Chưa hài lòng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AE79AFE7-61C8-6145-B8E7-00E887038B3F}"/>
              </a:ext>
            </a:extLst>
          </p:cNvPr>
          <p:cNvGrpSpPr/>
          <p:nvPr/>
        </p:nvGrpSpPr>
        <p:grpSpPr>
          <a:xfrm>
            <a:off x="-100759" y="742950"/>
            <a:ext cx="3686371" cy="3739771"/>
            <a:chOff x="521010" y="1250148"/>
            <a:chExt cx="3686371" cy="3041015"/>
          </a:xfrm>
        </p:grpSpPr>
        <p:pic>
          <p:nvPicPr>
            <p:cNvPr id="10" name="图片 9" descr="f8af23e2025f4b01419eb6f7dfa1d36e"/>
            <p:cNvPicPr>
              <a:picLocks noChangeAspect="1"/>
            </p:cNvPicPr>
            <p:nvPr/>
          </p:nvPicPr>
          <p:blipFill>
            <a:blip r:embed="rId3"/>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a:t>
              </a:r>
              <a:r>
                <a:rPr kumimoji="0" lang="en-US" altLang="zh-CN" sz="3600" b="1" i="0" u="none" strike="noStrike" kern="0" cap="none" spc="0" normalizeH="0" baseline="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KHÓ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smtClean="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4"/>
          <a:stretch>
            <a:fillRect/>
          </a:stretch>
        </p:blipFill>
        <p:spPr>
          <a:xfrm>
            <a:off x="55476" y="3795456"/>
            <a:ext cx="3826510" cy="3133090"/>
          </a:xfrm>
          <a:prstGeom prst="rect">
            <a:avLst/>
          </a:prstGeom>
        </p:spPr>
      </p:pic>
      <p:sp>
        <p:nvSpPr>
          <p:cNvPr id="40" name="TextBox 21"/>
          <p:cNvSpPr>
            <a:spLocks noChangeArrowheads="1"/>
          </p:cNvSpPr>
          <p:nvPr/>
        </p:nvSpPr>
        <p:spPr bwMode="auto">
          <a:xfrm>
            <a:off x="7427488" y="563286"/>
            <a:ext cx="2608940" cy="737286"/>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ó dạng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2" name="TextBox 17"/>
          <p:cNvSpPr>
            <a:spLocks noChangeArrowheads="1"/>
          </p:cNvSpPr>
          <p:nvPr/>
        </p:nvSpPr>
        <p:spPr bwMode="auto">
          <a:xfrm>
            <a:off x="6931985" y="1603479"/>
            <a:ext cx="3806569"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ruyện cổ tích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p:cNvGrpSpPr/>
          <p:nvPr/>
        </p:nvGrpSpPr>
        <p:grpSpPr>
          <a:xfrm>
            <a:off x="4168850" y="2828836"/>
            <a:ext cx="7696200" cy="3605737"/>
            <a:chOff x="4168850" y="2828836"/>
            <a:chExt cx="7696200" cy="3605737"/>
          </a:xfrm>
        </p:grpSpPr>
        <p:sp>
          <p:nvSpPr>
            <p:cNvPr id="4" name="Rectangle 3"/>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 name="Rectangle 2"/>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nhất </a:t>
              </a:r>
              <a:r>
                <a:rPr lang="vi-VN" sz="3200" i="1" dirty="0">
                  <a:solidFill>
                    <a:srgbClr val="FF0000"/>
                  </a:solidFill>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trồng vào chỗ đất trống dưới cửa sổ.</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Ngắm nghía một hồi, cảm thấy chưa hài lòng, cô bé đến bên khóm huệ, chọn một cây </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3463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459263" cy="1077218"/>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3200" b="0" i="1"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3200" i="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solidFill>
                  <a:srgbClr val="C00000"/>
                </a:solidFill>
                <a:latin typeface="+mj-lt"/>
              </a:rPr>
              <a:t>Những </a:t>
            </a:r>
            <a:r>
              <a:rPr lang="vi-VN" sz="2000" dirty="0">
                <a:solidFill>
                  <a:srgbClr val="C00000"/>
                </a:solidFill>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Ta-nhi-a </a:t>
            </a:r>
            <a:r>
              <a:rPr lang="vi-VN" sz="2000" dirty="0">
                <a:solidFill>
                  <a:schemeClr val="accent1">
                    <a:lumMod val="50000"/>
                  </a:schemeClr>
                </a:solidFill>
                <a:latin typeface="+mj-lt"/>
              </a:rPr>
              <a:t>nghĩ mãi về nguyên nhân biến đổi của cây. Có lẽ là do chỗ ở mới của chúng thoáng hơn, không bị rễ của cây khác tranh chất màu dưới đất.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Đêm </a:t>
            </a:r>
            <a:r>
              <a:rPr lang="vi-VN" sz="2000" dirty="0">
                <a:solidFill>
                  <a:schemeClr val="accent1">
                    <a:lumMod val="50000"/>
                  </a:schemeClr>
                </a:solidFill>
                <a:latin typeface="+mj-lt"/>
              </a:rPr>
              <a:t>ấy, bên cửa sổ mở rộng, có tiếng thở nhẹ mơ hồ xen lẫn tiếng thì thầm: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Bạn thân mến! – Bụi hoa hồng khẽ nói. – Hơi thở của bạn làm tôi dễ chịu quá.</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Cảm ơn bạn. – Cây hoa huệ cất giọng nhẹ nhàng. – Không có bạn, tôi làm sao được tươi tắn thế này</a:t>
            </a:r>
            <a:r>
              <a:rPr lang="vi-VN" sz="2000" dirty="0" smtClean="0">
                <a:solidFill>
                  <a:schemeClr val="accent1">
                    <a:lumMod val="50000"/>
                  </a:schemeClr>
                </a:solidFill>
                <a:latin typeface="+mj-lt"/>
              </a:rPr>
              <a:t>.</a:t>
            </a:r>
            <a:endParaRPr lang="vi-VN" sz="2000"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026" y="1810112"/>
            <a:ext cx="3576771" cy="3413707"/>
          </a:xfrm>
          <a:prstGeom prst="rect">
            <a:avLst/>
          </a:prstGeom>
        </p:spPr>
      </p:pic>
    </p:spTree>
    <p:extLst>
      <p:ext uri="{BB962C8B-B14F-4D97-AF65-F5344CB8AC3E}">
        <p14:creationId xmlns:p14="http://schemas.microsoft.com/office/powerpoint/2010/main" val="2161980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94475" y="1651868"/>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b="1" dirty="0">
                  <a:solidFill>
                    <a:srgbClr val="C00000"/>
                  </a:solidFill>
                  <a:latin typeface="Cambria" panose="02040503050406030204" pitchFamily="18" charset="0"/>
                  <a:ea typeface="Cambria" panose="02040503050406030204" pitchFamily="18" charset="0"/>
                </a:rPr>
                <a:t>Chi </a:t>
              </a:r>
              <a:r>
                <a:rPr lang="en-US" b="1" dirty="0" err="1">
                  <a:solidFill>
                    <a:srgbClr val="C00000"/>
                  </a:solidFill>
                  <a:latin typeface="Cambria" panose="02040503050406030204" pitchFamily="18" charset="0"/>
                  <a:ea typeface="Cambria" panose="02040503050406030204" pitchFamily="18" charset="0"/>
                </a:rPr>
                <a:t>tiết</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nào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cho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Ta-</a:t>
              </a:r>
              <a:r>
                <a:rPr lang="en-US" b="1" dirty="0" err="1">
                  <a:solidFill>
                    <a:srgbClr val="C00000"/>
                  </a:solidFill>
                  <a:latin typeface="Cambria" panose="02040503050406030204" pitchFamily="18" charset="0"/>
                  <a:ea typeface="Cambria" panose="02040503050406030204" pitchFamily="18" charset="0"/>
                </a:rPr>
                <a:t>nhi</a:t>
              </a:r>
              <a:r>
                <a:rPr lang="en-US" b="1" dirty="0">
                  <a:solidFill>
                    <a:srgbClr val="C00000"/>
                  </a:solidFill>
                  <a:latin typeface="Cambria" panose="02040503050406030204" pitchFamily="18" charset="0"/>
                  <a:ea typeface="Cambria" panose="02040503050406030204" pitchFamily="18" charset="0"/>
                </a:rPr>
                <a:t>-a </a:t>
              </a:r>
              <a:r>
                <a:rPr lang="en-US" b="1" dirty="0" err="1">
                  <a:solidFill>
                    <a:srgbClr val="C00000"/>
                  </a:solidFill>
                  <a:latin typeface="Cambria" panose="02040503050406030204" pitchFamily="18" charset="0"/>
                  <a:ea typeface="Cambria" panose="02040503050406030204" pitchFamily="18" charset="0"/>
                </a:rPr>
                <a:t>cảm</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thoải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mái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trong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những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ngày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hè</a:t>
              </a:r>
              <a:r>
                <a:rPr lang="en-US" b="1" dirty="0">
                  <a:solidFill>
                    <a:srgbClr val="C00000"/>
                  </a:solidFill>
                  <a:latin typeface="Cambria" panose="02040503050406030204" pitchFamily="18" charset="0"/>
                  <a:ea typeface="Cambria" panose="02040503050406030204" pitchFamily="18" charset="0"/>
                </a:rPr>
                <a:t> ở </a:t>
              </a:r>
              <a:r>
                <a:rPr lang="en-US" b="1" dirty="0" err="1">
                  <a:solidFill>
                    <a:srgbClr val="C00000"/>
                  </a:solidFill>
                  <a:latin typeface="Cambria" panose="02040503050406030204" pitchFamily="18" charset="0"/>
                  <a:ea typeface="Cambria" panose="02040503050406030204" pitchFamily="18" charset="0"/>
                </a:rPr>
                <a:t>nhà</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ông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bà</a:t>
              </a:r>
              <a:r>
                <a:rPr lang="en-US" b="1" dirty="0">
                  <a:solidFill>
                    <a:srgbClr val="C00000"/>
                  </a:solidFill>
                  <a:latin typeface="Cambria" panose="02040503050406030204" pitchFamily="18" charset="0"/>
                  <a:ea typeface="Cambria" panose="02040503050406030204" pitchFamily="18" charset="0"/>
                </a:rPr>
                <a:t>? </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9365" y="3461406"/>
            <a:ext cx="9161366" cy="1754326"/>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36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310627" cy="1686613"/>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92736533"/>
              </p:ext>
            </p:extLst>
          </p:nvPr>
        </p:nvGraphicFramePr>
        <p:xfrm>
          <a:off x="2256960" y="4363515"/>
          <a:ext cx="9156434" cy="1833880"/>
        </p:xfrm>
        <a:graphic>
          <a:graphicData uri="http://schemas.openxmlformats.org/drawingml/2006/table">
            <a:tbl>
              <a:tblPr firstRow="1" bandRow="1">
                <a:tableStyleId>{B301B821-A1FF-4177-AEE7-76D212191A09}</a:tableStyleId>
              </a:tblPr>
              <a:tblGrid>
                <a:gridCol w="4578217">
                  <a:extLst>
                    <a:ext uri="{9D8B030D-6E8A-4147-A177-3AD203B41FA5}">
                      <a16:colId xmlns:a16="http://schemas.microsoft.com/office/drawing/2014/main" val="2013272516"/>
                    </a:ext>
                  </a:extLst>
                </a:gridCol>
                <a:gridCol w="4578217">
                  <a:extLst>
                    <a:ext uri="{9D8B030D-6E8A-4147-A177-3AD203B41FA5}">
                      <a16:colId xmlns:a16="http://schemas.microsoft.com/office/drawing/2014/main" val="3147851851"/>
                    </a:ext>
                  </a:extLst>
                </a:gridCol>
              </a:tblGrid>
              <a:tr h="370840">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a:t>
                      </a:r>
                      <a:r>
                        <a:rPr lang="vi-VN" sz="2800" b="0" dirty="0" smtClean="0">
                          <a:solidFill>
                            <a:srgbClr val="C00000"/>
                          </a:solidFill>
                          <a:effectLst/>
                          <a:latin typeface="Times New Roman" panose="02020603050405020304" pitchFamily="18" charset="0"/>
                          <a:cs typeface="Times New Roman" panose="02020603050405020304" pitchFamily="18" charset="0"/>
                        </a:rPr>
                        <a:t>sổ</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2800" b="0" dirty="0" err="1">
                          <a:solidFill>
                            <a:srgbClr val="C00000"/>
                          </a:solidFill>
                          <a:effectLst/>
                          <a:latin typeface="Times New Roman" panose="02020603050405020304" pitchFamily="18" charset="0"/>
                          <a:cs typeface="Times New Roman" panose="02020603050405020304" pitchFamily="18" charset="0"/>
                        </a:rPr>
                        <a:t>Thấy</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khóm</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hoa</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hồng</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bạch</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có</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vẻ</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chật</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smtClean="0">
                          <a:solidFill>
                            <a:srgbClr val="C00000"/>
                          </a:solidFill>
                          <a:effectLst/>
                          <a:latin typeface="Times New Roman" panose="02020603050405020304" pitchFamily="18" charset="0"/>
                          <a:cs typeface="Times New Roman" panose="02020603050405020304" pitchFamily="18" charset="0"/>
                        </a:rPr>
                        <a:t>chỗ</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en-US"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370840">
                <a:tc>
                  <a:txBody>
                    <a:bodyPr/>
                    <a:lstStyle/>
                    <a:p>
                      <a:pPr algn="just" fontAlgn="t"/>
                      <a:r>
                        <a:rPr lang="en-US" sz="28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a:t>
                      </a:r>
                      <a:r>
                        <a:rPr lang="vi-VN" sz="2800" b="0" dirty="0" smtClean="0">
                          <a:solidFill>
                            <a:srgbClr val="C00000"/>
                          </a:solidFill>
                          <a:effectLst/>
                          <a:latin typeface="Times New Roman" panose="02020603050405020304" pitchFamily="18" charset="0"/>
                          <a:cs typeface="Times New Roman" panose="02020603050405020304" pitchFamily="18" charset="0"/>
                        </a:rPr>
                        <a:t>lòng</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3073653" y="3066015"/>
            <a:ext cx="3304318" cy="121958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892817" y="2821963"/>
            <a:ext cx="3529890" cy="1499746"/>
          </a:xfrm>
          <a:prstGeom prst="rect">
            <a:avLst/>
          </a:prstGeom>
        </p:spPr>
      </p:pic>
      <p:sp>
        <p:nvSpPr>
          <p:cNvPr id="7" name="Rectangle 6"/>
          <p:cNvSpPr/>
          <p:nvPr/>
        </p:nvSpPr>
        <p:spPr>
          <a:xfrm>
            <a:off x="3445212" y="3408875"/>
            <a:ext cx="2190023"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Việc</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đã</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làm</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8326397" y="3383417"/>
            <a:ext cx="1053495" cy="584775"/>
          </a:xfrm>
          <a:prstGeom prst="rect">
            <a:avLst/>
          </a:prstGeom>
        </p:spPr>
        <p:txBody>
          <a:bodyPr wrap="none">
            <a:spAutoFit/>
          </a:bodyPr>
          <a:lstStyle/>
          <a:p>
            <a:pPr algn="ctr" fontAlgn="t"/>
            <a:r>
              <a:rPr lang="en-US" sz="3200" dirty="0" err="1" smtClean="0">
                <a:latin typeface="Cambria" panose="02040503050406030204" pitchFamily="18" charset="0"/>
                <a:ea typeface="Cambria" panose="02040503050406030204" pitchFamily="18" charset="0"/>
                <a:cs typeface="Times New Roman" panose="02020603050405020304" pitchFamily="18" charset="0"/>
              </a:rPr>
              <a:t>Lí</a:t>
            </a:r>
            <a:r>
              <a:rPr lang="en-US" sz="3200" dirty="0" smtClean="0">
                <a:latin typeface="Cambria" panose="02040503050406030204" pitchFamily="18" charset="0"/>
                <a:ea typeface="Cambria" panose="02040503050406030204" pitchFamily="18" charset="0"/>
                <a:cs typeface="Times New Roman" panose="02020603050405020304" pitchFamily="18" charset="0"/>
              </a:rPr>
              <a:t> do</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ight Arrow 7"/>
          <p:cNvSpPr/>
          <p:nvPr/>
        </p:nvSpPr>
        <p:spPr>
          <a:xfrm>
            <a:off x="6186430" y="3521438"/>
            <a:ext cx="964178" cy="361006"/>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40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52424" y="2775603"/>
            <a:ext cx="9358799"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C00000"/>
                </a:solidFill>
                <a:latin typeface="Cambria" panose="02040503050406030204" pitchFamily="18" charset="0"/>
                <a:ea typeface="Cambria" panose="02040503050406030204" pitchFamily="18" charset="0"/>
              </a:rPr>
              <a:t>Nhờ 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en-VN" sz="3200" dirty="0">
              <a:solidFill>
                <a:srgbClr val="C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2950716"/>
            <a:ext cx="9358799"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chemeClr val="tx1"/>
                </a:solidFill>
                <a:latin typeface="Cambria" panose="02040503050406030204" pitchFamily="18" charset="0"/>
                <a:ea typeface="Cambria" panose="02040503050406030204" pitchFamily="18" charset="0"/>
              </a:rPr>
              <a:t>Trong câu chuyện, Ta-nhi-a đã suy đoán nguyên nhân biến đổi của cây hồng và hoa huệ là chỗ ở mới của chúng thoáng hơn, không bị rễ của cây khác tranh chất màu dưới </a:t>
            </a:r>
            <a:r>
              <a:rPr lang="vi-VN" sz="3600" dirty="0" smtClean="0">
                <a:solidFill>
                  <a:schemeClr val="tx1"/>
                </a:solidFill>
                <a:latin typeface="Cambria" panose="02040503050406030204" pitchFamily="18" charset="0"/>
                <a:ea typeface="Cambria" panose="02040503050406030204" pitchFamily="18" charset="0"/>
              </a:rPr>
              <a:t>đất.</a:t>
            </a:r>
            <a:endParaRPr lang="en-VN" sz="4800" dirty="0">
              <a:solidFill>
                <a:schemeClr val="tx1"/>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3267506"/>
            <a:ext cx="9358799"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en-VN" sz="8800" dirty="0">
              <a:solidFill>
                <a:sysClr val="windowText" lastClr="0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665908" y="2726903"/>
            <a:ext cx="7774430" cy="261610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giọng</a:t>
            </a:r>
            <a:r>
              <a:rPr lang="en-US" sz="2800" dirty="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vui tươi.</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nl-NL" sz="2800" dirty="0" smtClean="0">
                <a:latin typeface="Arial" panose="020B0604020202020204" pitchFamily="34" charset="0"/>
                <a:cs typeface="Arial" panose="020B0604020202020204" pitchFamily="34" charset="0"/>
              </a:rPr>
              <a:t>Nhấn </a:t>
            </a:r>
            <a:r>
              <a:rPr lang="nl-NL" sz="2800" dirty="0">
                <a:latin typeface="Arial" panose="020B0604020202020204" pitchFamily="34" charset="0"/>
                <a:cs typeface="Arial" panose="020B0604020202020204" pitchFamily="34" charset="0"/>
              </a:rPr>
              <a:t>giọng vào những từ ngữ thể hiện tâm </a:t>
            </a:r>
            <a:r>
              <a:rPr lang="nl-NL" sz="2800" dirty="0" smtClean="0">
                <a:latin typeface="Arial" panose="020B0604020202020204" pitchFamily="34" charset="0"/>
                <a:cs typeface="Arial" panose="020B0604020202020204" pitchFamily="34" charset="0"/>
              </a:rPr>
              <a:t>trạng</a:t>
            </a:r>
            <a:r>
              <a:rPr lang="vi-VN" sz="2800" dirty="0" smtClean="0">
                <a:latin typeface="Arial" panose="020B0604020202020204" pitchFamily="34" charset="0"/>
                <a:cs typeface="Arial" panose="020B0604020202020204" pitchFamily="34" charset="0"/>
              </a:rPr>
              <a:t>,</a:t>
            </a:r>
            <a:r>
              <a:rPr lang="nl-NL"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cảm </a:t>
            </a:r>
            <a:r>
              <a:rPr lang="nl-NL" sz="2800" dirty="0" smtClean="0">
                <a:latin typeface="Arial" panose="020B0604020202020204" pitchFamily="34" charset="0"/>
                <a:cs typeface="Arial" panose="020B0604020202020204" pitchFamily="34" charset="0"/>
              </a:rPr>
              <a:t>xúc</a:t>
            </a:r>
            <a:r>
              <a:rPr lang="vi-VN" sz="2800" dirty="0" smtClean="0">
                <a:latin typeface="Arial" panose="020B0604020202020204" pitchFamily="34" charset="0"/>
                <a:cs typeface="Arial" panose="020B0604020202020204" pitchFamily="34" charset="0"/>
              </a:rPr>
              <a:t> bất ngờ</a:t>
            </a:r>
            <a:r>
              <a:rPr lang="nl-NL"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của </a:t>
            </a:r>
            <a:r>
              <a:rPr lang="vi-VN" sz="2800" dirty="0" smtClean="0">
                <a:latin typeface="Arial" panose="020B0604020202020204" pitchFamily="34" charset="0"/>
                <a:cs typeface="Arial" panose="020B0604020202020204" pitchFamily="34" charset="0"/>
              </a:rPr>
              <a:t>nhân vật.</a:t>
            </a:r>
            <a:r>
              <a:rPr lang="nl-NL" sz="2800" dirty="0" smtClean="0">
                <a:latin typeface="Arial" panose="020B0604020202020204" pitchFamily="34" charset="0"/>
                <a:cs typeface="Arial" panose="020B0604020202020204" pitchFamily="34" charset="0"/>
              </a:rPr>
              <a:t> </a:t>
            </a:r>
            <a:endParaRPr lang="vi-VN" sz="2800" dirty="0" smtClean="0">
              <a:latin typeface="Arial" panose="020B0604020202020204" pitchFamily="34" charset="0"/>
              <a:cs typeface="Arial" panose="020B0604020202020204" pitchFamily="34" charset="0"/>
            </a:endParaRPr>
          </a:p>
          <a:p>
            <a:r>
              <a:rPr lang="vi-VN" sz="2800" dirty="0" smtClean="0">
                <a:cs typeface="Arial" panose="020B0604020202020204" pitchFamily="34" charset="0"/>
              </a:rPr>
              <a:t>  Đoạn</a:t>
            </a:r>
            <a:r>
              <a:rPr lang="en-US" sz="2800" dirty="0" smtClean="0">
                <a:latin typeface="Arial" panose="020B0604020202020204" pitchFamily="34" charset="0"/>
                <a:cs typeface="Arial" panose="020B0604020202020204" pitchFamily="34" charset="0"/>
              </a:rPr>
              <a:t> </a:t>
            </a:r>
            <a:r>
              <a:rPr lang="vi-VN" sz="2800" dirty="0" smtClean="0">
                <a:cs typeface="Arial" panose="020B0604020202020204" pitchFamily="34" charset="0"/>
              </a:rPr>
              <a:t>3</a:t>
            </a:r>
            <a:r>
              <a:rPr lang="en-US"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a:t>
            </a:r>
            <a:r>
              <a:rPr lang="nl-NL" sz="2800" dirty="0" smtClean="0">
                <a:latin typeface="Arial" panose="020B0604020202020204" pitchFamily="34" charset="0"/>
                <a:cs typeface="Arial" panose="020B0604020202020204" pitchFamily="34" charset="0"/>
              </a:rPr>
              <a:t>trạng</a:t>
            </a:r>
            <a:r>
              <a:rPr lang="vi-VN" sz="2800" dirty="0" smtClean="0">
                <a:latin typeface="Arial" panose="020B0604020202020204" pitchFamily="34" charset="0"/>
                <a:cs typeface="Arial" panose="020B0604020202020204" pitchFamily="34" charset="0"/>
              </a:rPr>
              <a:t> băn khoăn của nhân vật</a:t>
            </a:r>
            <a:r>
              <a:rPr lang="vi-VN" sz="2400" dirty="0" smtClean="0">
                <a:latin typeface="Arial" panose="020B0604020202020204" pitchFamily="34" charset="0"/>
                <a:cs typeface="Arial" panose="020B0604020202020204" pitchFamily="34" charset="0"/>
              </a:rPr>
              <a:t>.</a:t>
            </a:r>
            <a:r>
              <a:rPr lang="nl-NL"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sp>
        <p:nvSpPr>
          <p:cNvPr id="2" name="Rectangle 1"/>
          <p:cNvSpPr/>
          <p:nvPr/>
        </p:nvSpPr>
        <p:spPr>
          <a:xfrm>
            <a:off x="808074" y="798772"/>
            <a:ext cx="3985385" cy="830997"/>
          </a:xfrm>
          <a:prstGeom prst="rect">
            <a:avLst/>
          </a:prstGeom>
        </p:spPr>
        <p:txBody>
          <a:bodyPr wrap="none">
            <a:spAutoFit/>
          </a:bodyPr>
          <a:lstStyle/>
          <a:p>
            <a:pPr algn="ctr"/>
            <a:r>
              <a:rPr lang="vi-VN" sz="2400" dirty="0">
                <a:solidFill>
                  <a:srgbClr val="FF0000"/>
                </a:solidFill>
                <a:latin typeface="#9Slide07 SVNDessert Menu Scrip" panose="00000500000000000000" pitchFamily="2" charset="0"/>
              </a:rPr>
              <a:t>Theo em, giọng đọc của </a:t>
            </a:r>
            <a:r>
              <a:rPr lang="vi-VN" sz="2400" dirty="0" smtClean="0">
                <a:solidFill>
                  <a:srgbClr val="FF0000"/>
                </a:solidFill>
                <a:latin typeface="#9Slide07 SVNDessert Menu Scrip" panose="00000500000000000000" pitchFamily="2" charset="0"/>
              </a:rPr>
              <a:t>bài</a:t>
            </a:r>
          </a:p>
          <a:p>
            <a:pPr algn="ctr"/>
            <a:r>
              <a:rPr lang="vi-VN" sz="2400" dirty="0" smtClean="0">
                <a:solidFill>
                  <a:srgbClr val="FF0000"/>
                </a:solidFill>
                <a:latin typeface="#9Slide07 SVNDessert Menu Scrip" panose="00000500000000000000" pitchFamily="2" charset="0"/>
              </a:rPr>
              <a:t> </a:t>
            </a:r>
            <a:r>
              <a:rPr lang="vi-VN" sz="2400" dirty="0">
                <a:solidFill>
                  <a:srgbClr val="FF0000"/>
                </a:solidFill>
                <a:latin typeface="#9Slide07 SVNDessert Menu Scrip" panose="00000500000000000000" pitchFamily="2" charset="0"/>
              </a:rPr>
              <a:t>như thế nào?</a:t>
            </a:r>
            <a:endParaRPr lang="en-US" sz="2400" dirty="0">
              <a:solidFill>
                <a:srgbClr val="FF0000"/>
              </a:solidFill>
              <a:latin typeface="#9Slide07 SVNDessert Menu Scrip" panose="00000500000000000000" pitchFamily="2" charset="0"/>
            </a:endParaRPr>
          </a:p>
        </p:txBody>
      </p:sp>
    </p:spTree>
    <p:extLst>
      <p:ext uri="{BB962C8B-B14F-4D97-AF65-F5344CB8AC3E}">
        <p14:creationId xmlns:p14="http://schemas.microsoft.com/office/powerpoint/2010/main" val="9947281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55910" y="194554"/>
            <a:ext cx="9736090"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2865612" y="194554"/>
            <a:ext cx="9210912" cy="6532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smtClean="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600" dirty="0" smtClean="0"/>
              <a:t>     </a:t>
            </a:r>
            <a:r>
              <a:rPr lang="vi-VN" sz="2600" dirty="0" smtClean="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600" dirty="0"/>
              <a:t> </a:t>
            </a:r>
            <a:r>
              <a:rPr lang="en-US" sz="2600" dirty="0" smtClean="0"/>
              <a:t>    </a:t>
            </a:r>
            <a:r>
              <a:rPr lang="vi-VN" sz="2600" dirty="0" smtClean="0"/>
              <a:t>– Đây là giống hoa mới phải không?</a:t>
            </a:r>
          </a:p>
          <a:p>
            <a:pPr algn="just"/>
            <a:r>
              <a:rPr lang="en-US" sz="2600" dirty="0"/>
              <a:t> </a:t>
            </a:r>
            <a:r>
              <a:rPr lang="en-US" sz="2600" dirty="0" smtClean="0"/>
              <a:t>    </a:t>
            </a:r>
            <a:r>
              <a:rPr lang="vi-VN" sz="2600" dirty="0" smtClean="0"/>
              <a:t>– Không ạ! Vẫn giống cây đó thôi.</a:t>
            </a:r>
          </a:p>
          <a:p>
            <a:pPr algn="just"/>
            <a:r>
              <a:rPr lang="en-US" sz="2600" dirty="0"/>
              <a:t> </a:t>
            </a:r>
            <a:r>
              <a:rPr lang="en-US" sz="2600" dirty="0" smtClean="0"/>
              <a:t>    </a:t>
            </a:r>
            <a:r>
              <a:rPr lang="vi-VN" sz="2600" dirty="0" smtClean="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92" y="1666659"/>
            <a:ext cx="2709402" cy="5247863"/>
          </a:xfrm>
          <a:prstGeom prst="rect">
            <a:avLst/>
          </a:prstGeom>
        </p:spPr>
      </p:pic>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225"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4"/>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5"/>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5"/>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458C440F-76F5-A84B-8BD3-D571FDFF7F77}"/>
              </a:ext>
            </a:extLst>
          </p:cNvPr>
          <p:cNvSpPr txBox="1"/>
          <p:nvPr/>
        </p:nvSpPr>
        <p:spPr>
          <a:xfrm>
            <a:off x="0" y="303733"/>
            <a:ext cx="12192000"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400" b="1" dirty="0" smtClean="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đặt câu nêu cảm xúc của cây khi trở nên đẹp hơn. Tìm động từ chỉ cảm xúc trong câu em đặt.</a:t>
            </a:r>
            <a:endParaRPr kumimoji="0" lang="en-US"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
        <p:nvSpPr>
          <p:cNvPr id="7" name="Oval Callout 6">
            <a:extLst>
              <a:ext uri="{FF2B5EF4-FFF2-40B4-BE49-F238E27FC236}">
                <a16:creationId xmlns:a16="http://schemas.microsoft.com/office/drawing/2014/main" id="{78065155-C2F3-0C4D-909F-15BD316A8FBD}"/>
              </a:ext>
            </a:extLst>
          </p:cNvPr>
          <p:cNvSpPr/>
          <p:nvPr/>
        </p:nvSpPr>
        <p:spPr>
          <a:xfrm>
            <a:off x="3852154" y="2865120"/>
            <a:ext cx="6978744" cy="3360582"/>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smtClean="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en-VN" sz="4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smtClean="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smtClean="0">
                <a:solidFill>
                  <a:srgbClr val="002060"/>
                </a:solidFill>
                <a:ea typeface="Cambria" panose="02040503050406030204" pitchFamily="18" charset="0"/>
                <a:cs typeface="Times New Roman" panose="02020603050405020304" pitchFamily="18" charset="0"/>
              </a:rPr>
              <a:t>1.</a:t>
            </a:r>
            <a:r>
              <a:rPr lang="en-US" sz="2000" b="1" dirty="0" err="1" smtClean="0">
                <a:solidFill>
                  <a:srgbClr val="002060"/>
                </a:solidFill>
                <a:ea typeface="Cambria" panose="02040503050406030204" pitchFamily="18" charset="0"/>
                <a:cs typeface="Times New Roman" panose="02020603050405020304" pitchFamily="18" charset="0"/>
              </a:rPr>
              <a:t>Đọc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đúng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diễn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 </a:t>
            </a:r>
            <a:r>
              <a:rPr lang="en-US" sz="2000" b="1" dirty="0" err="1" smtClean="0">
                <a:solidFill>
                  <a:srgbClr val="002060"/>
                </a:solidFill>
                <a:ea typeface="Cambria" panose="02040503050406030204" pitchFamily="18" charset="0"/>
                <a:cs typeface="Times New Roman" panose="02020603050405020304" pitchFamily="18" charset="0"/>
              </a:rPr>
              <a:t>biết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nhấn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giọng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vào</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những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từ</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ngữ</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cần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hiện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xúc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suy</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nghĩ</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của</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nhân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vật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smtClean="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smtClean="0">
                <a:solidFill>
                  <a:srgbClr val="7030A0"/>
                </a:solidFill>
                <a:ea typeface="Cambria" panose="02040503050406030204" pitchFamily="18" charset="0"/>
                <a:cs typeface="Times New Roman" panose="02020603050405020304" pitchFamily="18" charset="0"/>
              </a:rPr>
              <a:t>2.</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biết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trình</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các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việc</a:t>
            </a:r>
            <a:r>
              <a:rPr lang="en-US" sz="2000" b="1" dirty="0" smtClean="0">
                <a:solidFill>
                  <a:srgbClr val="7030A0"/>
                </a:solidFill>
                <a:ea typeface="Cambria" panose="02040503050406030204" pitchFamily="18" charset="0"/>
                <a:cs typeface="Times New Roman" panose="02020603050405020304" pitchFamily="18" charset="0"/>
              </a:rPr>
              <a:t> qua </a:t>
            </a:r>
            <a:r>
              <a:rPr lang="en-US" sz="2000" b="1" dirty="0" err="1" smtClean="0">
                <a:solidFill>
                  <a:srgbClr val="7030A0"/>
                </a:solidFill>
                <a:ea typeface="Cambria" panose="02040503050406030204" pitchFamily="18" charset="0"/>
                <a:cs typeface="Times New Roman" panose="02020603050405020304" pitchFamily="18" charset="0"/>
              </a:rPr>
              <a:t>lời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chuyện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chú</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gà</a:t>
            </a:r>
            <a:r>
              <a:rPr lang="en-US" sz="2000" b="1" dirty="0" smtClean="0">
                <a:solidFill>
                  <a:srgbClr val="7030A0"/>
                </a:solidFill>
                <a:ea typeface="Cambria" panose="02040503050406030204" pitchFamily="18" charset="0"/>
                <a:cs typeface="Times New Roman" panose="02020603050405020304" pitchFamily="18" charset="0"/>
              </a:rPr>
              <a:t> con, </a:t>
            </a:r>
            <a:r>
              <a:rPr lang="en-US" sz="2000" b="1" dirty="0" err="1" smtClean="0">
                <a:solidFill>
                  <a:srgbClr val="7030A0"/>
                </a:solidFill>
                <a:ea typeface="Cambria" panose="02040503050406030204" pitchFamily="18" charset="0"/>
                <a:cs typeface="Times New Roman" panose="02020603050405020304" pitchFamily="18" charset="0"/>
              </a:rPr>
              <a:t>gắn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với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không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địa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cụ</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thể</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xét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đặc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cuộc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sống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cùng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những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cảm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xúc</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suy nghĩ, băn khoăn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nhân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vật</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trước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endParaRPr lang="vi-VN" sz="2000" b="1" dirty="0" smtClean="0">
              <a:solidFill>
                <a:srgbClr val="7030A0"/>
              </a:solidFill>
              <a:ea typeface="Cambria" panose="02040503050406030204" pitchFamily="18" charset="0"/>
              <a:cs typeface="Times New Roman" panose="02020603050405020304" pitchFamily="18" charset="0"/>
            </a:endParaRPr>
          </a:p>
          <a:p>
            <a:pPr lvl="0" algn="just">
              <a:lnSpc>
                <a:spcPct val="200000"/>
              </a:lnSpc>
            </a:pPr>
            <a:r>
              <a:rPr lang="vi-VN" sz="2000" b="1" kern="0" dirty="0" smtClean="0">
                <a:solidFill>
                  <a:srgbClr val="FF0066"/>
                </a:solidFill>
                <a:cs typeface="Times New Roman" panose="02020603050405020304" pitchFamily="18" charset="0"/>
              </a:rPr>
              <a:t>3.</a:t>
            </a:r>
            <a:r>
              <a:rPr lang="en-US" sz="2000" b="1" kern="0" dirty="0" err="1" smtClean="0">
                <a:solidFill>
                  <a:srgbClr val="FF0066"/>
                </a:solidFill>
                <a:cs typeface="Times New Roman" panose="02020603050405020304" pitchFamily="18" charset="0"/>
              </a:rPr>
              <a:t>Biết</a:t>
            </a:r>
            <a:r>
              <a:rPr lang="en-US" sz="2000" b="1" kern="0" dirty="0" smtClean="0">
                <a:solidFill>
                  <a:srgbClr val="FF0066"/>
                </a:solidFill>
                <a:cs typeface="Times New Roman" panose="02020603050405020304" pitchFamily="18" charset="0"/>
              </a:rPr>
              <a:t> </a:t>
            </a:r>
            <a:r>
              <a:rPr lang="vi-VN" sz="2000" b="1" kern="0" dirty="0" smtClean="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713072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vi-VN" altLang="zh-CN" sz="36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2539999" y="528660"/>
            <a:ext cx="9581403" cy="538953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6675" y="2438400"/>
            <a:ext cx="3265805" cy="4478020"/>
          </a:xfrm>
          <a:prstGeom prst="rect">
            <a:avLst/>
          </a:prstGeom>
        </p:spPr>
      </p:pic>
      <p:grpSp>
        <p:nvGrpSpPr>
          <p:cNvPr id="3" name="Group 2">
            <a:extLst>
              <a:ext uri="{FF2B5EF4-FFF2-40B4-BE49-F238E27FC236}">
                <a16:creationId xmlns:a16="http://schemas.microsoft.com/office/drawing/2014/main" id="{D5C5EF65-1137-0E44-AD90-2E58E956B072}"/>
              </a:ext>
            </a:extLst>
          </p:cNvPr>
          <p:cNvGrpSpPr/>
          <p:nvPr/>
        </p:nvGrpSpPr>
        <p:grpSpPr>
          <a:xfrm>
            <a:off x="171837" y="144211"/>
            <a:ext cx="3265805" cy="2689225"/>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smtClean="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635"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428146" y="-318016"/>
            <a:ext cx="13509907" cy="6846401"/>
          </a:xfrm>
          <a:prstGeom prst="rect">
            <a:avLst/>
          </a:prstGeom>
        </p:spPr>
      </p:pic>
    </p:spTree>
    <p:extLst>
      <p:ext uri="{BB962C8B-B14F-4D97-AF65-F5344CB8AC3E}">
        <p14:creationId xmlns:p14="http://schemas.microsoft.com/office/powerpoint/2010/main" val="2639958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smtClean="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smtClean="0">
                <a:solidFill>
                  <a:srgbClr val="002060"/>
                </a:solidFill>
                <a:ea typeface="Cambria" panose="02040503050406030204" pitchFamily="18" charset="0"/>
                <a:cs typeface="Times New Roman" panose="02020603050405020304" pitchFamily="18" charset="0"/>
              </a:rPr>
              <a:t>1.</a:t>
            </a:r>
            <a:r>
              <a:rPr lang="en-US" sz="2000" b="1" dirty="0" err="1" smtClean="0">
                <a:solidFill>
                  <a:srgbClr val="002060"/>
                </a:solidFill>
                <a:ea typeface="Cambria" panose="02040503050406030204" pitchFamily="18" charset="0"/>
                <a:cs typeface="Times New Roman" panose="02020603050405020304" pitchFamily="18" charset="0"/>
              </a:rPr>
              <a:t>Đọc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đúng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diễn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 </a:t>
            </a:r>
            <a:r>
              <a:rPr lang="en-US" sz="2000" b="1" dirty="0" err="1" smtClean="0">
                <a:solidFill>
                  <a:srgbClr val="002060"/>
                </a:solidFill>
                <a:ea typeface="Cambria" panose="02040503050406030204" pitchFamily="18" charset="0"/>
                <a:cs typeface="Times New Roman" panose="02020603050405020304" pitchFamily="18" charset="0"/>
              </a:rPr>
              <a:t>biết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nhấn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giọng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vào</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những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từ</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ngữ</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cần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hiện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xúc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suy</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nghĩ</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của</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nhân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vật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smtClean="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smtClean="0">
                <a:solidFill>
                  <a:srgbClr val="7030A0"/>
                </a:solidFill>
                <a:ea typeface="Cambria" panose="02040503050406030204" pitchFamily="18" charset="0"/>
                <a:cs typeface="Times New Roman" panose="02020603050405020304" pitchFamily="18" charset="0"/>
              </a:rPr>
              <a:t>2.</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biết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trình</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các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việc</a:t>
            </a:r>
            <a:r>
              <a:rPr lang="en-US" sz="2000" b="1" dirty="0" smtClean="0">
                <a:solidFill>
                  <a:srgbClr val="7030A0"/>
                </a:solidFill>
                <a:ea typeface="Cambria" panose="02040503050406030204" pitchFamily="18" charset="0"/>
                <a:cs typeface="Times New Roman" panose="02020603050405020304" pitchFamily="18" charset="0"/>
              </a:rPr>
              <a:t> qua </a:t>
            </a:r>
            <a:r>
              <a:rPr lang="en-US" sz="2000" b="1" dirty="0" err="1" smtClean="0">
                <a:solidFill>
                  <a:srgbClr val="7030A0"/>
                </a:solidFill>
                <a:ea typeface="Cambria" panose="02040503050406030204" pitchFamily="18" charset="0"/>
                <a:cs typeface="Times New Roman" panose="02020603050405020304" pitchFamily="18" charset="0"/>
              </a:rPr>
              <a:t>lời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chuyện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chú</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gà</a:t>
            </a:r>
            <a:r>
              <a:rPr lang="en-US" sz="2000" b="1" dirty="0" smtClean="0">
                <a:solidFill>
                  <a:srgbClr val="7030A0"/>
                </a:solidFill>
                <a:ea typeface="Cambria" panose="02040503050406030204" pitchFamily="18" charset="0"/>
                <a:cs typeface="Times New Roman" panose="02020603050405020304" pitchFamily="18" charset="0"/>
              </a:rPr>
              <a:t> con, </a:t>
            </a:r>
            <a:r>
              <a:rPr lang="en-US" sz="2000" b="1" dirty="0" err="1" smtClean="0">
                <a:solidFill>
                  <a:srgbClr val="7030A0"/>
                </a:solidFill>
                <a:ea typeface="Cambria" panose="02040503050406030204" pitchFamily="18" charset="0"/>
                <a:cs typeface="Times New Roman" panose="02020603050405020304" pitchFamily="18" charset="0"/>
              </a:rPr>
              <a:t>gắn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với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không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địa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cụ</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thể</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xét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đặc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cuộc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sống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cùng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những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cảm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xúc</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suy nghĩ, băn khoăn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nhân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vật</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trước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endParaRPr lang="vi-VN" sz="2000" b="1" dirty="0" smtClean="0">
              <a:solidFill>
                <a:srgbClr val="7030A0"/>
              </a:solidFill>
              <a:ea typeface="Cambria" panose="02040503050406030204" pitchFamily="18" charset="0"/>
              <a:cs typeface="Times New Roman" panose="02020603050405020304" pitchFamily="18" charset="0"/>
            </a:endParaRPr>
          </a:p>
          <a:p>
            <a:pPr lvl="0" algn="just">
              <a:lnSpc>
                <a:spcPct val="200000"/>
              </a:lnSpc>
            </a:pPr>
            <a:r>
              <a:rPr lang="vi-VN" sz="2000" b="1" kern="0" dirty="0" smtClean="0">
                <a:solidFill>
                  <a:srgbClr val="FF0066"/>
                </a:solidFill>
                <a:cs typeface="Times New Roman" panose="02020603050405020304" pitchFamily="18" charset="0"/>
              </a:rPr>
              <a:t>3.</a:t>
            </a:r>
            <a:r>
              <a:rPr lang="en-US" sz="2000" b="1" kern="0" dirty="0" err="1" smtClean="0">
                <a:solidFill>
                  <a:srgbClr val="FF0066"/>
                </a:solidFill>
                <a:cs typeface="Times New Roman" panose="02020603050405020304" pitchFamily="18" charset="0"/>
              </a:rPr>
              <a:t>Biết</a:t>
            </a:r>
            <a:r>
              <a:rPr lang="en-US" sz="2000" b="1" kern="0" dirty="0" smtClean="0">
                <a:solidFill>
                  <a:srgbClr val="FF0066"/>
                </a:solidFill>
                <a:cs typeface="Times New Roman" panose="02020603050405020304" pitchFamily="18" charset="0"/>
              </a:rPr>
              <a:t> </a:t>
            </a:r>
            <a:r>
              <a:rPr lang="vi-VN" sz="2000" b="1" kern="0" dirty="0" smtClean="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en-US" sz="2000" dirty="0" smtClean="0">
                <a:latin typeface="+mj-lt"/>
              </a:rPr>
              <a:t>     </a:t>
            </a:r>
            <a:r>
              <a:rPr lang="vi-VN" sz="2000" dirty="0" smtClean="0">
                <a:latin typeface="+mj-lt"/>
              </a:rPr>
              <a:t>Đêm </a:t>
            </a:r>
            <a:r>
              <a:rPr lang="vi-VN" sz="2000" dirty="0">
                <a:latin typeface="+mj-lt"/>
              </a:rPr>
              <a:t>ấy, bên cửa sổ mở rộng, có tiếng thở nhẹ mơ hồ xen lẫn tiếng thì thầm: </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Bạn thân mến! – Bụi hoa hồng khẽ nói. – Hơi thở của bạn làm tôi dễ chịu quá.</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Cảm ơn bạn. – Cây hoa huệ cất giọng nhẹ nhàng. – Không có bạn, tôi làm sao được tươi tắn thế này</a:t>
            </a:r>
            <a:r>
              <a:rPr lang="vi-VN" sz="2000" dirty="0" smtClean="0">
                <a:latin typeface="+mj-lt"/>
              </a:rPr>
              <a:t>.</a:t>
            </a:r>
            <a:endParaRPr lang="vi-VN" sz="2000" dirty="0">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636286" y="992624"/>
            <a:ext cx="9174714" cy="5770811"/>
          </a:xfrm>
          <a:prstGeom prst="rect">
            <a:avLst/>
          </a:prstGeom>
          <a:noFill/>
        </p:spPr>
        <p:txBody>
          <a:bodyPr wrap="square" rtlCol="0">
            <a:spAutoFit/>
          </a:bodyPr>
          <a:lstStyle/>
          <a:p>
            <a:pPr marL="0" marR="0" lvl="0" indent="0" algn="just" defTabSz="914400" rtl="0" eaLnBrk="1" fontAlgn="auto" latinLnBrk="0" hangingPunct="1">
              <a:lnSpc>
                <a:spcPct val="100000"/>
              </a:lnSpc>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vi-VN" sz="2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NÓI CỦA CỎ CÂY</a:t>
            </a:r>
            <a:endParaRPr kumimoji="0" lang="en-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algn="just">
              <a:spcAft>
                <a:spcPts val="300"/>
              </a:spcAft>
            </a:pPr>
            <a:r>
              <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000" dirty="0"/>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spcAft>
                <a:spcPts val="300"/>
              </a:spcAft>
            </a:pPr>
            <a:r>
              <a:rPr lang="vi-VN" sz="2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t>Những </a:t>
            </a:r>
            <a:r>
              <a:rPr lang="vi-VN" sz="2000" dirty="0"/>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t> </a:t>
            </a:r>
            <a:r>
              <a:rPr lang="en-US" sz="2000" dirty="0" smtClean="0"/>
              <a:t>    </a:t>
            </a:r>
            <a:r>
              <a:rPr lang="vi-VN" sz="2000" dirty="0" smtClean="0"/>
              <a:t>– </a:t>
            </a:r>
            <a:r>
              <a:rPr lang="vi-VN" sz="2000" dirty="0"/>
              <a:t>Đây là giống hoa mới phải không?</a:t>
            </a:r>
          </a:p>
          <a:p>
            <a:pPr algn="just"/>
            <a:r>
              <a:rPr lang="en-US" sz="2000" dirty="0"/>
              <a:t> </a:t>
            </a:r>
            <a:r>
              <a:rPr lang="en-US" sz="2000" dirty="0" smtClean="0"/>
              <a:t>    </a:t>
            </a:r>
            <a:r>
              <a:rPr lang="vi-VN" sz="2000" dirty="0" smtClean="0"/>
              <a:t>– </a:t>
            </a:r>
            <a:r>
              <a:rPr lang="vi-VN" sz="2000" dirty="0"/>
              <a:t>Không ạ! Vẫn giống cây đó thôi.</a:t>
            </a:r>
          </a:p>
          <a:p>
            <a:pPr algn="just"/>
            <a:r>
              <a:rPr lang="vi-VN" sz="2000" dirty="0" smtClean="0"/>
              <a:t>Ta-nhi-a </a:t>
            </a:r>
            <a:r>
              <a:rPr lang="vi-VN" sz="2000" dirty="0"/>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buClrTx/>
              <a:buSzTx/>
              <a:buFontTx/>
              <a:buNone/>
              <a:tabLst/>
              <a:defRPr/>
            </a:pP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323850" y="2644821"/>
            <a:ext cx="11487149" cy="3700729"/>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2038</Words>
  <Application>Microsoft Office PowerPoint</Application>
  <PresentationFormat>Widescreen</PresentationFormat>
  <Paragraphs>165</Paragraphs>
  <Slides>30</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#9SLIDE03 SFU FUTURA_05 EXTRABO</vt:lpstr>
      <vt:lpstr>#9Slide07 SVNDessert Menu Scrip</vt:lpstr>
      <vt:lpstr>#9Slide03 SVNNexa Rust Sans Bla</vt:lpstr>
      <vt:lpstr>Times New Roman</vt:lpstr>
      <vt:lpstr>Open Sans</vt:lpstr>
      <vt:lpstr>Calibri</vt:lpstr>
      <vt:lpstr>等线</vt:lpstr>
      <vt:lpstr>Arial</vt:lpstr>
      <vt:lpstr>Cambria</vt:lpstr>
      <vt:lpstr>等线 Light</vt:lpstr>
      <vt:lpstr>Wide Latin</vt:lpstr>
      <vt:lpstr>字魂17号-萌趣果冻体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TTC</cp:lastModifiedBy>
  <cp:revision>24</cp:revision>
  <dcterms:created xsi:type="dcterms:W3CDTF">2023-08-22T11:33:13Z</dcterms:created>
  <dcterms:modified xsi:type="dcterms:W3CDTF">2024-12-11T14:56:54Z</dcterms:modified>
</cp:coreProperties>
</file>