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92" r:id="rId3"/>
    <p:sldId id="393" r:id="rId4"/>
    <p:sldId id="394" r:id="rId5"/>
    <p:sldId id="395" r:id="rId6"/>
    <p:sldId id="397" r:id="rId7"/>
    <p:sldId id="259" r:id="rId8"/>
    <p:sldId id="260" r:id="rId9"/>
    <p:sldId id="380" r:id="rId10"/>
    <p:sldId id="398" r:id="rId11"/>
    <p:sldId id="336" r:id="rId12"/>
    <p:sldId id="388" r:id="rId13"/>
    <p:sldId id="263" r:id="rId14"/>
    <p:sldId id="282" r:id="rId15"/>
    <p:sldId id="283" r:id="rId16"/>
    <p:sldId id="284" r:id="rId17"/>
    <p:sldId id="264" r:id="rId18"/>
    <p:sldId id="372" r:id="rId19"/>
    <p:sldId id="350" r:id="rId20"/>
    <p:sldId id="267" r:id="rId21"/>
    <p:sldId id="314" r:id="rId22"/>
    <p:sldId id="272" r:id="rId23"/>
    <p:sldId id="338" r:id="rId24"/>
    <p:sldId id="386" r:id="rId25"/>
    <p:sldId id="390" r:id="rId26"/>
    <p:sldId id="326" r:id="rId27"/>
    <p:sldId id="274" r:id="rId28"/>
    <p:sldId id="275" r:id="rId29"/>
    <p:sldId id="391" r:id="rId30"/>
    <p:sldId id="277"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9" autoAdjust="0"/>
    <p:restoredTop sz="91993" autoAdjust="0"/>
  </p:normalViewPr>
  <p:slideViewPr>
    <p:cSldViewPr>
      <p:cViewPr varScale="1">
        <p:scale>
          <a:sx n="69" d="100"/>
          <a:sy n="69" d="100"/>
        </p:scale>
        <p:origin x="1138" y="5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1/6/2025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a:t>
            </a:r>
            <a:r>
              <a:rPr lang="en-US" baseline="0" smtClean="0"/>
              <a:t> mở rộng thêm ý ý nghĩa của lạc đà với cuộc sống con ng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286526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6</a:t>
            </a:fld>
            <a:endParaRPr lang="en-US"/>
          </a:p>
        </p:txBody>
      </p:sp>
    </p:spTree>
    <p:extLst>
      <p:ext uri="{BB962C8B-B14F-4D97-AF65-F5344CB8AC3E}">
        <p14:creationId xmlns:p14="http://schemas.microsoft.com/office/powerpoint/2010/main" val="197896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41091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Bướu:</a:t>
            </a:r>
            <a:r>
              <a:rPr lang="en-US" baseline="0" smtClean="0"/>
              <a:t> u nổi trên cơ thể</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1/6/2025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ươi</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r>
              <a:rPr lang="en-US" sz="8800" smtClean="0">
                <a:solidFill>
                  <a:srgbClr val="FF0000"/>
                </a:solidFill>
                <a:latin typeface="Arial-Rounded" pitchFamily="34" charset="0"/>
                <a:ea typeface="Arial-Rounded" pitchFamily="34" charset="0"/>
                <a:cs typeface="Arial-Rounded" pitchFamily="34" charset="0"/>
              </a:rPr>
              <a:t>ươi</a:t>
            </a:r>
            <a:endParaRPr lang="en-US" sz="88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303519"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ươi</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ươu</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097529" y="4253936"/>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rgbClr val="0070C0"/>
                </a:solidFill>
                <a:latin typeface="Arial-Rounded" pitchFamily="34" charset="0"/>
                <a:ea typeface="Arial-Rounded" pitchFamily="34" charset="0"/>
                <a:cs typeface="Arial-Rounded" pitchFamily="34" charset="0"/>
              </a:rPr>
              <a:t>̀</a:t>
            </a:r>
            <a:endParaRPr lang="en-US" sz="8800" b="1">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2483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5148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bưởi</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473325" y="5148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cười</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86551" y="5148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lưới</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253732"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13453"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28842"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862775" y="5148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mười</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657941" y="4972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0" name="Title 1"/>
          <p:cNvSpPr txBox="1">
            <a:spLocks/>
          </p:cNvSpPr>
          <p:nvPr/>
        </p:nvSpPr>
        <p:spPr>
          <a:xfrm>
            <a:off x="594519" y="4919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bướu</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3558198" y="4919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hươu</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6032288" y="49199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khướu</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1027345" y="47436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862590" y="47436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756518" y="47436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8938975" y="4919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rượu</a:t>
            </a:r>
            <a:endParaRPr lang="en-US" sz="60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9282653" y="47436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455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518319" y="5910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bướu</a:t>
            </a:r>
            <a:endParaRPr lang="en-US" sz="60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3481998" y="5910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hươu</a:t>
            </a:r>
            <a:endParaRPr lang="en-US" sz="60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004719" y="5910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khướu</a:t>
            </a:r>
            <a:endParaRPr lang="en-US" sz="60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51145" y="57342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3786390" y="57342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6728949" y="57342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8845522" y="5910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rượu</a:t>
            </a:r>
            <a:endParaRPr lang="en-US" sz="60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9189200" y="5734274"/>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ươu</a:t>
            </a:r>
            <a:endParaRPr lang="en-US" sz="60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556975" y="4976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bưởi</a:t>
            </a:r>
            <a:endParaRPr lang="en-US" sz="60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3473325"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cười</a:t>
            </a:r>
            <a:endParaRPr lang="en-US" sz="6000">
              <a:solidFill>
                <a:srgbClr val="0070C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6186551"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lưới</a:t>
            </a:r>
            <a:endParaRPr lang="en-US" sz="6000">
              <a:solidFill>
                <a:srgbClr val="0070C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1253732" y="4800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4013453" y="4800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6628842" y="4800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862775" y="4976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mười</a:t>
            </a:r>
            <a:endParaRPr lang="en-US" sz="6000">
              <a:solidFill>
                <a:srgbClr val="0070C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9657941" y="4800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ươi</a:t>
            </a:r>
            <a:endParaRPr lang="en-US" sz="6000">
              <a:solidFill>
                <a:srgbClr val="FF000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13" y="13138"/>
            <a:ext cx="5144288" cy="472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18519" y="5591905"/>
            <a:ext cx="733271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0070C0"/>
                </a:solidFill>
                <a:latin typeface="Arial-Rounded" pitchFamily="34" charset="0"/>
                <a:ea typeface="Arial-Rounded" pitchFamily="34" charset="0"/>
                <a:cs typeface="Arial-Rounded" pitchFamily="34" charset="0"/>
              </a:rPr>
              <a:t>tươi</a:t>
            </a:r>
            <a:r>
              <a:rPr lang="en-US" sz="9600" dirty="0" smtClean="0">
                <a:solidFill>
                  <a:srgbClr val="0070C0"/>
                </a:solidFill>
                <a:latin typeface="Arial-Rounded" pitchFamily="34" charset="0"/>
                <a:ea typeface="Arial-Rounded" pitchFamily="34" charset="0"/>
                <a:cs typeface="Arial-Rounded" pitchFamily="34" charset="0"/>
              </a:rPr>
              <a:t> </a:t>
            </a:r>
            <a:r>
              <a:rPr lang="en-US" sz="9600" dirty="0" err="1" smtClean="0">
                <a:solidFill>
                  <a:srgbClr val="0070C0"/>
                </a:solidFill>
                <a:latin typeface="Arial-Rounded" pitchFamily="34" charset="0"/>
                <a:ea typeface="Arial-Rounded" pitchFamily="34" charset="0"/>
                <a:cs typeface="Arial-Rounded" pitchFamily="34" charset="0"/>
              </a:rPr>
              <a:t>cười</a:t>
            </a:r>
            <a:endParaRPr lang="en-US" sz="9600" dirty="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185320" y="5591905"/>
            <a:ext cx="27432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ươi</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6223859" y="5591905"/>
            <a:ext cx="221925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ươi</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122" name="Picture 2" descr="File:Smiling little boy of Laos.jpg - Wikimedia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592" y="457200"/>
            <a:ext cx="3090148" cy="463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6976"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bưởi</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067316" y="5439504"/>
            <a:ext cx="298540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ươi</a:t>
            </a:r>
            <a:endParaRPr lang="en-US" sz="9600" dirty="0">
              <a:solidFill>
                <a:srgbClr val="FF0000"/>
              </a:solidFill>
              <a:latin typeface="Arial-Rounded" pitchFamily="34" charset="0"/>
              <a:ea typeface="Arial-Rounded" pitchFamily="34" charset="0"/>
              <a:cs typeface="Arial-Rounded" pitchFamily="34" charset="0"/>
            </a:endParaRPr>
          </a:p>
        </p:txBody>
      </p:sp>
      <p:pic>
        <p:nvPicPr>
          <p:cNvPr id="2" name="Picture 2" descr="HÌNH ẢNH MẦM NON: HÌNH ẢNH QUẢ BƯỞI ĐẸ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3447" y="251870"/>
            <a:ext cx="5875680" cy="440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ốc bươu</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338713" y="5562427"/>
            <a:ext cx="333300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ươu</a:t>
            </a:r>
            <a:endParaRPr lang="en-US" sz="9600" dirty="0">
              <a:solidFill>
                <a:srgbClr val="FF0000"/>
              </a:solidFill>
              <a:latin typeface="Arial-Rounded" pitchFamily="34" charset="0"/>
              <a:ea typeface="Arial-Rounded" pitchFamily="34" charset="0"/>
              <a:cs typeface="Arial-Rounded" pitchFamily="34" charset="0"/>
            </a:endParaRPr>
          </a:p>
        </p:txBody>
      </p:sp>
      <p:pic>
        <p:nvPicPr>
          <p:cNvPr id="3074" name="Picture 2" descr="Ốc bươu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1" y="152400"/>
            <a:ext cx="3661430" cy="47811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ần Bán] Sỉ Lẻ Ốc Bươu Đen, Ốc Nhồi cho nhà hàng, Quán Nhậu | 5giay"/>
          <p:cNvPicPr>
            <a:picLocks noChangeAspect="1" noChangeArrowheads="1"/>
          </p:cNvPicPr>
          <p:nvPr/>
        </p:nvPicPr>
        <p:blipFill rotWithShape="1">
          <a:blip r:embed="rId4">
            <a:extLst>
              <a:ext uri="{28A0092B-C50C-407E-A947-70E740481C1C}">
                <a14:useLocalDpi xmlns:a14="http://schemas.microsoft.com/office/drawing/2010/main" val="0"/>
              </a:ext>
            </a:extLst>
          </a:blip>
          <a:srcRect t="23526"/>
          <a:stretch/>
        </p:blipFill>
        <p:spPr bwMode="auto">
          <a:xfrm>
            <a:off x="5950295" y="223798"/>
            <a:ext cx="4550126" cy="463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bưởi</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tươi cười</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ốc bươu</a:t>
            </a:r>
            <a:endParaRPr lang="en-US" sz="5400">
              <a:solidFill>
                <a:srgbClr val="0070C0"/>
              </a:solidFill>
              <a:latin typeface="Arial-Rounded" pitchFamily="34" charset="0"/>
              <a:ea typeface="Arial-Rounded" pitchFamily="34" charset="0"/>
              <a:cs typeface="Arial-Rounded" pitchFamily="34" charset="0"/>
            </a:endParaRPr>
          </a:p>
        </p:txBody>
      </p:sp>
      <p:pic>
        <p:nvPicPr>
          <p:cNvPr id="9" name="Picture 2" descr="File:Smiling little boy of Laos.jpg - Wikimedia Com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45" y="1033489"/>
            <a:ext cx="2321674" cy="3482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ần Bán] Sỉ Lẻ Ốc Bươu Đen, Ốc Nhồi cho nhà hàng, Quán Nhậu | 5gi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526"/>
          <a:stretch/>
        </p:blipFill>
        <p:spPr bwMode="auto">
          <a:xfrm>
            <a:off x="8138319" y="1066495"/>
            <a:ext cx="3418577" cy="3484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MẦM NON: HÌNH ẢNH QUẢ BƯỞI ĐẸ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20" r="5025"/>
          <a:stretch/>
        </p:blipFill>
        <p:spPr bwMode="auto">
          <a:xfrm>
            <a:off x="3871119" y="1066495"/>
            <a:ext cx="3736427" cy="350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bưởi</a:t>
            </a:r>
            <a:endParaRPr lang="en-US" sz="54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tươi cười</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ốc bươu</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5110" y="48960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bướu</a:t>
            </a:r>
            <a:endParaRPr lang="en-US" sz="54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588171" y="48960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hươu</a:t>
            </a:r>
            <a:endParaRPr lang="en-US" sz="54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133189" y="489607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khướu</a:t>
            </a:r>
            <a:endParaRPr lang="en-US" sz="54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962313" y="48960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rượu</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673766" y="39624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bưởi</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3579498" y="39624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cười</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292724" y="39624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lưới</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8979566" y="39624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mười</a:t>
            </a:r>
            <a:endParaRPr lang="en-US" sz="54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45" y="-152400"/>
            <a:ext cx="4676625" cy="429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ƯƠI.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8600"/>
            <a:ext cx="12040393" cy="4528026"/>
          </a:xfrm>
        </p:spPr>
      </p:pic>
      <p:grpSp>
        <p:nvGrpSpPr>
          <p:cNvPr id="6" name="Group 5"/>
          <p:cNvGrpSpPr/>
          <p:nvPr/>
        </p:nvGrpSpPr>
        <p:grpSpPr>
          <a:xfrm>
            <a:off x="-223023" y="228599"/>
            <a:ext cx="7664907" cy="998358"/>
            <a:chOff x="231355" y="1429216"/>
            <a:chExt cx="5269651" cy="715735"/>
          </a:xfrm>
        </p:grpSpPr>
        <p:sp>
          <p:nvSpPr>
            <p:cNvPr id="7" name="Rounded Rectangle 6"/>
            <p:cNvSpPr/>
            <p:nvPr/>
          </p:nvSpPr>
          <p:spPr>
            <a:xfrm>
              <a:off x="384356" y="1429216"/>
              <a:ext cx="5116650"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Arial-Rounded" pitchFamily="34" charset="0"/>
                  <a:ea typeface="Arial-Rounded" pitchFamily="34" charset="0"/>
                  <a:cs typeface="Arial-Rounded" pitchFamily="34" charset="0"/>
                </a:rPr>
                <a:t>Hướng</a:t>
              </a:r>
              <a:r>
                <a:rPr lang="en-US" sz="48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dẫn</a:t>
              </a:r>
              <a:r>
                <a:rPr lang="en-US" sz="48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viết</a:t>
              </a:r>
              <a:r>
                <a:rPr lang="en-US" sz="4800" dirty="0" smtClean="0">
                  <a:latin typeface="Arial-Rounded" pitchFamily="34" charset="0"/>
                  <a:ea typeface="Arial-Rounded" pitchFamily="34" charset="0"/>
                  <a:cs typeface="Arial-Rounded" pitchFamily="34" charset="0"/>
                </a:rPr>
                <a:t> </a:t>
              </a:r>
              <a:r>
                <a:rPr lang="en-US" sz="4800" dirty="0" err="1" smtClean="0">
                  <a:latin typeface="Arial-Rounded" pitchFamily="34" charset="0"/>
                  <a:ea typeface="Arial-Rounded" pitchFamily="34" charset="0"/>
                  <a:cs typeface="Arial-Rounded" pitchFamily="34" charset="0"/>
                </a:rPr>
                <a:t>bảng</a:t>
              </a:r>
              <a:endParaRPr lang="en-US" sz="4800" dirty="0">
                <a:latin typeface="Arial-Rounded" pitchFamily="34" charset="0"/>
                <a:ea typeface="Arial-Rounded" pitchFamily="34" charset="0"/>
                <a:cs typeface="Arial-Rounded" pitchFamily="34" charset="0"/>
              </a:endParaRPr>
            </a:p>
          </p:txBody>
        </p:sp>
        <p:sp>
          <p:nvSpPr>
            <p:cNvPr id="9" name="Oval 8"/>
            <p:cNvSpPr/>
            <p:nvPr/>
          </p:nvSpPr>
          <p:spPr>
            <a:xfrm>
              <a:off x="231355" y="1478281"/>
              <a:ext cx="641717" cy="66667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Arial Rounded MT Bold" pitchFamily="34" charset="0"/>
                  <a:ea typeface="Arial-Rounded" pitchFamily="34" charset="0"/>
                  <a:cs typeface="Arial-Rounded" pitchFamily="34" charset="0"/>
                </a:rPr>
                <a:t>4</a:t>
              </a:r>
              <a:endParaRPr lang="en-US" sz="4800" dirty="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916" t="67649" r="68324" b="8100"/>
          <a:stretch/>
        </p:blipFill>
        <p:spPr>
          <a:xfrm>
            <a:off x="6080919" y="1600036"/>
            <a:ext cx="1509487" cy="1462585"/>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941" t="4253" r="67753" b="72667"/>
          <a:stretch/>
        </p:blipFill>
        <p:spPr>
          <a:xfrm>
            <a:off x="4382687" y="1600130"/>
            <a:ext cx="1660849" cy="1462491"/>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59667" r="20736" b="62269"/>
          <a:stretch/>
        </p:blipFill>
        <p:spPr>
          <a:xfrm>
            <a:off x="4369465" y="3200400"/>
            <a:ext cx="1626292" cy="2485418"/>
          </a:xfrm>
          <a:prstGeom prst="rect">
            <a:avLst/>
          </a:prstGeom>
        </p:spPr>
      </p:pic>
      <p:pic>
        <p:nvPicPr>
          <p:cNvPr id="18" name="Picture 17">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6652" b="59156"/>
          <a:stretch/>
        </p:blipFill>
        <p:spPr>
          <a:xfrm>
            <a:off x="6043536" y="3200400"/>
            <a:ext cx="1509487" cy="2485418"/>
          </a:xfrm>
          <a:prstGeom prst="rect">
            <a:avLst/>
          </a:prstGeom>
        </p:spPr>
      </p:pic>
      <p:pic>
        <p:nvPicPr>
          <p:cNvPr id="3074" name="Picture 2">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046506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8"/>
                                        </p:tgtEl>
                                        <p:attrNameLst>
                                          <p:attrName>ppt_x</p:attrName>
                                        </p:attrNameLst>
                                      </p:cBhvr>
                                      <p:tavLst>
                                        <p:tav tm="0">
                                          <p:val>
                                            <p:strVal val="ppt_x"/>
                                          </p:val>
                                        </p:tav>
                                        <p:tav tm="100000">
                                          <p:val>
                                            <p:strVal val="ppt_x"/>
                                          </p:val>
                                        </p:tav>
                                      </p:tavLst>
                                    </p:anim>
                                    <p:anim calcmode="lin" valueType="num">
                                      <p:cBhvr additive="base">
                                        <p:cTn id="28" dur="500"/>
                                        <p:tgtEl>
                                          <p:spTgt spid="18"/>
                                        </p:tgtEl>
                                        <p:attrNameLst>
                                          <p:attrName>ppt_y</p:attrName>
                                        </p:attrNameLst>
                                      </p:cBhvr>
                                      <p:tavLst>
                                        <p:tav tm="0">
                                          <p:val>
                                            <p:strVal val="ppt_y"/>
                                          </p:val>
                                        </p:tav>
                                        <p:tav tm="100000">
                                          <p:val>
                                            <p:strVal val="1+ppt_h/2"/>
                                          </p:val>
                                        </p:tav>
                                      </p:tavLst>
                                    </p:anim>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ƯƠ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3653"/>
            <a:ext cx="12040393" cy="4508818"/>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1563" y="1143000"/>
            <a:ext cx="8708289" cy="4724400"/>
            <a:chOff x="3249063" y="533400"/>
            <a:chExt cx="5322808" cy="2887717"/>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54" t="46983" r="31418" b="34052"/>
            <a:stretch/>
          </p:blipFill>
          <p:spPr bwMode="auto">
            <a:xfrm>
              <a:off x="3337719" y="533400"/>
              <a:ext cx="5234152" cy="138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911" t="29382" r="30860" b="50108"/>
            <a:stretch/>
          </p:blipFill>
          <p:spPr bwMode="auto">
            <a:xfrm>
              <a:off x="3249063" y="1920766"/>
              <a:ext cx="5234153" cy="150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727872"/>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cxnSp>
        <p:nvCxnSpPr>
          <p:cNvPr id="11" name="Straight Connector 10"/>
          <p:cNvCxnSpPr/>
          <p:nvPr/>
        </p:nvCxnSpPr>
        <p:spPr>
          <a:xfrm flipH="1">
            <a:off x="3535523" y="403434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31061" y="306206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7631990" y="307600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7671577" y="3351113"/>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820198" y="3975516"/>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417407" y="384056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0500519" y="3942380"/>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26589" y="5146017"/>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424890" y="453214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ea typeface="Arial-Rounded" pitchFamily="34" charset="0"/>
                <a:cs typeface="Arial" pitchFamily="34" charset="0"/>
              </a:rPr>
              <a:t>4</a:t>
            </a:r>
            <a:endParaRPr lang="en-US" sz="2000" b="1" dirty="0">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1617639" y="5747654"/>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435246" y="512944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3953956" y="4532144"/>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07740" y="6304282"/>
            <a:ext cx="130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0" name="Picture 2" descr="Xem lữ đoàn lạc đà chuyển muối trên sa mạc nóng bỏng nhất thế giới - Tin  Mới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119" y="139944"/>
            <a:ext cx="4314784" cy="28765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Lạc đà hai bướu – Wikipedia tiếng Việ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632" y="139943"/>
            <a:ext cx="3619365" cy="287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319"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bướu</a:t>
            </a:r>
          </a:p>
        </p:txBody>
      </p:sp>
      <p:sp>
        <p:nvSpPr>
          <p:cNvPr id="6" name="Title 1"/>
          <p:cNvSpPr txBox="1">
            <a:spLocks/>
          </p:cNvSpPr>
          <p:nvPr/>
        </p:nvSpPr>
        <p:spPr>
          <a:xfrm>
            <a:off x="6627230" y="272697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người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sp>
        <p:nvSpPr>
          <p:cNvPr id="14" name="Rounded Rectangle 13"/>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Loài vật nào được nhắc đến trong bài?</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1253334" y="1324302"/>
            <a:ext cx="1627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58891" y="1329557"/>
            <a:ext cx="3721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0328" y="1981200"/>
            <a:ext cx="28968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Trên lưng lạc đà có gì đặc biệt?</a:t>
            </a:r>
            <a:endParaRPr lang="en-US" sz="4800">
              <a:latin typeface="Arial-Rounded" pitchFamily="34" charset="0"/>
              <a:ea typeface="Arial-Rounded" pitchFamily="34" charset="0"/>
              <a:cs typeface="Arial-Rounded" pitchFamily="34" charset="0"/>
            </a:endParaRPr>
          </a:p>
        </p:txBody>
      </p:sp>
      <p:sp>
        <p:nvSpPr>
          <p:cNvPr id="16" name="Rounded Rectangle 15"/>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Bướu của lạc đà có tác dụng gì?</a:t>
            </a:r>
            <a:endParaRPr lang="en-US" sz="4800">
              <a:latin typeface="Arial-Rounded" pitchFamily="34" charset="0"/>
              <a:ea typeface="Arial-Rounded" pitchFamily="34" charset="0"/>
              <a:cs typeface="Arial-Rounded" pitchFamily="34" charset="0"/>
            </a:endParaRPr>
          </a:p>
        </p:txBody>
      </p:sp>
      <p:cxnSp>
        <p:nvCxnSpPr>
          <p:cNvPr id="19" name="Straight Connector 18"/>
          <p:cNvCxnSpPr/>
          <p:nvPr/>
        </p:nvCxnSpPr>
        <p:spPr>
          <a:xfrm>
            <a:off x="3794919" y="1981200"/>
            <a:ext cx="79163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0567" y="2649234"/>
            <a:ext cx="112568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976" y="3317268"/>
            <a:ext cx="7933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Lạc đà giúp con người những gì</a:t>
            </a:r>
            <a:endParaRPr lang="en-US" sz="48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419035" y="3917732"/>
            <a:ext cx="11443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9796" y="4565494"/>
            <a:ext cx="766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47919" y="3317268"/>
            <a:ext cx="30118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Xem lữ đoàn lạc đà chuyển muối trên sa mạc nóng bỏng nhất thế giới - Tin  Mới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19" y="542141"/>
            <a:ext cx="4723141" cy="31487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ưỡi lạc đà, ngủ qua đêm trên sa mạc Sahara | Kênh Thời Ti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404" y="3124200"/>
            <a:ext cx="5597797" cy="314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53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039"/>
          <a:stretch/>
        </p:blipFill>
        <p:spPr bwMode="auto">
          <a:xfrm>
            <a:off x="1525810" y="2632841"/>
            <a:ext cx="9052686" cy="2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054" y="0"/>
            <a:ext cx="3194197" cy="293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1324705"/>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Lợi ích của vật nuôi</a:t>
            </a:r>
            <a:endParaRPr lang="en-US" sz="6000">
              <a:solidFill>
                <a:srgbClr val="0070C0"/>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613" t="59080" r="9707" b="3908"/>
          <a:stretch/>
        </p:blipFill>
        <p:spPr>
          <a:xfrm>
            <a:off x="2826023" y="2362200"/>
            <a:ext cx="6269486" cy="3927575"/>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039"/>
          <a:stretch/>
        </p:blipFill>
        <p:spPr bwMode="auto">
          <a:xfrm>
            <a:off x="1525810" y="2632841"/>
            <a:ext cx="9052686" cy="22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054" y="0"/>
            <a:ext cx="3194197" cy="293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4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p:txBody>
          <a:bodyPr/>
          <a:lstStyle/>
          <a:p>
            <a:endParaRPr lang="en-US" dirty="0"/>
          </a:p>
        </p:txBody>
      </p:sp>
      <p:sp>
        <p:nvSpPr>
          <p:cNvPr id="6" name="Title 5"/>
          <p:cNvSpPr>
            <a:spLocks noGrp="1"/>
          </p:cNvSpPr>
          <p:nvPr>
            <p:ph type="ctrTitle"/>
          </p:nvPr>
        </p:nvSpPr>
        <p:spPr>
          <a:xfrm>
            <a:off x="3032918" y="2130426"/>
            <a:ext cx="6629401" cy="147002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11500" dirty="0" err="1" smtClean="0">
                <a:solidFill>
                  <a:schemeClr val="bg1"/>
                </a:solidFill>
                <a:latin typeface="Arial-Rounded" pitchFamily="34" charset="0"/>
                <a:ea typeface="Arial-Rounded" pitchFamily="34" charset="0"/>
                <a:cs typeface="Arial-Rounded" pitchFamily="34" charset="0"/>
              </a:rPr>
              <a:t>Cuộn</a:t>
            </a:r>
            <a:r>
              <a:rPr lang="en-US" sz="11500" dirty="0" smtClean="0">
                <a:solidFill>
                  <a:schemeClr val="bg1"/>
                </a:solidFill>
                <a:latin typeface="Arial-Rounded" pitchFamily="34" charset="0"/>
                <a:ea typeface="Arial-Rounded" pitchFamily="34" charset="0"/>
                <a:cs typeface="Arial-Rounded" pitchFamily="34" charset="0"/>
              </a:rPr>
              <a:t> </a:t>
            </a:r>
            <a:r>
              <a:rPr lang="en-US" sz="11500" dirty="0" err="1" smtClean="0">
                <a:solidFill>
                  <a:schemeClr val="bg1"/>
                </a:solidFill>
                <a:latin typeface="Arial-Rounded" pitchFamily="34" charset="0"/>
                <a:ea typeface="Arial-Rounded" pitchFamily="34" charset="0"/>
                <a:cs typeface="Arial-Rounded" pitchFamily="34" charset="0"/>
              </a:rPr>
              <a:t>chỉ</a:t>
            </a:r>
            <a:endParaRPr lang="en-US" sz="115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82441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204119" y="1676400"/>
            <a:ext cx="8808568"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a:solidFill>
                  <a:schemeClr val="bg1"/>
                </a:solidFill>
                <a:latin typeface="Arial-Rounded" pitchFamily="34" charset="0"/>
                <a:ea typeface="Arial-Rounded" pitchFamily="34" charset="0"/>
                <a:cs typeface="Arial-Rounded" pitchFamily="34" charset="0"/>
              </a:rPr>
              <a:t>b</a:t>
            </a:r>
            <a:r>
              <a:rPr lang="en-US" sz="11500" dirty="0" err="1" smtClean="0">
                <a:solidFill>
                  <a:schemeClr val="bg1"/>
                </a:solidFill>
                <a:latin typeface="Arial-Rounded" pitchFamily="34" charset="0"/>
                <a:ea typeface="Arial-Rounded" pitchFamily="34" charset="0"/>
                <a:cs typeface="Arial-Rounded" pitchFamily="34" charset="0"/>
              </a:rPr>
              <a:t>uồng</a:t>
            </a:r>
            <a:r>
              <a:rPr lang="en-US" sz="11500" dirty="0" smtClean="0">
                <a:solidFill>
                  <a:schemeClr val="bg1"/>
                </a:solidFill>
                <a:latin typeface="Arial-Rounded" pitchFamily="34" charset="0"/>
                <a:ea typeface="Arial-Rounded" pitchFamily="34" charset="0"/>
                <a:cs typeface="Arial-Rounded" pitchFamily="34" charset="0"/>
              </a:rPr>
              <a:t> </a:t>
            </a:r>
            <a:r>
              <a:rPr lang="en-US" sz="11500" dirty="0" err="1" smtClean="0">
                <a:solidFill>
                  <a:schemeClr val="bg1"/>
                </a:solidFill>
                <a:latin typeface="Arial-Rounded" pitchFamily="34" charset="0"/>
                <a:ea typeface="Arial-Rounded" pitchFamily="34" charset="0"/>
                <a:cs typeface="Arial-Rounded" pitchFamily="34" charset="0"/>
              </a:rPr>
              <a:t>chuối</a:t>
            </a:r>
            <a:endParaRPr lang="en-US" sz="115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502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1356519" y="2133600"/>
            <a:ext cx="8960968" cy="2667000"/>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a:solidFill>
                  <a:schemeClr val="bg1"/>
                </a:solidFill>
                <a:latin typeface="Arial-Rounded" pitchFamily="34" charset="0"/>
                <a:ea typeface="Arial-Rounded" pitchFamily="34" charset="0"/>
                <a:cs typeface="Arial-Rounded" pitchFamily="34" charset="0"/>
              </a:rPr>
              <a:t>q</a:t>
            </a:r>
            <a:r>
              <a:rPr lang="en-US" sz="11500" dirty="0" err="1" smtClean="0">
                <a:solidFill>
                  <a:schemeClr val="bg1"/>
                </a:solidFill>
                <a:latin typeface="Arial-Rounded" pitchFamily="34" charset="0"/>
                <a:ea typeface="Arial-Rounded" pitchFamily="34" charset="0"/>
                <a:cs typeface="Arial-Rounded" pitchFamily="34" charset="0"/>
              </a:rPr>
              <a:t>uả</a:t>
            </a:r>
            <a:r>
              <a:rPr lang="en-US" sz="11500" dirty="0" smtClean="0">
                <a:solidFill>
                  <a:schemeClr val="bg1"/>
                </a:solidFill>
                <a:latin typeface="Arial-Rounded" pitchFamily="34" charset="0"/>
                <a:ea typeface="Arial-Rounded" pitchFamily="34" charset="0"/>
                <a:cs typeface="Arial-Rounded" pitchFamily="34" charset="0"/>
              </a:rPr>
              <a:t> </a:t>
            </a:r>
            <a:r>
              <a:rPr lang="en-US" sz="11500" dirty="0" err="1" smtClean="0">
                <a:solidFill>
                  <a:schemeClr val="bg1"/>
                </a:solidFill>
                <a:latin typeface="Arial-Rounded" pitchFamily="34" charset="0"/>
                <a:ea typeface="Arial-Rounded" pitchFamily="34" charset="0"/>
                <a:cs typeface="Arial-Rounded" pitchFamily="34" charset="0"/>
              </a:rPr>
              <a:t>chuông</a:t>
            </a:r>
            <a:endParaRPr lang="en-US" sz="11500" dirty="0" smtClean="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91978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208740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14" y="-281607"/>
            <a:ext cx="10617633" cy="1576307"/>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85" y="-139822"/>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dirty="0" err="1">
                <a:solidFill>
                  <a:schemeClr val="bg1"/>
                </a:solidFill>
                <a:latin typeface="Arrus-Black" pitchFamily="18" charset="0"/>
                <a:ea typeface="Arrus-Black" pitchFamily="18" charset="0"/>
                <a:cs typeface="Arrus-Black" pitchFamily="18" charset="0"/>
              </a:rPr>
              <a:t>Bài</a:t>
            </a:r>
            <a:endParaRPr lang="en-US" sz="3700" b="1" dirty="0">
              <a:solidFill>
                <a:schemeClr val="bg1"/>
              </a:solidFill>
              <a:latin typeface="Arrus-Black" pitchFamily="18" charset="0"/>
              <a:ea typeface="Arrus-Black" pitchFamily="18" charset="0"/>
              <a:cs typeface="Arrus-Black" pitchFamily="18" charset="0"/>
            </a:endParaRP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dirty="0" smtClean="0">
                <a:solidFill>
                  <a:srgbClr val="0070C0"/>
                </a:solidFill>
                <a:latin typeface=".VnCooper" pitchFamily="34" charset="0"/>
                <a:ea typeface="Arial-Rounded" pitchFamily="34" charset="0"/>
                <a:cs typeface="Arial-Rounded" pitchFamily="34" charset="0"/>
              </a:rPr>
              <a:t>69</a:t>
            </a:r>
            <a:endParaRPr lang="en-US" sz="5300" b="1" dirty="0">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05270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dirty="0" err="1" smtClean="0">
                <a:solidFill>
                  <a:schemeClr val="bg1"/>
                </a:solidFill>
                <a:latin typeface="Arial-Rounded" pitchFamily="34" charset="0"/>
                <a:ea typeface="Arial-Rounded" pitchFamily="34" charset="0"/>
                <a:cs typeface="Arial-Rounded" pitchFamily="34" charset="0"/>
              </a:rPr>
              <a:t>ươi</a:t>
            </a:r>
            <a:r>
              <a:rPr lang="en-US" sz="8800" b="1" dirty="0" smtClean="0">
                <a:solidFill>
                  <a:schemeClr val="bg1"/>
                </a:solidFill>
                <a:latin typeface="Arial-Rounded" pitchFamily="34" charset="0"/>
                <a:ea typeface="Arial-Rounded" pitchFamily="34" charset="0"/>
                <a:cs typeface="Arial-Rounded" pitchFamily="34" charset="0"/>
              </a:rPr>
              <a:t>  </a:t>
            </a:r>
            <a:r>
              <a:rPr lang="en-US" sz="8800" b="1" dirty="0" err="1" smtClean="0">
                <a:solidFill>
                  <a:schemeClr val="bg1"/>
                </a:solidFill>
                <a:latin typeface="Arial-Rounded" pitchFamily="34" charset="0"/>
                <a:ea typeface="Arial-Rounded" pitchFamily="34" charset="0"/>
                <a:cs typeface="Arial-Rounded" pitchFamily="34" charset="0"/>
              </a:rPr>
              <a:t>ươu</a:t>
            </a:r>
            <a:endParaRPr lang="en-US" sz="8800" b="1" dirty="0">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0" y="1420093"/>
            <a:ext cx="2894872" cy="1247278"/>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err="1">
                  <a:latin typeface="Arial-Rounded" pitchFamily="34" charset="0"/>
                  <a:ea typeface="Arial-Rounded" pitchFamily="34" charset="0"/>
                  <a:cs typeface="Arial-Rounded" pitchFamily="34" charset="0"/>
                </a:rPr>
                <a:t>Nhận</a:t>
              </a:r>
              <a:r>
                <a:rPr lang="en-US" sz="3700" dirty="0">
                  <a:latin typeface="Arial-Rounded" pitchFamily="34" charset="0"/>
                  <a:ea typeface="Arial-Rounded" pitchFamily="34" charset="0"/>
                  <a:cs typeface="Arial-Rounded" pitchFamily="34" charset="0"/>
                </a:rPr>
                <a:t> </a:t>
              </a:r>
              <a:r>
                <a:rPr lang="en-US" sz="3700" dirty="0" err="1">
                  <a:latin typeface="Arial-Rounded" pitchFamily="34" charset="0"/>
                  <a:ea typeface="Arial-Rounded" pitchFamily="34" charset="0"/>
                  <a:cs typeface="Arial-Rounded" pitchFamily="34" charset="0"/>
                </a:rPr>
                <a:t>biết</a:t>
              </a:r>
              <a:endParaRPr lang="en-US" sz="3700" dirty="0">
                <a:latin typeface="Arial-Rounded" pitchFamily="34" charset="0"/>
                <a:ea typeface="Arial-Rounded" pitchFamily="34" charset="0"/>
                <a:cs typeface="Arial-Rounded" pitchFamily="34" charset="0"/>
              </a:endParaRP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716442" y="5334001"/>
            <a:ext cx="11308077" cy="2667000"/>
            <a:chOff x="491795" y="3156442"/>
            <a:chExt cx="11021670" cy="3877916"/>
          </a:xfrm>
        </p:grpSpPr>
        <p:sp>
          <p:nvSpPr>
            <p:cNvPr id="18" name="Title 1"/>
            <p:cNvSpPr txBox="1">
              <a:spLocks/>
            </p:cNvSpPr>
            <p:nvPr/>
          </p:nvSpPr>
          <p:spPr>
            <a:xfrm>
              <a:off x="491795" y="3156442"/>
              <a:ext cx="10203360" cy="159984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Chim</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kh</a:t>
              </a:r>
              <a:r>
                <a:rPr lang="en-US" sz="5400" b="1" dirty="0" err="1" smtClean="0">
                  <a:solidFill>
                    <a:srgbClr val="FF0000"/>
                  </a:solidFill>
                  <a:latin typeface="Arial-Rounded" pitchFamily="34" charset="0"/>
                  <a:ea typeface="Arial-Rounded" pitchFamily="34" charset="0"/>
                  <a:cs typeface="Arial-Rounded" pitchFamily="34" charset="0"/>
                </a:rPr>
                <a:t>ướu</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biết</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bắt</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chước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tiếng</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ng</a:t>
              </a:r>
              <a:r>
                <a:rPr lang="en-US" sz="5400" b="1" dirty="0" err="1" smtClean="0">
                  <a:solidFill>
                    <a:srgbClr val="FF0000"/>
                  </a:solidFill>
                  <a:latin typeface="Arial-Rounded" pitchFamily="34" charset="0"/>
                  <a:ea typeface="Arial-Rounded" pitchFamily="34" charset="0"/>
                  <a:cs typeface="Arial-Rounded" pitchFamily="34" charset="0"/>
                </a:rPr>
                <a:t>ười</a:t>
              </a:r>
              <a:endParaRPr lang="en-US" sz="5400" b="1" dirty="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9679729" y="5480946"/>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5" name="Title 1"/>
            <p:cNvSpPr txBox="1">
              <a:spLocks/>
            </p:cNvSpPr>
            <p:nvPr/>
          </p:nvSpPr>
          <p:spPr>
            <a:xfrm>
              <a:off x="2600450"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738" y="1241415"/>
            <a:ext cx="8172866" cy="3803635"/>
          </a:xfrm>
          <a:prstGeom prst="rect">
            <a:avLst/>
          </a:prstGeom>
        </p:spPr>
      </p:pic>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3303519"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ươi</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ươu</a:t>
            </a:r>
            <a:endParaRPr lang="en-US" sz="8800">
              <a:solidFill>
                <a:srgbClr val="FF0000"/>
              </a:solidFill>
              <a:latin typeface="Arial-Rounded" pitchFamily="34" charset="0"/>
              <a:ea typeface="Arial-Rounded" pitchFamily="34" charset="0"/>
              <a:cs typeface="Arial-Rounded" pitchFamily="34" charset="0"/>
            </a:endParaRPr>
          </a:p>
        </p:txBody>
      </p:sp>
      <p:grpSp>
        <p:nvGrpSpPr>
          <p:cNvPr id="12" name="Group 11"/>
          <p:cNvGrpSpPr/>
          <p:nvPr/>
        </p:nvGrpSpPr>
        <p:grpSpPr>
          <a:xfrm>
            <a:off x="215396" y="203422"/>
            <a:ext cx="2621250" cy="941185"/>
            <a:chOff x="63500" y="1429216"/>
            <a:chExt cx="1970813" cy="705889"/>
          </a:xfrm>
        </p:grpSpPr>
        <p:sp>
          <p:nvSpPr>
            <p:cNvPr id="13" name="Rounded Rectangle 1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5907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ươi</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419113" y="3459070"/>
            <a:ext cx="3397644"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ươu</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836801" y="345907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442263" y="345907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59070"/>
            <a:ext cx="2949466"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22804" y="3459070"/>
            <a:ext cx="2916452" cy="1862048"/>
          </a:xfrm>
          <a:prstGeom prst="rect">
            <a:avLst/>
          </a:prstGeom>
          <a:noFill/>
        </p:spPr>
        <p:txBody>
          <a:bodyPr wrap="square" rtlCol="0">
            <a:spAutoFit/>
          </a:bodyPr>
          <a:lstStyle/>
          <a:p>
            <a:pPr algn="ctr"/>
            <a:r>
              <a:rPr lang="en-US" sz="11500" dirty="0" smtClean="0">
                <a:solidFill>
                  <a:srgbClr val="00B050"/>
                </a:solidFill>
                <a:latin typeface="Arial-Rounded" pitchFamily="34" charset="0"/>
                <a:ea typeface="Arial-Rounded" pitchFamily="34" charset="0"/>
                <a:cs typeface="Arial-Rounded" pitchFamily="34" charset="0"/>
              </a:rPr>
              <a:t>u</a:t>
            </a:r>
            <a:endParaRPr lang="en-US" sz="11500" dirty="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4833</TotalTime>
  <Words>239</Words>
  <Application>Microsoft Office PowerPoint</Application>
  <PresentationFormat>Custom</PresentationFormat>
  <Paragraphs>131</Paragraphs>
  <Slides>30</Slides>
  <Notes>16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.VnArial</vt:lpstr>
      <vt:lpstr>.VnCooper</vt:lpstr>
      <vt:lpstr>Arial</vt:lpstr>
      <vt:lpstr>Arial Rounded MT Bold</vt:lpstr>
      <vt:lpstr>Arial-Rounded</vt:lpstr>
      <vt:lpstr>Arrus-Black</vt:lpstr>
      <vt:lpstr>AvantGarde</vt:lpstr>
      <vt:lpstr>Bandit</vt:lpstr>
      <vt:lpstr>Calibri</vt:lpstr>
      <vt:lpstr>Office Theme</vt:lpstr>
      <vt:lpstr>TIẾNG VIỆT 1</vt:lpstr>
      <vt:lpstr>PowerPoint Presentation</vt:lpstr>
      <vt:lpstr>Cuộn chỉ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625</cp:revision>
  <dcterms:created xsi:type="dcterms:W3CDTF">2021-05-08T14:00:55Z</dcterms:created>
  <dcterms:modified xsi:type="dcterms:W3CDTF">2025-01-06T15:56:33Z</dcterms:modified>
</cp:coreProperties>
</file>