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9" r:id="rId3"/>
    <p:sldId id="289" r:id="rId4"/>
    <p:sldId id="297" r:id="rId5"/>
    <p:sldId id="310" r:id="rId6"/>
    <p:sldId id="262" r:id="rId7"/>
    <p:sldId id="286" r:id="rId8"/>
    <p:sldId id="302" r:id="rId9"/>
    <p:sldId id="268" r:id="rId10"/>
    <p:sldId id="272" r:id="rId11"/>
    <p:sldId id="281" r:id="rId12"/>
    <p:sldId id="282" r:id="rId13"/>
    <p:sldId id="284" r:id="rId14"/>
    <p:sldId id="305" r:id="rId15"/>
    <p:sldId id="285" r:id="rId16"/>
    <p:sldId id="308" r:id="rId17"/>
    <p:sldId id="275" r:id="rId18"/>
    <p:sldId id="277" r:id="rId19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8EF"/>
    <a:srgbClr val="E8F5F8"/>
    <a:srgbClr val="EBF6F9"/>
    <a:srgbClr val="F88302"/>
    <a:srgbClr val="006BBC"/>
    <a:srgbClr val="FF19AD"/>
    <a:srgbClr val="FAE460"/>
    <a:srgbClr val="0083E6"/>
    <a:srgbClr val="FBE879"/>
    <a:srgbClr val="FFF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46" autoAdjust="0"/>
    <p:restoredTop sz="90747" autoAdjust="0"/>
  </p:normalViewPr>
  <p:slideViewPr>
    <p:cSldViewPr>
      <p:cViewPr>
        <p:scale>
          <a:sx n="60" d="100"/>
          <a:sy n="60" d="100"/>
        </p:scale>
        <p:origin x="-444" y="-228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68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chú</a:t>
            </a:r>
            <a:r>
              <a:rPr lang="en-US" baseline="0" smtClean="0"/>
              <a:t> ý giải thích cho HS hiểu tác dụng của dấu ngoặc kép.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93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chú</a:t>
            </a:r>
            <a:r>
              <a:rPr lang="en-US" baseline="0" smtClean="0"/>
              <a:t> ý giải thích cho HS hiểu tác dụng của dấu ngoặc kép.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93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Câu</a:t>
            </a:r>
            <a:r>
              <a:rPr lang="en-US" baseline="0" smtClean="0"/>
              <a:t> dài nên GV hướng dẫn viết bảng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88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Thầy</a:t>
            </a:r>
            <a:r>
              <a:rPr lang="en-US" baseline="0" smtClean="0"/>
              <a:t> cô có thể sửa, thêm thắt nội dung nếu thấy chưa phù hợp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36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H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H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E321B6A-AE05-42F1-BF68-60EA5CECEF77}"/>
              </a:ext>
            </a:extLst>
          </p:cNvPr>
          <p:cNvGrpSpPr/>
          <p:nvPr/>
        </p:nvGrpSpPr>
        <p:grpSpPr>
          <a:xfrm>
            <a:off x="2194719" y="389604"/>
            <a:ext cx="9205993" cy="6524786"/>
            <a:chOff x="2444748" y="555045"/>
            <a:chExt cx="7282048" cy="5727454"/>
          </a:xfrm>
        </p:grpSpPr>
        <p:sp>
          <p:nvSpPr>
            <p:cNvPr id="14" name="Freeform: Shape 1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7500081E-F564-4513-A350-13970AFCAEC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: Shape 1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61C2E04B-B1F4-4D13-A437-33CC9D134FC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" name="Freeform: Shape 1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C5674F7D-7C5D-4FFB-974D-F31C76A651B2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9CEC8E02-869B-4F10-AE50-0AB2B3880C3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E39ED037-185D-4496-8224-1006913919B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" name="Freeform: Shape 1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F3F25A6E-1B55-4E06-BC06-42521BD2727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1CB8120A-881D-4445-AE1B-D01327D6FABF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1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9A11AA7F-BDA3-4021-A1C3-18D8F616184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pic>
        <p:nvPicPr>
          <p:cNvPr id="3" name="kể chuyện lớp 1 chuyện của mây sách kết nối tri thức với cuộc số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52772" y="571554"/>
            <a:ext cx="8345983" cy="469469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4036722" cy="941185"/>
            <a:chOff x="63500" y="1429216"/>
            <a:chExt cx="3035050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498941" y="1429216"/>
              <a:ext cx="2599609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 chuyện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8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51805" y="327016"/>
            <a:ext cx="10934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 của mây</a:t>
            </a:r>
            <a:endParaRPr lang="en-US" sz="60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8" t="28409" r="48819" b="38718"/>
          <a:stretch/>
        </p:blipFill>
        <p:spPr>
          <a:xfrm>
            <a:off x="3833019" y="1537733"/>
            <a:ext cx="4572000" cy="497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4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8011" r="6397" b="39116"/>
          <a:stretch/>
        </p:blipFill>
        <p:spPr>
          <a:xfrm>
            <a:off x="3109119" y="228600"/>
            <a:ext cx="5775854" cy="62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61498" r="47986" b="5629"/>
          <a:stretch/>
        </p:blipFill>
        <p:spPr>
          <a:xfrm>
            <a:off x="3109119" y="228600"/>
            <a:ext cx="5775854" cy="62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7" t="60920" r="5140" b="6207"/>
          <a:stretch/>
        </p:blipFill>
        <p:spPr>
          <a:xfrm>
            <a:off x="3109119" y="28903"/>
            <a:ext cx="5775854" cy="62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8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3" t="28046" r="5140" b="6207"/>
          <a:stretch/>
        </p:blipFill>
        <p:spPr>
          <a:xfrm>
            <a:off x="3381285" y="822434"/>
            <a:ext cx="5518766" cy="60013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42" y="0"/>
            <a:ext cx="12027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 của mây</a:t>
            </a:r>
            <a:endParaRPr lang="en-US" sz="5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5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t="-11000" r="-12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719" y="533400"/>
            <a:ext cx="8686800" cy="3886200"/>
          </a:xfrm>
        </p:spPr>
        <p:txBody>
          <a:bodyPr>
            <a:noAutofit/>
          </a:bodyPr>
          <a:lstStyle/>
          <a:p>
            <a:pPr algn="l"/>
            <a:r>
              <a:rPr lang="en-US" u="sng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học:</a:t>
            </a:r>
            <a:br>
              <a:rPr lang="en-US" u="sng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Nếu làm việc tốt, ta sẽ thấy vui vẻ, hạnh phúc.</a:t>
            </a:r>
            <a:endParaRPr lang="en-US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86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889919" y="38100"/>
            <a:ext cx="8792308" cy="455295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844" y="2068731"/>
            <a:ext cx="6116066" cy="233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889919" y="38100"/>
            <a:ext cx="8792308" cy="4552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00058" y="2690812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436897"/>
              </p:ext>
            </p:extLst>
          </p:nvPr>
        </p:nvGraphicFramePr>
        <p:xfrm>
          <a:off x="230038" y="4419600"/>
          <a:ext cx="11718280" cy="83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785"/>
                <a:gridCol w="1464785"/>
                <a:gridCol w="1464785"/>
                <a:gridCol w="1464785"/>
                <a:gridCol w="1464785"/>
                <a:gridCol w="1464785"/>
                <a:gridCol w="1464785"/>
                <a:gridCol w="1464785"/>
              </a:tblGrid>
              <a:tr h="838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8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8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8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8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8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8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8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8EF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-84457" y="-167309"/>
            <a:ext cx="11739552" cy="194935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114780"/>
                </a:lnTo>
                <a:lnTo>
                  <a:pt x="0" y="1219732"/>
                </a:lnTo>
                <a:lnTo>
                  <a:pt x="63500" y="12700"/>
                </a:lnTo>
                <a:close/>
              </a:path>
            </a:pathLst>
          </a:custGeom>
          <a:solidFill>
            <a:srgbClr val="006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247650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0130" y="295634"/>
            <a:ext cx="1422278" cy="67691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600" b="1" smtClean="0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  <a:endParaRPr lang="en-US" sz="3600" b="1">
              <a:solidFill>
                <a:schemeClr val="bg1"/>
              </a:solidFill>
              <a:latin typeface="Arrus-Black" pitchFamily="18" charset="0"/>
              <a:ea typeface="Arrus-Black" pitchFamily="18" charset="0"/>
              <a:cs typeface="Arrus-Black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2015" y="742950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006BBC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75</a:t>
            </a:r>
            <a:endParaRPr lang="en-US" sz="5300" b="1">
              <a:solidFill>
                <a:srgbClr val="006BBC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00450" y="2209800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006B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3212149" y="69601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</a:p>
          <a:p>
            <a:pPr>
              <a:lnSpc>
                <a:spcPct val="120000"/>
              </a:lnSpc>
            </a:pPr>
            <a:r>
              <a:rPr lang="en-US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KỂ CHUYỆN</a:t>
            </a:r>
            <a:endParaRPr lang="en-US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231982" y="4480044"/>
            <a:ext cx="145035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ước</a:t>
            </a:r>
            <a:endParaRPr lang="en-US" sz="4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1707094" y="4480044"/>
            <a:ext cx="145035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lướt</a:t>
            </a:r>
            <a:endParaRPr lang="en-US" sz="4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3093922" y="4480044"/>
            <a:ext cx="1595393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gươm</a:t>
            </a:r>
            <a:endParaRPr lang="en-US" sz="4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4641552" y="4480044"/>
            <a:ext cx="145035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  <a:r>
              <a:rPr lang="en-US" sz="4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ớp</a:t>
            </a:r>
            <a:endParaRPr lang="en-US" sz="4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6100898" y="4480044"/>
            <a:ext cx="145035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lượn</a:t>
            </a:r>
            <a:endParaRPr lang="en-US" sz="4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7407956" y="4480044"/>
            <a:ext cx="175493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hương</a:t>
            </a:r>
            <a:endParaRPr lang="en-US" sz="4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9035356" y="4480044"/>
            <a:ext cx="145035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endParaRPr lang="en-US" sz="4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0478936" y="4480044"/>
            <a:ext cx="145035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loe</a:t>
            </a:r>
            <a:endParaRPr lang="en-US" sz="4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  <p:bldP spid="45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/>
        </p:blipFill>
        <p:spPr>
          <a:xfrm>
            <a:off x="2499519" y="0"/>
            <a:ext cx="7193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90119" y="579882"/>
            <a:ext cx="5715000" cy="54399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Buổi sớm</a:t>
            </a:r>
          </a:p>
          <a:p>
            <a:pPr algn="just"/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Mặt trời tỉnh giấc</a:t>
            </a:r>
          </a:p>
          <a:p>
            <a:pPr algn="just"/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 má ửng hồng,</a:t>
            </a:r>
          </a:p>
          <a:p>
            <a:pPr algn="just"/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Tung đám mây bông</a:t>
            </a:r>
          </a:p>
          <a:p>
            <a:pPr algn="just">
              <a:spcAft>
                <a:spcPts val="1800"/>
              </a:spcAft>
            </a:pPr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Vươn vai thức dậy.</a:t>
            </a:r>
          </a:p>
          <a:p>
            <a:pPr algn="just"/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 gió thi chạy</a:t>
            </a:r>
          </a:p>
          <a:p>
            <a:pPr algn="just"/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cánh rừng xa,</a:t>
            </a:r>
          </a:p>
          <a:p>
            <a:pPr algn="just"/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Mang cả hương hoa</a:t>
            </a:r>
          </a:p>
          <a:p>
            <a:pPr algn="just"/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Ùa vào lớp học.</a:t>
            </a:r>
          </a:p>
          <a:p>
            <a:pPr algn="r"/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(Hoàng Minh Ngọc)</a:t>
            </a:r>
            <a:endParaRPr lang="en-US" sz="4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7421290" y="840548"/>
            <a:ext cx="117307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523771" y="1916688"/>
            <a:ext cx="457200" cy="2743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  <a:endParaRPr lang="en-US" sz="24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23771" y="4505438"/>
            <a:ext cx="457200" cy="2743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  <a:endParaRPr lang="en-US" sz="24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752491" y="1410663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428942" y="2111294"/>
            <a:ext cx="129038" cy="4600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769273" y="2683386"/>
            <a:ext cx="156136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028471" y="3525031"/>
            <a:ext cx="12903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163186" y="4168671"/>
            <a:ext cx="12903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289290" y="4674696"/>
            <a:ext cx="12903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195822" y="5374420"/>
            <a:ext cx="12903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Left Brace 2"/>
          <p:cNvSpPr/>
          <p:nvPr/>
        </p:nvSpPr>
        <p:spPr>
          <a:xfrm>
            <a:off x="3109119" y="1093560"/>
            <a:ext cx="762000" cy="1954440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/>
          <p:cNvSpPr/>
          <p:nvPr/>
        </p:nvSpPr>
        <p:spPr>
          <a:xfrm>
            <a:off x="3109119" y="3665378"/>
            <a:ext cx="762000" cy="1954440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2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90119" y="228600"/>
            <a:ext cx="5715000" cy="54399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Buổi sớm</a:t>
            </a:r>
          </a:p>
          <a:p>
            <a:pPr algn="just"/>
            <a:r>
              <a:rPr lang="en-US" sz="3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Mặt trời tỉnh giấc</a:t>
            </a:r>
          </a:p>
          <a:p>
            <a:pPr algn="just"/>
            <a:r>
              <a:rPr lang="en-US" sz="3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 má ửng hồng,</a:t>
            </a:r>
          </a:p>
          <a:p>
            <a:pPr algn="just"/>
            <a:r>
              <a:rPr lang="en-US" sz="3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Tung đám mây bông</a:t>
            </a:r>
          </a:p>
          <a:p>
            <a:pPr algn="just">
              <a:spcAft>
                <a:spcPts val="1800"/>
              </a:spcAft>
            </a:pPr>
            <a:r>
              <a:rPr lang="en-US" sz="3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Vươn vai thức dậy.</a:t>
            </a:r>
          </a:p>
          <a:p>
            <a:pPr algn="just"/>
            <a:r>
              <a:rPr lang="en-US" sz="3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 gió thi chạy</a:t>
            </a:r>
          </a:p>
          <a:p>
            <a:pPr algn="just"/>
            <a:r>
              <a:rPr lang="en-US" sz="3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cánh rừng xa,</a:t>
            </a:r>
          </a:p>
          <a:p>
            <a:pPr algn="just"/>
            <a:r>
              <a:rPr lang="en-US" sz="3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Mang cả hương hoa</a:t>
            </a:r>
          </a:p>
          <a:p>
            <a:pPr algn="just"/>
            <a:r>
              <a:rPr lang="en-US" sz="3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Ùa vào lớp học.</a:t>
            </a:r>
          </a:p>
          <a:p>
            <a:pPr algn="r"/>
            <a:r>
              <a:rPr lang="en-US" sz="3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(Hoàng Minh Ngọc)</a:t>
            </a:r>
            <a:endParaRPr lang="en-US" sz="3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017" y="6035295"/>
            <a:ext cx="12024519" cy="746505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 là sự vật được nhắc đến trong khổ thơ một?</a:t>
            </a:r>
            <a:endParaRPr lang="en-US" sz="4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3782243" y="1251977"/>
            <a:ext cx="15306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66017" y="6035295"/>
            <a:ext cx="12024519" cy="746505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Mặt trời làm gì sau khi tỉnh giấc?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3889191" y="2330668"/>
            <a:ext cx="38681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942059" y="2889503"/>
            <a:ext cx="319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66017" y="6035295"/>
            <a:ext cx="12024519" cy="746505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 gió được nhắc đến trong khổ thơ mấy?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6017" y="6035295"/>
            <a:ext cx="12024519" cy="746505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 gió làm gì?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3949289" y="3657600"/>
            <a:ext cx="26419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889191" y="4191000"/>
            <a:ext cx="36395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829093" y="4724400"/>
            <a:ext cx="39282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768995" y="5257800"/>
            <a:ext cx="29977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85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813719" y="152400"/>
            <a:ext cx="8792308" cy="45529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17" name="Rounded Rectangle 16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6695" y="1981200"/>
            <a:ext cx="19322288" cy="3200400"/>
            <a:chOff x="-15081" y="2184691"/>
            <a:chExt cx="15198016" cy="2517286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658"/>
            <a:stretch/>
          </p:blipFill>
          <p:spPr bwMode="auto">
            <a:xfrm>
              <a:off x="-15081" y="2184691"/>
              <a:ext cx="7599008" cy="2517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658"/>
            <a:stretch/>
          </p:blipFill>
          <p:spPr bwMode="auto">
            <a:xfrm>
              <a:off x="7583927" y="2184691"/>
              <a:ext cx="7599008" cy="2517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-216481" y="2490082"/>
            <a:ext cx="13499608" cy="95390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just"/>
            <a:r>
              <a:rPr lang="vi-VN" sz="5200">
                <a:solidFill>
                  <a:srgbClr val="FF0000"/>
                </a:solidFill>
                <a:latin typeface="HP001 4 hàng" pitchFamily="34" charset="0"/>
              </a:rPr>
              <a:t> Khắp </a:t>
            </a:r>
            <a:r>
              <a:rPr lang="el-GR" sz="5200">
                <a:solidFill>
                  <a:srgbClr val="FF0000"/>
                </a:solidFill>
                <a:latin typeface="HP001 4 hàng" pitchFamily="34" charset="0"/>
              </a:rPr>
              <a:t>νΰ</a:t>
            </a:r>
            <a:r>
              <a:rPr lang="vi-VN" sz="5200">
                <a:solidFill>
                  <a:srgbClr val="FF0000"/>
                </a:solidFill>
                <a:latin typeface="HP001 4 hàng" pitchFamily="34" charset="0"/>
              </a:rPr>
              <a:t>Ŋ, h</a:t>
            </a:r>
            <a:r>
              <a:rPr lang="el-GR" sz="5200">
                <a:solidFill>
                  <a:srgbClr val="FF0000"/>
                </a:solidFill>
                <a:latin typeface="HP001 4 hàng" pitchFamily="34" charset="0"/>
              </a:rPr>
              <a:t>Ξ </a:t>
            </a:r>
            <a:r>
              <a:rPr lang="vi-VN" sz="5200">
                <a:solidFill>
                  <a:srgbClr val="FF0000"/>
                </a:solidFill>
                <a:latin typeface="HP001 4 hàng" pitchFamily="34" charset="0"/>
              </a:rPr>
              <a:t>Ǉ♪ hư</a:t>
            </a:r>
            <a:r>
              <a:rPr lang="el-GR" sz="5200">
                <a:solidFill>
                  <a:srgbClr val="FF0000"/>
                </a:solidFill>
                <a:latin typeface="HP001 4 hàng" pitchFamily="34" charset="0"/>
              </a:rPr>
              <a:t>Ω</a:t>
            </a:r>
            <a:r>
              <a:rPr lang="vi-VN" sz="5200">
                <a:solidFill>
                  <a:srgbClr val="FF0000"/>
                </a:solidFill>
                <a:latin typeface="HP001 4 hàng" pitchFamily="34" charset="0"/>
              </a:rPr>
              <a:t>g </a:t>
            </a:r>
            <a:r>
              <a:rPr lang="vi-VN" sz="5200">
                <a:solidFill>
                  <a:srgbClr val="FF0000"/>
                </a:solidFill>
                <a:latin typeface="HP001 4 hàng" pitchFamily="34" charset="0"/>
              </a:rPr>
              <a:t>wgào </a:t>
            </a:r>
            <a:r>
              <a:rPr lang="vi-VN" sz="5200" smtClean="0">
                <a:solidFill>
                  <a:srgbClr val="FF0000"/>
                </a:solidFill>
                <a:latin typeface="HP001 4 hàng" pitchFamily="34" charset="0"/>
              </a:rPr>
              <a:t>wgạt</a:t>
            </a:r>
            <a:r>
              <a:rPr lang="en-US" sz="5200" smtClean="0">
                <a:solidFill>
                  <a:srgbClr val="FF0000"/>
                </a:solidFill>
                <a:latin typeface="HP001 4 hàng" pitchFamily="34" charset="0"/>
              </a:rPr>
              <a:t>.</a:t>
            </a:r>
            <a:endParaRPr lang="en-US" sz="52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5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13347" y="178491"/>
            <a:ext cx="7289107" cy="7289109"/>
          </a:xfrm>
        </p:spPr>
      </p:pic>
    </p:spTree>
    <p:extLst>
      <p:ext uri="{BB962C8B-B14F-4D97-AF65-F5344CB8AC3E}">
        <p14:creationId xmlns:p14="http://schemas.microsoft.com/office/powerpoint/2010/main" val="377171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7" t="26940" r="28146" b="36530"/>
          <a:stretch/>
        </p:blipFill>
        <p:spPr bwMode="auto">
          <a:xfrm>
            <a:off x="823119" y="911772"/>
            <a:ext cx="10562804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2419</TotalTime>
  <Words>157</Words>
  <Application>Microsoft Office PowerPoint</Application>
  <PresentationFormat>Custom</PresentationFormat>
  <Paragraphs>63</Paragraphs>
  <Slides>18</Slides>
  <Notes>8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học:  Nếu làm việc tốt, ta sẽ thấy vui vẻ, hạnh phúc.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297</cp:revision>
  <dcterms:created xsi:type="dcterms:W3CDTF">2021-05-08T14:00:55Z</dcterms:created>
  <dcterms:modified xsi:type="dcterms:W3CDTF">2021-06-12T16:54:23Z</dcterms:modified>
</cp:coreProperties>
</file>