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6"/>
  </p:notesMasterIdLst>
  <p:sldIdLst>
    <p:sldId id="257" r:id="rId4"/>
    <p:sldId id="258" r:id="rId5"/>
    <p:sldId id="280" r:id="rId7"/>
    <p:sldId id="259" r:id="rId8"/>
    <p:sldId id="260" r:id="rId9"/>
    <p:sldId id="282" r:id="rId10"/>
    <p:sldId id="283" r:id="rId11"/>
    <p:sldId id="284" r:id="rId12"/>
    <p:sldId id="256" r:id="rId13"/>
    <p:sldId id="268" r:id="rId14"/>
    <p:sldId id="28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4" y="617538"/>
            <a:ext cx="10390716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 bwMode="auto">
          <a:xfrm>
            <a:off x="1219200" y="63246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3"/>
          </p:nvPr>
        </p:nvSpPr>
        <p:spPr bwMode="auto">
          <a:xfrm>
            <a:off x="4470400" y="6324600"/>
            <a:ext cx="3860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 bwMode="auto">
          <a:xfrm>
            <a:off x="9042400" y="63246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15D2767-D998-468D-9632-EA107E4ADF4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10000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3.xml"/><Relationship Id="rId2" Type="http://schemas.openxmlformats.org/officeDocument/2006/relationships/audio" Target="../media/audio1.wav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ocument 17"/>
          <p:cNvSpPr/>
          <p:nvPr/>
        </p:nvSpPr>
        <p:spPr>
          <a:xfrm>
            <a:off x="-43199" y="10758"/>
            <a:ext cx="12235199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-635" y="263525"/>
            <a:ext cx="12192635" cy="7670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44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vi-VN" altLang="en-US" sz="44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Hai </a:t>
            </a:r>
            <a:r>
              <a:rPr lang="en-US" sz="44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vi-VN" altLang="en-US" sz="44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18 </a:t>
            </a:r>
            <a:r>
              <a:rPr lang="en-US" sz="44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tháng</a:t>
            </a:r>
            <a:r>
              <a:rPr lang="vi-VN" altLang="en-US" sz="44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11 năm </a:t>
            </a:r>
            <a:r>
              <a:rPr lang="vi-VN" altLang="en-US" sz="44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2024</a:t>
            </a:r>
            <a:endParaRPr lang="vi-VN" altLang="en-US" sz="44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505200" y="2966085"/>
            <a:ext cx="7910830" cy="2398395"/>
            <a:chOff x="9566064" y="964372"/>
            <a:chExt cx="5446164" cy="698253"/>
          </a:xfrm>
        </p:grpSpPr>
        <p:sp>
          <p:nvSpPr>
            <p:cNvPr id="12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0"/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7"/>
          <p:cNvSpPr/>
          <p:nvPr/>
        </p:nvSpPr>
        <p:spPr>
          <a:xfrm>
            <a:off x="1873593" y="3158147"/>
            <a:ext cx="1750345" cy="1205899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6"/>
          <p:cNvSpPr/>
          <p:nvPr/>
        </p:nvSpPr>
        <p:spPr>
          <a:xfrm>
            <a:off x="2193050" y="3261097"/>
            <a:ext cx="1258009" cy="999997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815797" y="2822865"/>
            <a:ext cx="1378806" cy="1412343"/>
            <a:chOff x="1149549" y="1066515"/>
            <a:chExt cx="992332" cy="992332"/>
          </a:xfrm>
          <a:solidFill>
            <a:schemeClr val="accent6">
              <a:lumMod val="75000"/>
            </a:schemeClr>
          </a:solidFill>
        </p:grpSpPr>
        <p:sp>
          <p:nvSpPr>
            <p:cNvPr id="18" name="Oval 17"/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655570" y="2872105"/>
            <a:ext cx="1539240" cy="141351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Arial Rounded MT Bold" panose="020F0704030504030204" charset="0"/>
                <a:ea typeface="Arial-Rounded" panose="020B0500000000000000" pitchFamily="34" charset="0"/>
                <a:cs typeface="Times New Roman" panose="02020603050405020304" pitchFamily="18" charset="0"/>
              </a:rPr>
              <a:t>20</a:t>
            </a:r>
            <a:endParaRPr lang="en-US" sz="5400" b="1" dirty="0">
              <a:solidFill>
                <a:schemeClr val="bg1"/>
              </a:solidFill>
              <a:latin typeface="Arial Rounded MT Bold" panose="020F0704030504030204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26510" y="3089910"/>
            <a:ext cx="7176770" cy="193675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 A và những người bạn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874" y="5975958"/>
            <a:ext cx="894460" cy="890201"/>
          </a:xfrm>
          <a:prstGeom prst="rect">
            <a:avLst/>
          </a:prstGeom>
        </p:spPr>
      </p:pic>
    </p:spTree>
  </p:cSld>
  <p:clrMapOvr>
    <a:masterClrMapping/>
  </p:clrMapOvr>
  <p:transition advClick="0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539115"/>
            <a:ext cx="11489690" cy="1143000"/>
          </a:xfrm>
        </p:spPr>
        <p:txBody>
          <a:bodyPr>
            <a:normAutofit fontScale="90000"/>
          </a:bodyPr>
          <a:lstStyle/>
          <a:p>
            <a:r>
              <a:rPr lang="en-US" sz="4445">
                <a:latin typeface="Arial-Rounded" panose="020B0500000000000000" pitchFamily="34" charset="0"/>
                <a:cs typeface="Arial-Rounded" panose="020B0500000000000000" pitchFamily="34" charset="0"/>
              </a:rPr>
              <a:t>1. Nói tiếp lời của chữ A để cảm ơn các bạn chữ:</a:t>
            </a:r>
            <a:endParaRPr lang="en-US" sz="4445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559435" y="1682115"/>
            <a:ext cx="10751820" cy="2475230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000">
                <a:latin typeface="Arial-Rounded" panose="020B0500000000000000" pitchFamily="34" charset="0"/>
                <a:cs typeface="Arial-Rounded" panose="020B0500000000000000" pitchFamily="34" charset="0"/>
              </a:rPr>
              <a:t>Cảm ơn các bạn. Nhờ có các bạn, chúng ta đã......</a:t>
            </a:r>
            <a:endParaRPr lang="en-US" sz="400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381760" y="2823845"/>
            <a:ext cx="81705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rial-Rounded" panose="020B0500000000000000" pitchFamily="34" charset="0"/>
                <a:cs typeface="Arial-Rounded" panose="020B0500000000000000" pitchFamily="34" charset="0"/>
              </a:rPr>
              <a:t>làm nên những cuốn sách hay</a:t>
            </a:r>
            <a:r>
              <a:rPr lang="vi-VN" altLang="en-US" sz="4000"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altLang="en-US" sz="400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59435" y="4657090"/>
            <a:ext cx="10202545" cy="194056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840865" y="5542915"/>
            <a:ext cx="2748915" cy="84201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8" name="Oval 7"/>
          <p:cNvSpPr/>
          <p:nvPr/>
        </p:nvSpPr>
        <p:spPr>
          <a:xfrm>
            <a:off x="4773930" y="5542915"/>
            <a:ext cx="2323465" cy="84201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1011" y="0"/>
            <a:ext cx="865255" cy="861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bldLvl="0" animBg="1"/>
      <p:bldP spid="4" grpId="1" animBg="1"/>
      <p:bldP spid="5" grpId="0"/>
      <p:bldP spid="7" grpId="0" bldLvl="0" animBg="1"/>
      <p:bldP spid="7" grpId="1" animBg="1"/>
      <p:bldP spid="8" grpId="0" bldLvl="0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24" y="0"/>
            <a:ext cx="8875553" cy="5931017"/>
          </a:xfrm>
        </p:spPr>
      </p:pic>
      <p:sp>
        <p:nvSpPr>
          <p:cNvPr id="8" name="TextBox 7"/>
          <p:cNvSpPr txBox="1"/>
          <p:nvPr/>
        </p:nvSpPr>
        <p:spPr>
          <a:xfrm>
            <a:off x="3147969" y="1266629"/>
            <a:ext cx="609460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rgbClr val="0070C0"/>
                </a:solidFill>
              </a:rPr>
              <a:t>CỦNG CỐ BÀI HỌC</a:t>
            </a:r>
            <a:endParaRPr lang="en-US" sz="8800" b="1" dirty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945" y="0"/>
            <a:ext cx="996055" cy="991312"/>
          </a:xfrm>
          <a:prstGeom prst="rect">
            <a:avLst/>
          </a:prstGeom>
        </p:spPr>
      </p:pic>
      <p:grpSp>
        <p:nvGrpSpPr>
          <p:cNvPr id="13" name="1"/>
          <p:cNvGrpSpPr/>
          <p:nvPr/>
        </p:nvGrpSpPr>
        <p:grpSpPr>
          <a:xfrm>
            <a:off x="0" y="4443812"/>
            <a:ext cx="12282473" cy="2258127"/>
            <a:chOff x="-53293" y="2190760"/>
            <a:chExt cx="9211855" cy="2951064"/>
          </a:xfrm>
        </p:grpSpPr>
        <p:pic>
          <p:nvPicPr>
            <p:cNvPr id="14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5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6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67660" y="1442085"/>
            <a:ext cx="645668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1 + 2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540" y="0"/>
            <a:ext cx="894460" cy="8902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3" name="Rectangle 3"/>
          <p:cNvSpPr>
            <a:spLocks noGrp="1"/>
          </p:cNvSpPr>
          <p:nvPr>
            <p:ph type="title"/>
          </p:nvPr>
        </p:nvSpPr>
        <p:spPr>
          <a:xfrm>
            <a:off x="4062413" y="1308100"/>
            <a:ext cx="3641725" cy="982663"/>
          </a:xfrm>
        </p:spPr>
        <p:txBody>
          <a:bodyPr vert="horz" wrap="square" lIns="91440" tIns="45720" rIns="91440" bIns="45720" anchor="ctr"/>
          <a:lstStyle/>
          <a:p>
            <a:endParaRPr lang="en-US" altLang="x-none" sz="5400" b="1" dirty="0">
              <a:solidFill>
                <a:srgbClr val="FF0000"/>
              </a:solidFill>
            </a:endParaRPr>
          </a:p>
        </p:txBody>
      </p:sp>
      <p:sp>
        <p:nvSpPr>
          <p:cNvPr id="20484" name="Text Box 4"/>
          <p:cNvSpPr txBox="1"/>
          <p:nvPr/>
        </p:nvSpPr>
        <p:spPr>
          <a:xfrm>
            <a:off x="1857375" y="2598738"/>
            <a:ext cx="817245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x-none" sz="7200" dirty="0">
                <a:solidFill>
                  <a:schemeClr val="bg1"/>
                </a:solidFill>
                <a:latin typeface="Tahoma" panose="020B0604030504040204" pitchFamily="34" charset="0"/>
              </a:rPr>
              <a:t>Khởi động</a:t>
            </a:r>
            <a:endParaRPr lang="en-US" altLang="x-none" sz="7200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blinds/>
    <p:sndAc>
      <p:stSnd>
        <p:snd r:embed="rId2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056005"/>
            <a:ext cx="11691620" cy="1325880"/>
          </a:xfrm>
        </p:spPr>
        <p:txBody>
          <a:bodyPr>
            <a:normAutofit/>
          </a:bodyPr>
          <a:lstStyle/>
          <a:p>
            <a:r>
              <a:rPr lang="en-US">
                <a:latin typeface="Arial-Rounded" panose="020B0500000000000000" pitchFamily="34" charset="0"/>
                <a:cs typeface="Arial-Rounded" panose="020B0500000000000000" pitchFamily="34" charset="0"/>
              </a:rPr>
              <a:t>Qua tên bài và tranh minh họa, đoán nội dung bài học</a:t>
            </a:r>
            <a:endParaRPr lang="en-US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73355" y="156845"/>
            <a:ext cx="1478280" cy="8991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195" y="2449830"/>
            <a:ext cx="7790815" cy="4250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4940" y="111125"/>
            <a:ext cx="12421870" cy="1325880"/>
          </a:xfrm>
        </p:spPr>
        <p:txBody>
          <a:bodyPr/>
          <a:lstStyle/>
          <a:p>
            <a:r>
              <a:rPr lang="en-US">
                <a:latin typeface="Arial-Rounded" panose="020B0500000000000000" pitchFamily="34" charset="0"/>
                <a:cs typeface="Arial-Rounded" panose="020B0500000000000000" pitchFamily="34" charset="0"/>
              </a:rPr>
              <a:t>Chữ A và những người bạn</a:t>
            </a:r>
            <a:endParaRPr lang="en-US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9485" y="1365885"/>
            <a:ext cx="7816215" cy="22542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370" y="3619500"/>
            <a:ext cx="7879080" cy="26212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5700" y="1299210"/>
            <a:ext cx="2830195" cy="2320925"/>
          </a:xfrm>
          <a:prstGeom prst="rect">
            <a:avLst/>
          </a:prstGeom>
        </p:spPr>
      </p:pic>
      <p:sp>
        <p:nvSpPr>
          <p:cNvPr id="19" name="Cloud 18"/>
          <p:cNvSpPr/>
          <p:nvPr/>
        </p:nvSpPr>
        <p:spPr>
          <a:xfrm>
            <a:off x="8807450" y="4082415"/>
            <a:ext cx="2623185" cy="122745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</a:rPr>
              <a:t>Đọc mẫu</a:t>
            </a:r>
            <a:endParaRPr lang="en-US" sz="280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4940" y="111125"/>
            <a:ext cx="12421870" cy="1325880"/>
          </a:xfrm>
        </p:spPr>
        <p:txBody>
          <a:bodyPr/>
          <a:lstStyle/>
          <a:p>
            <a:r>
              <a:rPr lang="en-US">
                <a:latin typeface="Arial-Rounded" panose="020B0500000000000000" pitchFamily="34" charset="0"/>
                <a:cs typeface="Arial-Rounded" panose="020B0500000000000000" pitchFamily="34" charset="0"/>
              </a:rPr>
              <a:t>Chữ A và những người bạn</a:t>
            </a:r>
            <a:endParaRPr lang="en-US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9485" y="1365885"/>
            <a:ext cx="7816215" cy="22542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370" y="3619500"/>
            <a:ext cx="7879080" cy="26212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5700" y="1299210"/>
            <a:ext cx="2830195" cy="2320925"/>
          </a:xfrm>
          <a:prstGeom prst="rect">
            <a:avLst/>
          </a:prstGeom>
        </p:spPr>
      </p:pic>
      <p:sp>
        <p:nvSpPr>
          <p:cNvPr id="19" name="Cloud 18"/>
          <p:cNvSpPr/>
          <p:nvPr/>
        </p:nvSpPr>
        <p:spPr>
          <a:xfrm>
            <a:off x="8807450" y="4082415"/>
            <a:ext cx="2623185" cy="122745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lang="en-US" sz="28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107180" y="1709420"/>
            <a:ext cx="913130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368425" y="2044065"/>
            <a:ext cx="913130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637145" y="2084705"/>
            <a:ext cx="913130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107180" y="3200400"/>
            <a:ext cx="913130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1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4940" y="111125"/>
            <a:ext cx="12421870" cy="1325880"/>
          </a:xfrm>
        </p:spPr>
        <p:txBody>
          <a:bodyPr/>
          <a:lstStyle/>
          <a:p>
            <a:r>
              <a:rPr lang="en-US">
                <a:latin typeface="Arial-Rounded" panose="020B0500000000000000" pitchFamily="34" charset="0"/>
                <a:cs typeface="Arial-Rounded" panose="020B0500000000000000" pitchFamily="34" charset="0"/>
              </a:rPr>
              <a:t>Chữ A và những người bạn</a:t>
            </a:r>
            <a:endParaRPr lang="en-US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9485" y="1365885"/>
            <a:ext cx="7816215" cy="22542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370" y="3619500"/>
            <a:ext cx="7879080" cy="26212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5700" y="1299210"/>
            <a:ext cx="2830195" cy="2320925"/>
          </a:xfrm>
          <a:prstGeom prst="rect">
            <a:avLst/>
          </a:prstGeom>
        </p:spPr>
      </p:pic>
      <p:sp>
        <p:nvSpPr>
          <p:cNvPr id="10" name="Cloud 9"/>
          <p:cNvSpPr/>
          <p:nvPr/>
        </p:nvSpPr>
        <p:spPr>
          <a:xfrm>
            <a:off x="8916035" y="3619500"/>
            <a:ext cx="3346450" cy="167322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Đọc nối tiếp đoạn</a:t>
            </a:r>
            <a:endParaRPr lang="en-US" sz="320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5" y="1064895"/>
            <a:ext cx="527050" cy="1306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" y="2230755"/>
            <a:ext cx="527050" cy="1306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5" y="3448050"/>
            <a:ext cx="527050" cy="1478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165" y="4816475"/>
            <a:ext cx="5270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4940" y="111125"/>
            <a:ext cx="12421870" cy="1325880"/>
          </a:xfrm>
        </p:spPr>
        <p:txBody>
          <a:bodyPr/>
          <a:lstStyle/>
          <a:p>
            <a:r>
              <a:rPr lang="en-US">
                <a:latin typeface="Arial-Rounded" panose="020B0500000000000000" pitchFamily="34" charset="0"/>
                <a:cs typeface="Arial-Rounded" panose="020B0500000000000000" pitchFamily="34" charset="0"/>
              </a:rPr>
              <a:t>Chữ A và những người bạn</a:t>
            </a:r>
            <a:endParaRPr lang="en-US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9485" y="1365885"/>
            <a:ext cx="7816215" cy="22542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370" y="3619500"/>
            <a:ext cx="7879080" cy="26212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5700" y="1299210"/>
            <a:ext cx="2830195" cy="2320925"/>
          </a:xfrm>
          <a:prstGeom prst="rect">
            <a:avLst/>
          </a:prstGeom>
        </p:spPr>
      </p:pic>
      <p:sp>
        <p:nvSpPr>
          <p:cNvPr id="19" name="Cloud 18"/>
          <p:cNvSpPr/>
          <p:nvPr/>
        </p:nvSpPr>
        <p:spPr>
          <a:xfrm>
            <a:off x="8807450" y="4082415"/>
            <a:ext cx="2623185" cy="122745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</a:rPr>
              <a:t>Đọc toàn bài</a:t>
            </a:r>
            <a:endParaRPr lang="en-US" sz="280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1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53"/>
            <a:ext cx="12258502" cy="685800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1011" y="0"/>
            <a:ext cx="865255" cy="86113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718493" y="103628"/>
            <a:ext cx="8566790" cy="1470025"/>
            <a:chOff x="221319" y="248133"/>
            <a:chExt cx="2109019" cy="1406784"/>
          </a:xfrm>
        </p:grpSpPr>
        <p:sp>
          <p:nvSpPr>
            <p:cNvPr id="15" name="Hexagon 14"/>
            <p:cNvSpPr/>
            <p:nvPr/>
          </p:nvSpPr>
          <p:spPr>
            <a:xfrm>
              <a:off x="221319" y="248133"/>
              <a:ext cx="2109019" cy="1406784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4586" y="316193"/>
              <a:ext cx="1962634" cy="499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0" u="none" strike="noStrike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 Trong bảng chữ cái tiếng việt chữ A đứng ở vị trí nào?</a:t>
              </a:r>
              <a:endParaRPr lang="en-US" altLang="vi-VN" sz="2800" b="0" i="0" u="none" strike="noStrike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610035" y="1628775"/>
            <a:ext cx="8770976" cy="1447800"/>
            <a:chOff x="112300" y="132175"/>
            <a:chExt cx="2109019" cy="1753583"/>
          </a:xfrm>
        </p:grpSpPr>
        <p:sp>
          <p:nvSpPr>
            <p:cNvPr id="18" name="Hexagon 17"/>
            <p:cNvSpPr/>
            <p:nvPr/>
          </p:nvSpPr>
          <p:spPr>
            <a:xfrm>
              <a:off x="112300" y="132175"/>
              <a:ext cx="2109019" cy="1753583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9" name="TextBox 43"/>
            <p:cNvSpPr txBox="1"/>
            <p:nvPr/>
          </p:nvSpPr>
          <p:spPr>
            <a:xfrm>
              <a:off x="275849" y="210551"/>
              <a:ext cx="1808630" cy="63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0" u="none" strike="noStrike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Chữ A mơ ước điều gì?</a:t>
              </a:r>
              <a:endParaRPr lang="en-US" altLang="vi-VN" sz="2800" b="0" i="0" u="none" strike="noStrike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459116" y="3141346"/>
            <a:ext cx="9090734" cy="1567158"/>
            <a:chOff x="172324" y="1157225"/>
            <a:chExt cx="2109019" cy="1861730"/>
          </a:xfrm>
        </p:grpSpPr>
        <p:sp>
          <p:nvSpPr>
            <p:cNvPr id="21" name="Hexagon 20"/>
            <p:cNvSpPr/>
            <p:nvPr/>
          </p:nvSpPr>
          <p:spPr>
            <a:xfrm>
              <a:off x="172324" y="1157225"/>
              <a:ext cx="2109019" cy="1861730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" name="TextBox 43"/>
            <p:cNvSpPr txBox="1"/>
            <p:nvPr/>
          </p:nvSpPr>
          <p:spPr>
            <a:xfrm>
              <a:off x="315308" y="1185168"/>
              <a:ext cx="1808630" cy="621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vi-VN" sz="2800" b="0" i="0" u="none" strike="noStrike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3. Chữ A nhận ra điều gì?</a:t>
              </a:r>
              <a:endParaRPr lang="en-US" altLang="vi-VN" sz="2800" b="0" i="0" u="none" strike="noStrike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23" name="TextBox 43"/>
            <p:cNvSpPr txBox="1"/>
            <p:nvPr/>
          </p:nvSpPr>
          <p:spPr>
            <a:xfrm>
              <a:off x="318309" y="1978712"/>
              <a:ext cx="1808630" cy="499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vi-VN" sz="2800" b="0" i="0" u="none" strike="noStrike" dirty="0">
                <a:solidFill>
                  <a:srgbClr val="231F2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5" name="Hexagon 24"/>
          <p:cNvSpPr/>
          <p:nvPr/>
        </p:nvSpPr>
        <p:spPr>
          <a:xfrm>
            <a:off x="2618913" y="4935856"/>
            <a:ext cx="9090734" cy="1539076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Text Box 21"/>
          <p:cNvSpPr txBox="1"/>
          <p:nvPr/>
        </p:nvSpPr>
        <p:spPr>
          <a:xfrm>
            <a:off x="5567636" y="1024740"/>
            <a:ext cx="42602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Chữ A đứng đầu</a:t>
            </a:r>
            <a:r>
              <a:rPr lang="vi-VN" altLang="en-US" sz="280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.</a:t>
            </a:r>
            <a:endParaRPr lang="vi-VN" altLang="en-US" sz="2800" dirty="0"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ea"/>
            </a:endParaRPr>
          </a:p>
        </p:txBody>
      </p:sp>
      <p:sp>
        <p:nvSpPr>
          <p:cNvPr id="27" name="Text Box 22"/>
          <p:cNvSpPr txBox="1"/>
          <p:nvPr/>
        </p:nvSpPr>
        <p:spPr>
          <a:xfrm>
            <a:off x="3208655" y="2377440"/>
            <a:ext cx="786066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Chữ A mơ ước 1 mình nó làm ra một cuốn sách</a:t>
            </a:r>
            <a:r>
              <a:rPr lang="vi-VN" altLang="en-US" sz="280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.</a:t>
            </a:r>
            <a:endParaRPr lang="en-US" altLang="vi-VN" sz="2800" b="0" i="0" u="none" strike="noStrike" dirty="0">
              <a:solidFill>
                <a:schemeClr val="tx1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endParaRPr lang="en-US" sz="2800" dirty="0"/>
          </a:p>
        </p:txBody>
      </p:sp>
      <p:sp>
        <p:nvSpPr>
          <p:cNvPr id="28" name="Text Box 23"/>
          <p:cNvSpPr txBox="1"/>
          <p:nvPr/>
        </p:nvSpPr>
        <p:spPr>
          <a:xfrm>
            <a:off x="4431665" y="3692525"/>
            <a:ext cx="653224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2800" dirty="0">
                <a:solidFill>
                  <a:srgbClr val="231F2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Nếu chỉ có một mình, chữ A chẳng thể nói được điều gì với ai</a:t>
            </a:r>
            <a:r>
              <a:rPr lang="vi-VN" altLang="en-US" sz="2800" dirty="0">
                <a:solidFill>
                  <a:srgbClr val="231F2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</a:t>
            </a:r>
            <a:endParaRPr lang="vi-VN" altLang="en-US" sz="2800" dirty="0">
              <a:solidFill>
                <a:srgbClr val="231F2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29" name="TextBox 43"/>
          <p:cNvSpPr txBox="1"/>
          <p:nvPr/>
        </p:nvSpPr>
        <p:spPr>
          <a:xfrm>
            <a:off x="3208065" y="5058410"/>
            <a:ext cx="86207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2800" b="0" i="0" u="none" strike="noStrike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4. Chữ A muốn nhắn nhủ điều gì đến các bạn</a:t>
            </a:r>
            <a:endParaRPr lang="en-US" altLang="vi-VN" sz="2800" b="0" i="0" u="none" strike="noStrike" dirty="0">
              <a:solidFill>
                <a:srgbClr val="FF000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31" name="TextBox 43"/>
          <p:cNvSpPr txBox="1"/>
          <p:nvPr/>
        </p:nvSpPr>
        <p:spPr>
          <a:xfrm>
            <a:off x="3208065" y="5833260"/>
            <a:ext cx="75749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2800" b="0" i="0" u="none" strike="noStrike" dirty="0"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Chăm đọc sách</a:t>
            </a:r>
            <a:r>
              <a:rPr lang="vi-VN" altLang="en-US" sz="2800" b="0" i="0" u="none" strike="noStrike" dirty="0"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</a:t>
            </a:r>
            <a:endParaRPr lang="vi-VN" altLang="en-US" sz="2800" b="0" i="0" u="none" strike="noStrike" dirty="0">
              <a:solidFill>
                <a:schemeClr val="tx1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54017" y="2275923"/>
            <a:ext cx="2109019" cy="2109019"/>
            <a:chOff x="156834" y="1993081"/>
            <a:chExt cx="2109019" cy="2109019"/>
          </a:xfrm>
        </p:grpSpPr>
        <p:sp>
          <p:nvSpPr>
            <p:cNvPr id="33" name="Oval 3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15731" y="2243748"/>
              <a:ext cx="1711988" cy="1198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Trả lời câu hỏi</a:t>
              </a:r>
              <a:endParaRPr lang="en-US" altLang="zh-CN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1" grpId="0"/>
      <p:bldP spid="31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718</Words>
  <Application>WPS Presentation</Application>
  <PresentationFormat>Widescreen</PresentationFormat>
  <Paragraphs>56</Paragraphs>
  <Slides>11</Slides>
  <Notes>7</Notes>
  <HiddenSlides>0</HiddenSlides>
  <MMClips>3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7" baseType="lpstr">
      <vt:lpstr>Arial</vt:lpstr>
      <vt:lpstr>SimSun</vt:lpstr>
      <vt:lpstr>Wingdings</vt:lpstr>
      <vt:lpstr>Arial-Rounded</vt:lpstr>
      <vt:lpstr>Segoe UI Symbol</vt:lpstr>
      <vt:lpstr>Arial Rounded MT Bold</vt:lpstr>
      <vt:lpstr>Times New Roman</vt:lpstr>
      <vt:lpstr>Tahoma</vt:lpstr>
      <vt:lpstr>Calibri</vt:lpstr>
      <vt:lpstr>Microsoft YaHei</vt:lpstr>
      <vt:lpstr>Arial Unicode MS</vt:lpstr>
      <vt:lpstr>Calibri Light</vt:lpstr>
      <vt:lpstr>Calibri</vt:lpstr>
      <vt:lpstr>Verdana</vt:lpstr>
      <vt:lpstr>Office Theme</vt:lpstr>
      <vt:lpstr>1_Default Design</vt:lpstr>
      <vt:lpstr>PowerPoint 演示文稿</vt:lpstr>
      <vt:lpstr>PowerPoint 演示文稿</vt:lpstr>
      <vt:lpstr>PowerPoint 演示文稿</vt:lpstr>
      <vt:lpstr>Qua tên bài và tranh minh họa, đoán nội dung bài học</vt:lpstr>
      <vt:lpstr>Chữ A và những người bạn</vt:lpstr>
      <vt:lpstr>Chữ A và những người bạn</vt:lpstr>
      <vt:lpstr>Chữ A và những người bạn</vt:lpstr>
      <vt:lpstr>Chữ A và những người bạn</vt:lpstr>
      <vt:lpstr>PowerPoint 演示文稿</vt:lpstr>
      <vt:lpstr>1. Nói tiếp lời của chữ A để cảm ơn các bạn chữ: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MY-PC</cp:lastModifiedBy>
  <cp:revision>11</cp:revision>
  <dcterms:created xsi:type="dcterms:W3CDTF">2021-05-26T10:10:00Z</dcterms:created>
  <dcterms:modified xsi:type="dcterms:W3CDTF">2025-01-07T02:04:31Z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1033-12.2.0.19805</vt:lpwstr>
  </property>
  <property fmtid="{D5CDD505-2E9C-101B-9397-08002B2CF9AE}" pid="3" name="ICV">
    <vt:lpwstr>1783C1F8727A47CB9DB75139D7D4A7AB_12</vt:lpwstr>
  </property>
</Properties>
</file>