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sldIdLst>
    <p:sldId id="257" r:id="rId2"/>
    <p:sldId id="295" r:id="rId3"/>
    <p:sldId id="259" r:id="rId4"/>
    <p:sldId id="260" r:id="rId5"/>
    <p:sldId id="306" r:id="rId6"/>
    <p:sldId id="262" r:id="rId7"/>
    <p:sldId id="263" r:id="rId8"/>
    <p:sldId id="282" r:id="rId9"/>
    <p:sldId id="283" r:id="rId10"/>
    <p:sldId id="284" r:id="rId11"/>
    <p:sldId id="285" r:id="rId12"/>
    <p:sldId id="318" r:id="rId13"/>
    <p:sldId id="264" r:id="rId14"/>
    <p:sldId id="267" r:id="rId15"/>
    <p:sldId id="278" r:id="rId16"/>
    <p:sldId id="271" r:id="rId17"/>
    <p:sldId id="272" r:id="rId18"/>
    <p:sldId id="320" r:id="rId19"/>
    <p:sldId id="273" r:id="rId20"/>
    <p:sldId id="274" r:id="rId21"/>
    <p:sldId id="307" r:id="rId22"/>
    <p:sldId id="312" r:id="rId23"/>
    <p:sldId id="309" r:id="rId24"/>
    <p:sldId id="310" r:id="rId25"/>
    <p:sldId id="311" r:id="rId26"/>
    <p:sldId id="317" r:id="rId27"/>
    <p:sldId id="313" r:id="rId28"/>
    <p:sldId id="314" r:id="rId29"/>
    <p:sldId id="316" r:id="rId30"/>
    <p:sldId id="315" r:id="rId31"/>
    <p:sldId id="275" r:id="rId32"/>
    <p:sldId id="319" r:id="rId33"/>
    <p:sldId id="277" r:id="rId34"/>
  </p:sldIdLst>
  <p:sldSz cx="12161838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3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EA6A"/>
    <a:srgbClr val="9F5FC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293" autoAdjust="0"/>
    <p:restoredTop sz="91281" autoAdjust="0"/>
  </p:normalViewPr>
  <p:slideViewPr>
    <p:cSldViewPr>
      <p:cViewPr varScale="1">
        <p:scale>
          <a:sx n="79" d="100"/>
          <a:sy n="79" d="100"/>
        </p:scale>
        <p:origin x="706" y="72"/>
      </p:cViewPr>
      <p:guideLst>
        <p:guide orient="horz" pos="2160"/>
        <p:guide pos="3831"/>
      </p:guideLst>
    </p:cSldViewPr>
  </p:slideViewPr>
  <p:notesTextViewPr>
    <p:cViewPr>
      <p:scale>
        <a:sx n="150" d="100"/>
        <a:sy n="15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393E71-07F5-488B-AE25-F3CA7D5BF9F6}" type="datetimeFigureOut">
              <a:rPr lang="en-US" smtClean="0"/>
              <a:t>11/23/2024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6B2E6C-2AFC-4020-8547-494ABD7E6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0734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6193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Đọc</a:t>
            </a:r>
            <a:r>
              <a:rPr lang="en-US" baseline="0" smtClean="0"/>
              <a:t> và nối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10230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Ôn</a:t>
            </a:r>
            <a:r>
              <a:rPr lang="en-US" baseline="0" smtClean="0"/>
              <a:t> lại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7AB927-42BB-4505-9EDE-3A59CF2143B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743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7955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GV nói</a:t>
            </a:r>
            <a:r>
              <a:rPr lang="en-US" baseline="0" smtClean="0"/>
              <a:t> đến vđ lấn chiếm vỉa hè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7955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7955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7955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Đình</a:t>
            </a:r>
            <a:r>
              <a:rPr lang="en-US" baseline="0" smtClean="0"/>
              <a:t> làng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16945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2138" y="2130426"/>
            <a:ext cx="10337562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4276" y="3886200"/>
            <a:ext cx="8513287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45796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0126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28995" y="274639"/>
            <a:ext cx="3637994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8678" y="274639"/>
            <a:ext cx="1071762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529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6305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702" y="4406901"/>
            <a:ext cx="10337562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0702" y="2906713"/>
            <a:ext cx="10337562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7235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08678" y="1600201"/>
            <a:ext cx="717675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88126" y="1600201"/>
            <a:ext cx="717886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4009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535113"/>
            <a:ext cx="537359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8092" y="2174875"/>
            <a:ext cx="537359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8046" y="1535113"/>
            <a:ext cx="537570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8046" y="2174875"/>
            <a:ext cx="537570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11/23/2024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13513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11/23/2024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5854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11/23/2024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1630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3" y="273050"/>
            <a:ext cx="4001161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54941" y="273051"/>
            <a:ext cx="679880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093" y="1435101"/>
            <a:ext cx="4001161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8208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3805" y="4800600"/>
            <a:ext cx="7297103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3805" y="612775"/>
            <a:ext cx="7297103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3805" y="5367338"/>
            <a:ext cx="7297103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0057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600201"/>
            <a:ext cx="10945654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8092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9D0918-B3BC-4D15-9AF8-385E8378AD06}" type="datetimeFigureOut">
              <a:rPr lang="en-US" smtClean="0"/>
              <a:t>11/23/2024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55295" y="6356351"/>
            <a:ext cx="38512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15984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7561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1.jpe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.jpeg"/><Relationship Id="rId5" Type="http://schemas.openxmlformats.org/officeDocument/2006/relationships/image" Target="../media/image23.png"/><Relationship Id="rId4" Type="http://schemas.openxmlformats.org/officeDocument/2006/relationships/image" Target="../media/image22.jpeg"/><Relationship Id="rId9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5" Type="http://schemas.openxmlformats.org/officeDocument/2006/relationships/image" Target="../media/image30.png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png"/><Relationship Id="rId4" Type="http://schemas.openxmlformats.org/officeDocument/2006/relationships/image" Target="../media/image12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3"/>
          <p:cNvSpPr txBox="1">
            <a:spLocks/>
          </p:cNvSpPr>
          <p:nvPr/>
        </p:nvSpPr>
        <p:spPr>
          <a:xfrm>
            <a:off x="0" y="0"/>
            <a:ext cx="12161838" cy="3022600"/>
          </a:xfrm>
          <a:prstGeom prst="rect">
            <a:avLst/>
          </a:prstGeom>
          <a:solidFill>
            <a:srgbClr val="0086EA"/>
          </a:solidFill>
          <a:effectLst>
            <a:glow rad="50800">
              <a:schemeClr val="accent5">
                <a:satMod val="175000"/>
                <a:alpha val="18000"/>
              </a:schemeClr>
            </a:glow>
          </a:effectLst>
        </p:spPr>
        <p:txBody>
          <a:bodyPr vert="horz" lIns="91294" tIns="45647" rIns="91294" bIns="45647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10600" b="1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3074" name="Picture 2" descr="Bộ SGK Lớp 6 - Kết nối tri thức với cuộc sống - Công ty Cổ phần Đầu tư và  Phát triển Giáo dục Phương Nam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33"/>
          <a:stretch/>
        </p:blipFill>
        <p:spPr bwMode="auto">
          <a:xfrm>
            <a:off x="329384" y="462491"/>
            <a:ext cx="2039642" cy="1874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394362" y="1254919"/>
            <a:ext cx="8330788" cy="1325563"/>
          </a:xfrm>
        </p:spPr>
        <p:txBody>
          <a:bodyPr>
            <a:noAutofit/>
          </a:bodyPr>
          <a:lstStyle/>
          <a:p>
            <a:pPr algn="ctr"/>
            <a:r>
              <a:rPr lang="en-US" sz="10600" b="1">
                <a:solidFill>
                  <a:schemeClr val="bg1"/>
                </a:solidFill>
                <a:latin typeface="AvantGarde" pitchFamily="2" charset="0"/>
                <a:ea typeface="AvantGarde" pitchFamily="2" charset="0"/>
                <a:cs typeface="AvantGarde" pitchFamily="2" charset="0"/>
              </a:rPr>
              <a:t>TIẾNG </a:t>
            </a:r>
            <a:r>
              <a:rPr lang="en-US" sz="10600" b="1" smtClean="0">
                <a:solidFill>
                  <a:schemeClr val="bg1"/>
                </a:solidFill>
                <a:latin typeface="AvantGarde" pitchFamily="2" charset="0"/>
                <a:ea typeface="AvantGarde" pitchFamily="2" charset="0"/>
                <a:cs typeface="AvantGarde" pitchFamily="2" charset="0"/>
              </a:rPr>
              <a:t>VIỆT </a:t>
            </a:r>
            <a:r>
              <a:rPr lang="en-US" sz="10600" b="1" smtClean="0">
                <a:solidFill>
                  <a:schemeClr val="bg1"/>
                </a:solidFill>
                <a:latin typeface=".VnArial" pitchFamily="34" charset="0"/>
                <a:ea typeface="AvantGarde" pitchFamily="2" charset="0"/>
                <a:cs typeface="AvantGarde" pitchFamily="2" charset="0"/>
              </a:rPr>
              <a:t>1</a:t>
            </a:r>
            <a:endParaRPr lang="en-US" sz="10600" b="1">
              <a:solidFill>
                <a:schemeClr val="bg1"/>
              </a:solidFill>
              <a:latin typeface=".VnArial" pitchFamily="34" charset="0"/>
              <a:ea typeface="AvantGarde" pitchFamily="2" charset="0"/>
              <a:cs typeface="AvantGarde" pitchFamily="2" charset="0"/>
            </a:endParaRP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1513" y="4205197"/>
            <a:ext cx="4512126" cy="21829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23003"/>
            <a:ext cx="3439518" cy="4234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9" name="Straight Connector 8"/>
          <p:cNvCxnSpPr/>
          <p:nvPr/>
        </p:nvCxnSpPr>
        <p:spPr>
          <a:xfrm flipH="1" flipV="1">
            <a:off x="0" y="6807200"/>
            <a:ext cx="12161838" cy="16933"/>
          </a:xfrm>
          <a:prstGeom prst="line">
            <a:avLst/>
          </a:prstGeom>
          <a:ln w="88900">
            <a:solidFill>
              <a:srgbClr val="0086E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6983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583198" y="5410200"/>
            <a:ext cx="4766843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xe lu</a:t>
            </a:r>
            <a:endParaRPr lang="en-US" sz="96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3978768" y="5413962"/>
            <a:ext cx="2156577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</a:t>
            </a:r>
            <a:endParaRPr lang="en-US" sz="96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5362" name="Picture 2" descr="Xe lu 2 bánh thép CLG613T | www.xemaychuyendu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32" b="15072"/>
          <a:stretch/>
        </p:blipFill>
        <p:spPr bwMode="auto">
          <a:xfrm>
            <a:off x="2546404" y="151334"/>
            <a:ext cx="6963515" cy="4915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816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337719" y="5439505"/>
            <a:ext cx="5163312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thị xã</a:t>
            </a:r>
            <a:endParaRPr lang="en-US" sz="96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5511598" y="5439505"/>
            <a:ext cx="1611737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</a:t>
            </a:r>
            <a:endParaRPr lang="en-US" sz="96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" name="AutoShape 2" descr="Cổng thông tin điện tử Thị xã Hồng Lĩnh - tỉnh Hà Tĩnh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4" descr="Cổng thông tin điện tử Thị xã Hồng Lĩnh - tỉnh Hà Tĩnh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6390" name="Picture 6" descr="Hồng Lĩnh (Hà Tĩnh): Quyết tâm đạt tăng trưởng 11% trong năm 2021 | Đảng  Cộng sản Việt Nam - Đại hội XIII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2319" y="193307"/>
            <a:ext cx="8192896" cy="4608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3410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5446" y="4014412"/>
            <a:ext cx="4267882" cy="21214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6" descr="Hồng Lĩnh (Hà Tĩnh): Quyết tâm đạt tăng trưởng 11% trong năm 2021 | Đảng  Cộng sản Việt Nam - Đại hội XIII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9110" y="2667000"/>
            <a:ext cx="2440554" cy="1372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Xe lu 2 bánh thép CLG613T | www.xemaychuyendu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32" b="15072"/>
          <a:stretch/>
        </p:blipFill>
        <p:spPr bwMode="auto">
          <a:xfrm>
            <a:off x="6171065" y="2667000"/>
            <a:ext cx="2002974" cy="1414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2609" y="4069041"/>
            <a:ext cx="3939886" cy="21214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 descr="Không gian vỉa hè - Nét văn minh của đô thị | Hội Kiến Trúc Sư Việt Nam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1994" y="2717004"/>
            <a:ext cx="2093978" cy="1395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2201" y="4081020"/>
            <a:ext cx="3838864" cy="21214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2" descr="Vở vẽ A4 Hồng Hà 0236 | Shopee Việt Nam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00" b="19446"/>
          <a:stretch/>
        </p:blipFill>
        <p:spPr bwMode="auto">
          <a:xfrm>
            <a:off x="177910" y="2627857"/>
            <a:ext cx="2375697" cy="1543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3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5100" y="4081020"/>
            <a:ext cx="3581715" cy="21214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35053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111" y="5181600"/>
            <a:ext cx="11222230" cy="19333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635" y="0"/>
            <a:ext cx="11095182" cy="56471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93578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V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7229" y="482283"/>
            <a:ext cx="12040393" cy="4477385"/>
          </a:xfr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7644" y="5145656"/>
            <a:ext cx="2709556" cy="1712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738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4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x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28971" y="98980"/>
            <a:ext cx="12040393" cy="4528026"/>
          </a:xfr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7644" y="5145656"/>
            <a:ext cx="2709556" cy="1712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745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8620" b="31901" l="17277" r="7225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21" t="19140" r="31735" b="68360"/>
          <a:stretch/>
        </p:blipFill>
        <p:spPr bwMode="auto">
          <a:xfrm flipH="1">
            <a:off x="2879117" y="27147"/>
            <a:ext cx="6179675" cy="9634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8620" b="31901" l="17277" r="7225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21" t="19140" r="31735" b="68360"/>
          <a:stretch/>
        </p:blipFill>
        <p:spPr bwMode="auto">
          <a:xfrm flipV="1">
            <a:off x="2828271" y="5869543"/>
            <a:ext cx="6179675" cy="9634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51" t="20703" r="36750" b="24805"/>
          <a:stretch/>
        </p:blipFill>
        <p:spPr bwMode="auto">
          <a:xfrm>
            <a:off x="3337719" y="809624"/>
            <a:ext cx="4953000" cy="52146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36930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8" t="4324" b="62116"/>
          <a:stretch/>
        </p:blipFill>
        <p:spPr>
          <a:xfrm>
            <a:off x="876300" y="0"/>
            <a:ext cx="10341537" cy="5076371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311663" y="5298542"/>
            <a:ext cx="11255655" cy="1369944"/>
          </a:xfrm>
          <a:prstGeom prst="rect">
            <a:avLst/>
          </a:prstGeom>
        </p:spPr>
        <p:txBody>
          <a:bodyPr vert="horz" lIns="91294" tIns="45647" rIns="91294" bIns="45647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en-US" sz="5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Nghỉ</a:t>
            </a:r>
            <a:r>
              <a:rPr lang="en-US" sz="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hè</a:t>
            </a:r>
            <a:r>
              <a:rPr lang="en-US" sz="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5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bố</a:t>
            </a:r>
            <a:r>
              <a:rPr lang="en-US" sz="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mẹ</a:t>
            </a:r>
            <a:r>
              <a:rPr lang="en-US" sz="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cho</a:t>
            </a:r>
            <a:r>
              <a:rPr lang="en-US" sz="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Hà</a:t>
            </a:r>
            <a:r>
              <a:rPr lang="en-US" sz="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về</a:t>
            </a:r>
            <a:r>
              <a:rPr lang="en-US" sz="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quê</a:t>
            </a:r>
            <a:r>
              <a:rPr lang="en-US" sz="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5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Quê</a:t>
            </a:r>
            <a:r>
              <a:rPr lang="en-US" sz="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hà</a:t>
            </a:r>
            <a:r>
              <a:rPr lang="en-US" sz="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là</a:t>
            </a:r>
            <a:r>
              <a:rPr lang="en-US" sz="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xứ</a:t>
            </a:r>
            <a:r>
              <a:rPr lang="en-US" sz="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sở</a:t>
            </a:r>
            <a:r>
              <a:rPr lang="en-US" sz="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của</a:t>
            </a:r>
            <a:r>
              <a:rPr lang="en-US" sz="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dừa</a:t>
            </a:r>
            <a:r>
              <a:rPr lang="en-US" sz="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  <a:endParaRPr lang="en-US" sz="50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1461293" y="5562600"/>
            <a:ext cx="1266825" cy="1369944"/>
          </a:xfrm>
          <a:prstGeom prst="rect">
            <a:avLst/>
          </a:prstGeom>
        </p:spPr>
        <p:txBody>
          <a:bodyPr vert="horz" lIns="91294" tIns="45647" rIns="91294" bIns="45647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000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</a:t>
            </a:r>
            <a:endParaRPr lang="en-US" sz="50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215396" y="203422"/>
            <a:ext cx="2621250" cy="941185"/>
            <a:chOff x="63500" y="1429216"/>
            <a:chExt cx="1970813" cy="705889"/>
          </a:xfrm>
        </p:grpSpPr>
        <p:sp>
          <p:nvSpPr>
            <p:cNvPr id="8" name="Rounded Rectangle 7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  <a:endParaRPr lang="en-US" sz="4800"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smtClean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6</a:t>
              </a:r>
              <a:endParaRPr lang="en-US" sz="4800">
                <a:solidFill>
                  <a:schemeClr val="tx1"/>
                </a:solidFill>
                <a:latin typeface="Arial Rounded MT Bol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sp>
        <p:nvSpPr>
          <p:cNvPr id="13" name="Title 1"/>
          <p:cNvSpPr txBox="1">
            <a:spLocks/>
          </p:cNvSpPr>
          <p:nvPr/>
        </p:nvSpPr>
        <p:spPr>
          <a:xfrm>
            <a:off x="7528719" y="4954656"/>
            <a:ext cx="1276350" cy="1369944"/>
          </a:xfrm>
          <a:prstGeom prst="rect">
            <a:avLst/>
          </a:prstGeom>
        </p:spPr>
        <p:txBody>
          <a:bodyPr vert="horz" lIns="91294" tIns="45647" rIns="91294" bIns="45647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000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</a:t>
            </a:r>
            <a:endParaRPr lang="en-US" sz="50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340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2157580" y="2667000"/>
            <a:ext cx="2785269" cy="1330932"/>
          </a:xfrm>
          <a:prstGeom prst="rect">
            <a:avLst/>
          </a:prstGeom>
          <a:solidFill>
            <a:srgbClr val="006F96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smtClean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về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7105650" y="2667000"/>
            <a:ext cx="2785269" cy="1330932"/>
          </a:xfrm>
          <a:prstGeom prst="rect">
            <a:avLst/>
          </a:prstGeom>
          <a:solidFill>
            <a:srgbClr val="006F96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smtClean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xứ</a:t>
            </a:r>
          </a:p>
        </p:txBody>
      </p:sp>
    </p:spTree>
    <p:extLst>
      <p:ext uri="{BB962C8B-B14F-4D97-AF65-F5344CB8AC3E}">
        <p14:creationId xmlns:p14="http://schemas.microsoft.com/office/powerpoint/2010/main" val="2301767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9089" y="-239384"/>
            <a:ext cx="9275723" cy="58803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311663" y="5298542"/>
            <a:ext cx="11255655" cy="1369944"/>
          </a:xfrm>
          <a:prstGeom prst="rect">
            <a:avLst/>
          </a:prstGeom>
        </p:spPr>
        <p:txBody>
          <a:bodyPr vert="horz" lIns="91294" tIns="45647" rIns="91294" bIns="45647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50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Nghỉ hè, bố mẹ cho Hà về quê. Quê hà là xứ sở của dừa.</a:t>
            </a:r>
            <a:endParaRPr lang="en-US" sz="50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5787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/>
          <p:cNvGrpSpPr/>
          <p:nvPr/>
        </p:nvGrpSpPr>
        <p:grpSpPr>
          <a:xfrm>
            <a:off x="270023" y="278015"/>
            <a:ext cx="3448696" cy="941185"/>
            <a:chOff x="63500" y="1429216"/>
            <a:chExt cx="2592937" cy="705889"/>
          </a:xfrm>
        </p:grpSpPr>
        <p:sp>
          <p:nvSpPr>
            <p:cNvPr id="25" name="Rounded Rectangle 24"/>
            <p:cNvSpPr/>
            <p:nvPr/>
          </p:nvSpPr>
          <p:spPr>
            <a:xfrm>
              <a:off x="384358" y="1429216"/>
              <a:ext cx="2272079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700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Khởi động</a:t>
              </a:r>
              <a:endParaRPr lang="en-US" sz="3700"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26" name="Oval 25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30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1</a:t>
              </a:r>
            </a:p>
          </p:txBody>
        </p:sp>
      </p:grpSp>
      <p:sp>
        <p:nvSpPr>
          <p:cNvPr id="5" name="Title 1"/>
          <p:cNvSpPr txBox="1">
            <a:spLocks/>
          </p:cNvSpPr>
          <p:nvPr/>
        </p:nvSpPr>
        <p:spPr>
          <a:xfrm>
            <a:off x="685518" y="1813862"/>
            <a:ext cx="3566601" cy="794360"/>
          </a:xfrm>
          <a:prstGeom prst="rect">
            <a:avLst/>
          </a:prstGeom>
          <a:solidFill>
            <a:srgbClr val="FFC000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6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pha trà</a:t>
            </a:r>
            <a:endParaRPr lang="en-US" sz="66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85518" y="3033062"/>
            <a:ext cx="3566601" cy="794360"/>
          </a:xfrm>
          <a:prstGeom prst="rect">
            <a:avLst/>
          </a:prstGeom>
          <a:solidFill>
            <a:srgbClr val="FFC000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6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phố cổ</a:t>
            </a:r>
            <a:endParaRPr lang="en-US" sz="66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670719" y="4328461"/>
            <a:ext cx="3581400" cy="794360"/>
          </a:xfrm>
          <a:prstGeom prst="rect">
            <a:avLst/>
          </a:prstGeom>
          <a:solidFill>
            <a:srgbClr val="FFC000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6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quê nhà</a:t>
            </a:r>
            <a:endParaRPr lang="en-US" sz="66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673209" y="5547661"/>
            <a:ext cx="3578910" cy="794360"/>
          </a:xfrm>
          <a:prstGeom prst="rect">
            <a:avLst/>
          </a:prstGeom>
          <a:solidFill>
            <a:srgbClr val="FFC000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6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quả khế</a:t>
            </a:r>
            <a:endParaRPr lang="en-US" sz="66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4260960" y="1845899"/>
            <a:ext cx="705377" cy="707125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300">
                <a:solidFill>
                  <a:schemeClr val="tx1"/>
                </a:solidFill>
                <a:latin typeface="Arial Rounded MT Bold" pitchFamily="34" charset="0"/>
                <a:ea typeface="Arial-Rounded" pitchFamily="34" charset="0"/>
                <a:cs typeface="Arial-Rounded" pitchFamily="34" charset="0"/>
              </a:rPr>
              <a:t>1</a:t>
            </a:r>
          </a:p>
        </p:txBody>
      </p:sp>
      <p:sp>
        <p:nvSpPr>
          <p:cNvPr id="10" name="Oval 9"/>
          <p:cNvSpPr/>
          <p:nvPr/>
        </p:nvSpPr>
        <p:spPr>
          <a:xfrm>
            <a:off x="4269034" y="3079613"/>
            <a:ext cx="705377" cy="707125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300" smtClean="0">
                <a:solidFill>
                  <a:schemeClr val="tx1"/>
                </a:solidFill>
                <a:latin typeface="Arial Rounded MT Bold" pitchFamily="34" charset="0"/>
                <a:ea typeface="Arial-Rounded" pitchFamily="34" charset="0"/>
                <a:cs typeface="Arial-Rounded" pitchFamily="34" charset="0"/>
              </a:rPr>
              <a:t>2</a:t>
            </a:r>
            <a:endParaRPr lang="en-US" sz="4300">
              <a:solidFill>
                <a:schemeClr val="tx1"/>
              </a:solidFill>
              <a:latin typeface="Arial Rounded MT Bol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4260960" y="4360498"/>
            <a:ext cx="705377" cy="707125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300" smtClean="0">
                <a:solidFill>
                  <a:schemeClr val="tx1"/>
                </a:solidFill>
                <a:latin typeface="Arial Rounded MT Bold" pitchFamily="34" charset="0"/>
                <a:ea typeface="Arial-Rounded" pitchFamily="34" charset="0"/>
                <a:cs typeface="Arial-Rounded" pitchFamily="34" charset="0"/>
              </a:rPr>
              <a:t>3</a:t>
            </a:r>
            <a:endParaRPr lang="en-US" sz="4300">
              <a:solidFill>
                <a:schemeClr val="tx1"/>
              </a:solidFill>
              <a:latin typeface="Arial Rounded MT Bol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4260960" y="5579698"/>
            <a:ext cx="705377" cy="707125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300">
                <a:solidFill>
                  <a:schemeClr val="tx1"/>
                </a:solidFill>
                <a:latin typeface="Arial Rounded MT Bold" pitchFamily="34" charset="0"/>
                <a:ea typeface="Arial-Rounded" pitchFamily="34" charset="0"/>
                <a:cs typeface="Arial-Rounded" pitchFamily="34" charset="0"/>
              </a:rPr>
              <a:t>4</a:t>
            </a:r>
          </a:p>
        </p:txBody>
      </p:sp>
      <p:pic>
        <p:nvPicPr>
          <p:cNvPr id="13" name="Picture 2" descr="Nằm mơ thấy cây khế, quả khế có may mắn không?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4119" y="85142"/>
            <a:ext cx="2223277" cy="1667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ách pha trà ngon | Kiến thức về trà - Trà Việt | Các loại trà ngo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4119" y="1870615"/>
            <a:ext cx="2223277" cy="1482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HỒN THƠ QUÊ HƯƠNG - GIÁO PHẬN BAN MÊ THUỘ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4119" y="3513723"/>
            <a:ext cx="2223277" cy="1515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Giới Thiệu Phố Cổ Hội An Đà Nẵ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42"/>
          <a:stretch/>
        </p:blipFill>
        <p:spPr bwMode="auto">
          <a:xfrm>
            <a:off x="8824118" y="5162550"/>
            <a:ext cx="2223277" cy="1669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37" t="65662" r="50000" b="12554"/>
          <a:stretch/>
        </p:blipFill>
        <p:spPr>
          <a:xfrm>
            <a:off x="7619591" y="5483192"/>
            <a:ext cx="1033485" cy="112245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8" t="5834" r="71436" b="73226"/>
          <a:stretch/>
        </p:blipFill>
        <p:spPr>
          <a:xfrm>
            <a:off x="7604897" y="2072256"/>
            <a:ext cx="1084230" cy="107890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64" t="8644" r="50000" b="73227"/>
          <a:stretch/>
        </p:blipFill>
        <p:spPr>
          <a:xfrm>
            <a:off x="7619591" y="513444"/>
            <a:ext cx="1022696" cy="93409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037" t="26773" r="6563" b="55449"/>
          <a:stretch/>
        </p:blipFill>
        <p:spPr>
          <a:xfrm>
            <a:off x="7588823" y="3794607"/>
            <a:ext cx="1116378" cy="916004"/>
          </a:xfrm>
          <a:prstGeom prst="rect">
            <a:avLst/>
          </a:prstGeom>
        </p:spPr>
      </p:pic>
      <p:cxnSp>
        <p:nvCxnSpPr>
          <p:cNvPr id="4" name="Straight Arrow Connector 3"/>
          <p:cNvCxnSpPr>
            <a:stCxn id="9" idx="6"/>
            <a:endCxn id="18" idx="1"/>
          </p:cNvCxnSpPr>
          <p:nvPr/>
        </p:nvCxnSpPr>
        <p:spPr>
          <a:xfrm>
            <a:off x="4966337" y="2199462"/>
            <a:ext cx="2638560" cy="412245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endCxn id="2" idx="1"/>
          </p:cNvCxnSpPr>
          <p:nvPr/>
        </p:nvCxnSpPr>
        <p:spPr>
          <a:xfrm>
            <a:off x="4935182" y="3471599"/>
            <a:ext cx="2684409" cy="2572819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V="1">
            <a:off x="4935182" y="4328461"/>
            <a:ext cx="2622486" cy="369337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>
            <a:endCxn id="19" idx="1"/>
          </p:cNvCxnSpPr>
          <p:nvPr/>
        </p:nvCxnSpPr>
        <p:spPr>
          <a:xfrm flipV="1">
            <a:off x="4948280" y="980493"/>
            <a:ext cx="2671311" cy="4968543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48026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2" t="55638" r="-1624" b="5544"/>
          <a:stretch/>
        </p:blipFill>
        <p:spPr>
          <a:xfrm>
            <a:off x="1795097" y="1999202"/>
            <a:ext cx="8557419" cy="4858798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215396" y="203422"/>
            <a:ext cx="2621250" cy="941185"/>
            <a:chOff x="63500" y="1429216"/>
            <a:chExt cx="1970813" cy="705889"/>
          </a:xfrm>
        </p:grpSpPr>
        <p:sp>
          <p:nvSpPr>
            <p:cNvPr id="3" name="Rounded Rectangle 2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Nói</a:t>
              </a:r>
              <a:endParaRPr lang="en-US" sz="4800"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4" name="Oval 3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smtClean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7</a:t>
              </a:r>
              <a:endParaRPr lang="en-US" sz="4800">
                <a:solidFill>
                  <a:schemeClr val="tx1"/>
                </a:solidFill>
                <a:latin typeface="Arial Rounded MT Bol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sp>
        <p:nvSpPr>
          <p:cNvPr id="6" name="Title 1"/>
          <p:cNvSpPr txBox="1">
            <a:spLocks/>
          </p:cNvSpPr>
          <p:nvPr/>
        </p:nvSpPr>
        <p:spPr>
          <a:xfrm>
            <a:off x="1494695" y="1400905"/>
            <a:ext cx="9158224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Thành phố và nông thôn</a:t>
            </a:r>
            <a:endParaRPr lang="en-US" sz="60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3413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369283" y="5715000"/>
            <a:ext cx="9158224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Đường phố</a:t>
            </a:r>
            <a:endParaRPr lang="en-US" sz="60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2054" name="Picture 6" descr="Ngắm hoa sưa nở vàng rực đường phố Đà Nẵ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3319" y="268436"/>
            <a:ext cx="7348537" cy="4897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0863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ANOI CITY FULL DAY PRIVATE TOUR BY CAR - Asia Vespa Tours Hanoi - Hanoi  Vintage Vespa Tour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456" y="0"/>
            <a:ext cx="8312727" cy="5533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1369283" y="5715000"/>
            <a:ext cx="9158224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Nhà hát lớn Hà Nội</a:t>
            </a:r>
            <a:endParaRPr lang="en-US" sz="60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827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369283" y="5715000"/>
            <a:ext cx="9158224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Siêu thị BigC Đà Nẵng</a:t>
            </a:r>
            <a:endParaRPr lang="en-US" sz="60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5" name="Picture 2" descr="Big C in Da Nang - Activity in Da Nang, Vietnam - Justgol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8119" y="166687"/>
            <a:ext cx="6604000" cy="495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0964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369283" y="5715000"/>
            <a:ext cx="9158224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Công viên</a:t>
            </a:r>
            <a:endParaRPr lang="en-US" sz="60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4098" name="Picture 2" descr="Thỏa sức vui chơi cùng Top 7 công viên đẹp nhất Tp.HCM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7519" y="53340"/>
            <a:ext cx="8643939" cy="5532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6847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Khu vui chơi giải trí mang màu sắc châu Âu ở miền Tây - VnExpress Du lịc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4235" y="152400"/>
            <a:ext cx="6494318" cy="4875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1369283" y="5715000"/>
            <a:ext cx="9158224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Khu vui chơi giải trí</a:t>
            </a:r>
            <a:endParaRPr lang="en-US" sz="60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4602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Trọn Bộ] hình ảnh làng quê Việt Nam ngày xưa mộc mạc, yên bìn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8519" y="609600"/>
            <a:ext cx="7847724" cy="533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0124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1369283" y="5715000"/>
            <a:ext cx="9158224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Cánh đồng lúa</a:t>
            </a:r>
            <a:endParaRPr lang="en-US" sz="60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8194" name="Picture 2" descr="Chiêm ngưỡng Cánh đồng Tà Pạ tuyệt đẹp ở An Gia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8855" y="113158"/>
            <a:ext cx="7879080" cy="5251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8110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10 làng quê Việt Nam đẹp cổ kính và nên thơ - Kênh truyền hình Đài Tiếng  nói Việt Nam - VOVTV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5119" y="0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2804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huyện cái đình làng - Báo Thừa Thiên Huế Onlin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119" y="533400"/>
            <a:ext cx="10571096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6914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837"/>
          <a:stretch/>
        </p:blipFill>
        <p:spPr>
          <a:xfrm>
            <a:off x="448947" y="-21695"/>
            <a:ext cx="11111771" cy="576801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-84457" y="-281610"/>
            <a:ext cx="11739552" cy="2228647"/>
          </a:xfrm>
          <a:custGeom>
            <a:avLst/>
            <a:gdLst>
              <a:gd name="connsiteX0" fmla="*/ 0 w 9144000"/>
              <a:gd name="connsiteY0" fmla="*/ 0 h 1373524"/>
              <a:gd name="connsiteX1" fmla="*/ 9144000 w 9144000"/>
              <a:gd name="connsiteY1" fmla="*/ 0 h 1373524"/>
              <a:gd name="connsiteX2" fmla="*/ 9144000 w 9144000"/>
              <a:gd name="connsiteY2" fmla="*/ 1373524 h 1373524"/>
              <a:gd name="connsiteX3" fmla="*/ 0 w 9144000"/>
              <a:gd name="connsiteY3" fmla="*/ 1373524 h 1373524"/>
              <a:gd name="connsiteX4" fmla="*/ 0 w 91440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1905000 w 9207500"/>
              <a:gd name="connsiteY3" fmla="*/ 1143000 h 1373524"/>
              <a:gd name="connsiteX4" fmla="*/ 0 w 9207500"/>
              <a:gd name="connsiteY4" fmla="*/ 992524 h 1373524"/>
              <a:gd name="connsiteX5" fmla="*/ 63500 w 9207500"/>
              <a:gd name="connsiteY5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1930400 w 9207500"/>
              <a:gd name="connsiteY3" fmla="*/ 1079500 h 1373524"/>
              <a:gd name="connsiteX4" fmla="*/ 0 w 9207500"/>
              <a:gd name="connsiteY4" fmla="*/ 992524 h 1373524"/>
              <a:gd name="connsiteX5" fmla="*/ 63500 w 9207500"/>
              <a:gd name="connsiteY5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3098800 w 9207500"/>
              <a:gd name="connsiteY3" fmla="*/ 1181100 h 1373524"/>
              <a:gd name="connsiteX4" fmla="*/ 1930400 w 9207500"/>
              <a:gd name="connsiteY4" fmla="*/ 1079500 h 1373524"/>
              <a:gd name="connsiteX5" fmla="*/ 0 w 9207500"/>
              <a:gd name="connsiteY5" fmla="*/ 992524 h 1373524"/>
              <a:gd name="connsiteX6" fmla="*/ 63500 w 9207500"/>
              <a:gd name="connsiteY6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3733800 w 9207500"/>
              <a:gd name="connsiteY3" fmla="*/ 1244600 h 1373524"/>
              <a:gd name="connsiteX4" fmla="*/ 3098800 w 9207500"/>
              <a:gd name="connsiteY4" fmla="*/ 1181100 h 1373524"/>
              <a:gd name="connsiteX5" fmla="*/ 1930400 w 9207500"/>
              <a:gd name="connsiteY5" fmla="*/ 1079500 h 1373524"/>
              <a:gd name="connsiteX6" fmla="*/ 0 w 9207500"/>
              <a:gd name="connsiteY6" fmla="*/ 992524 h 1373524"/>
              <a:gd name="connsiteX7" fmla="*/ 63500 w 9207500"/>
              <a:gd name="connsiteY7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4318000 w 9207500"/>
              <a:gd name="connsiteY3" fmla="*/ 1282700 h 1373524"/>
              <a:gd name="connsiteX4" fmla="*/ 3733800 w 9207500"/>
              <a:gd name="connsiteY4" fmla="*/ 1244600 h 1373524"/>
              <a:gd name="connsiteX5" fmla="*/ 3098800 w 9207500"/>
              <a:gd name="connsiteY5" fmla="*/ 1181100 h 1373524"/>
              <a:gd name="connsiteX6" fmla="*/ 1930400 w 9207500"/>
              <a:gd name="connsiteY6" fmla="*/ 1079500 h 1373524"/>
              <a:gd name="connsiteX7" fmla="*/ 0 w 9207500"/>
              <a:gd name="connsiteY7" fmla="*/ 992524 h 1373524"/>
              <a:gd name="connsiteX8" fmla="*/ 63500 w 9207500"/>
              <a:gd name="connsiteY8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5080000 w 9207500"/>
              <a:gd name="connsiteY3" fmla="*/ 1308100 h 1373524"/>
              <a:gd name="connsiteX4" fmla="*/ 4318000 w 9207500"/>
              <a:gd name="connsiteY4" fmla="*/ 1282700 h 1373524"/>
              <a:gd name="connsiteX5" fmla="*/ 3733800 w 9207500"/>
              <a:gd name="connsiteY5" fmla="*/ 1244600 h 1373524"/>
              <a:gd name="connsiteX6" fmla="*/ 3098800 w 9207500"/>
              <a:gd name="connsiteY6" fmla="*/ 1181100 h 1373524"/>
              <a:gd name="connsiteX7" fmla="*/ 1930400 w 9207500"/>
              <a:gd name="connsiteY7" fmla="*/ 1079500 h 1373524"/>
              <a:gd name="connsiteX8" fmla="*/ 0 w 9207500"/>
              <a:gd name="connsiteY8" fmla="*/ 992524 h 1373524"/>
              <a:gd name="connsiteX9" fmla="*/ 63500 w 9207500"/>
              <a:gd name="connsiteY9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6070600 w 9207500"/>
              <a:gd name="connsiteY3" fmla="*/ 1270000 h 1373524"/>
              <a:gd name="connsiteX4" fmla="*/ 5080000 w 9207500"/>
              <a:gd name="connsiteY4" fmla="*/ 1308100 h 1373524"/>
              <a:gd name="connsiteX5" fmla="*/ 4318000 w 9207500"/>
              <a:gd name="connsiteY5" fmla="*/ 1282700 h 1373524"/>
              <a:gd name="connsiteX6" fmla="*/ 3733800 w 9207500"/>
              <a:gd name="connsiteY6" fmla="*/ 1244600 h 1373524"/>
              <a:gd name="connsiteX7" fmla="*/ 3098800 w 9207500"/>
              <a:gd name="connsiteY7" fmla="*/ 1181100 h 1373524"/>
              <a:gd name="connsiteX8" fmla="*/ 1930400 w 9207500"/>
              <a:gd name="connsiteY8" fmla="*/ 1079500 h 1373524"/>
              <a:gd name="connsiteX9" fmla="*/ 0 w 9207500"/>
              <a:gd name="connsiteY9" fmla="*/ 992524 h 1373524"/>
              <a:gd name="connsiteX10" fmla="*/ 63500 w 9207500"/>
              <a:gd name="connsiteY10" fmla="*/ 0 h 1373524"/>
              <a:gd name="connsiteX0" fmla="*/ 63500 w 9207500"/>
              <a:gd name="connsiteY0" fmla="*/ 0 h 1436045"/>
              <a:gd name="connsiteX1" fmla="*/ 9207500 w 9207500"/>
              <a:gd name="connsiteY1" fmla="*/ 0 h 1436045"/>
              <a:gd name="connsiteX2" fmla="*/ 9207500 w 9207500"/>
              <a:gd name="connsiteY2" fmla="*/ 1373524 h 1436045"/>
              <a:gd name="connsiteX3" fmla="*/ 6731000 w 9207500"/>
              <a:gd name="connsiteY3" fmla="*/ 1168400 h 1436045"/>
              <a:gd name="connsiteX4" fmla="*/ 6070600 w 9207500"/>
              <a:gd name="connsiteY4" fmla="*/ 1270000 h 1436045"/>
              <a:gd name="connsiteX5" fmla="*/ 5080000 w 9207500"/>
              <a:gd name="connsiteY5" fmla="*/ 1308100 h 1436045"/>
              <a:gd name="connsiteX6" fmla="*/ 4318000 w 9207500"/>
              <a:gd name="connsiteY6" fmla="*/ 1282700 h 1436045"/>
              <a:gd name="connsiteX7" fmla="*/ 3733800 w 9207500"/>
              <a:gd name="connsiteY7" fmla="*/ 1244600 h 1436045"/>
              <a:gd name="connsiteX8" fmla="*/ 3098800 w 9207500"/>
              <a:gd name="connsiteY8" fmla="*/ 1181100 h 1436045"/>
              <a:gd name="connsiteX9" fmla="*/ 1930400 w 9207500"/>
              <a:gd name="connsiteY9" fmla="*/ 1079500 h 1436045"/>
              <a:gd name="connsiteX10" fmla="*/ 0 w 9207500"/>
              <a:gd name="connsiteY10" fmla="*/ 992524 h 1436045"/>
              <a:gd name="connsiteX11" fmla="*/ 63500 w 9207500"/>
              <a:gd name="connsiteY11" fmla="*/ 0 h 1436045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6731000 w 9207500"/>
              <a:gd name="connsiteY3" fmla="*/ 1168400 h 1373524"/>
              <a:gd name="connsiteX4" fmla="*/ 6070600 w 9207500"/>
              <a:gd name="connsiteY4" fmla="*/ 1270000 h 1373524"/>
              <a:gd name="connsiteX5" fmla="*/ 5080000 w 9207500"/>
              <a:gd name="connsiteY5" fmla="*/ 1308100 h 1373524"/>
              <a:gd name="connsiteX6" fmla="*/ 4318000 w 9207500"/>
              <a:gd name="connsiteY6" fmla="*/ 1282700 h 1373524"/>
              <a:gd name="connsiteX7" fmla="*/ 3733800 w 9207500"/>
              <a:gd name="connsiteY7" fmla="*/ 1244600 h 1373524"/>
              <a:gd name="connsiteX8" fmla="*/ 3098800 w 9207500"/>
              <a:gd name="connsiteY8" fmla="*/ 1181100 h 1373524"/>
              <a:gd name="connsiteX9" fmla="*/ 1930400 w 9207500"/>
              <a:gd name="connsiteY9" fmla="*/ 1079500 h 1373524"/>
              <a:gd name="connsiteX10" fmla="*/ 0 w 9207500"/>
              <a:gd name="connsiteY10" fmla="*/ 992524 h 1373524"/>
              <a:gd name="connsiteX11" fmla="*/ 63500 w 9207500"/>
              <a:gd name="connsiteY11" fmla="*/ 0 h 1373524"/>
              <a:gd name="connsiteX0" fmla="*/ 63500 w 9245600"/>
              <a:gd name="connsiteY0" fmla="*/ 0 h 1308100"/>
              <a:gd name="connsiteX1" fmla="*/ 9207500 w 9245600"/>
              <a:gd name="connsiteY1" fmla="*/ 0 h 1308100"/>
              <a:gd name="connsiteX2" fmla="*/ 9245600 w 9245600"/>
              <a:gd name="connsiteY2" fmla="*/ 662324 h 1308100"/>
              <a:gd name="connsiteX3" fmla="*/ 6731000 w 9245600"/>
              <a:gd name="connsiteY3" fmla="*/ 1168400 h 1308100"/>
              <a:gd name="connsiteX4" fmla="*/ 6070600 w 9245600"/>
              <a:gd name="connsiteY4" fmla="*/ 1270000 h 1308100"/>
              <a:gd name="connsiteX5" fmla="*/ 5080000 w 9245600"/>
              <a:gd name="connsiteY5" fmla="*/ 1308100 h 1308100"/>
              <a:gd name="connsiteX6" fmla="*/ 4318000 w 9245600"/>
              <a:gd name="connsiteY6" fmla="*/ 1282700 h 1308100"/>
              <a:gd name="connsiteX7" fmla="*/ 3733800 w 9245600"/>
              <a:gd name="connsiteY7" fmla="*/ 1244600 h 1308100"/>
              <a:gd name="connsiteX8" fmla="*/ 3098800 w 9245600"/>
              <a:gd name="connsiteY8" fmla="*/ 1181100 h 1308100"/>
              <a:gd name="connsiteX9" fmla="*/ 1930400 w 9245600"/>
              <a:gd name="connsiteY9" fmla="*/ 1079500 h 1308100"/>
              <a:gd name="connsiteX10" fmla="*/ 0 w 9245600"/>
              <a:gd name="connsiteY10" fmla="*/ 992524 h 1308100"/>
              <a:gd name="connsiteX11" fmla="*/ 63500 w 9245600"/>
              <a:gd name="connsiteY11" fmla="*/ 0 h 1308100"/>
              <a:gd name="connsiteX0" fmla="*/ 63500 w 9245600"/>
              <a:gd name="connsiteY0" fmla="*/ 0 h 1308100"/>
              <a:gd name="connsiteX1" fmla="*/ 9207500 w 9245600"/>
              <a:gd name="connsiteY1" fmla="*/ 0 h 1308100"/>
              <a:gd name="connsiteX2" fmla="*/ 9245600 w 9245600"/>
              <a:gd name="connsiteY2" fmla="*/ 662324 h 1308100"/>
              <a:gd name="connsiteX3" fmla="*/ 6731000 w 9245600"/>
              <a:gd name="connsiteY3" fmla="*/ 1168400 h 1308100"/>
              <a:gd name="connsiteX4" fmla="*/ 6070600 w 9245600"/>
              <a:gd name="connsiteY4" fmla="*/ 1270000 h 1308100"/>
              <a:gd name="connsiteX5" fmla="*/ 5080000 w 9245600"/>
              <a:gd name="connsiteY5" fmla="*/ 1308100 h 1308100"/>
              <a:gd name="connsiteX6" fmla="*/ 4318000 w 9245600"/>
              <a:gd name="connsiteY6" fmla="*/ 1282700 h 1308100"/>
              <a:gd name="connsiteX7" fmla="*/ 3733800 w 9245600"/>
              <a:gd name="connsiteY7" fmla="*/ 1244600 h 1308100"/>
              <a:gd name="connsiteX8" fmla="*/ 3098800 w 9245600"/>
              <a:gd name="connsiteY8" fmla="*/ 1181100 h 1308100"/>
              <a:gd name="connsiteX9" fmla="*/ 1930400 w 9245600"/>
              <a:gd name="connsiteY9" fmla="*/ 1079500 h 1308100"/>
              <a:gd name="connsiteX10" fmla="*/ 0 w 9245600"/>
              <a:gd name="connsiteY10" fmla="*/ 992524 h 1308100"/>
              <a:gd name="connsiteX11" fmla="*/ 63500 w 9245600"/>
              <a:gd name="connsiteY11" fmla="*/ 0 h 1308100"/>
              <a:gd name="connsiteX0" fmla="*/ 63500 w 9207500"/>
              <a:gd name="connsiteY0" fmla="*/ 0 h 1308100"/>
              <a:gd name="connsiteX1" fmla="*/ 9207500 w 9207500"/>
              <a:gd name="connsiteY1" fmla="*/ 0 h 1308100"/>
              <a:gd name="connsiteX2" fmla="*/ 9004300 w 9207500"/>
              <a:gd name="connsiteY2" fmla="*/ 649624 h 1308100"/>
              <a:gd name="connsiteX3" fmla="*/ 6731000 w 9207500"/>
              <a:gd name="connsiteY3" fmla="*/ 1168400 h 1308100"/>
              <a:gd name="connsiteX4" fmla="*/ 6070600 w 9207500"/>
              <a:gd name="connsiteY4" fmla="*/ 1270000 h 1308100"/>
              <a:gd name="connsiteX5" fmla="*/ 5080000 w 9207500"/>
              <a:gd name="connsiteY5" fmla="*/ 1308100 h 1308100"/>
              <a:gd name="connsiteX6" fmla="*/ 4318000 w 9207500"/>
              <a:gd name="connsiteY6" fmla="*/ 1282700 h 1308100"/>
              <a:gd name="connsiteX7" fmla="*/ 3733800 w 9207500"/>
              <a:gd name="connsiteY7" fmla="*/ 1244600 h 1308100"/>
              <a:gd name="connsiteX8" fmla="*/ 3098800 w 9207500"/>
              <a:gd name="connsiteY8" fmla="*/ 1181100 h 1308100"/>
              <a:gd name="connsiteX9" fmla="*/ 1930400 w 9207500"/>
              <a:gd name="connsiteY9" fmla="*/ 1079500 h 1308100"/>
              <a:gd name="connsiteX10" fmla="*/ 0 w 9207500"/>
              <a:gd name="connsiteY10" fmla="*/ 992524 h 1308100"/>
              <a:gd name="connsiteX11" fmla="*/ 63500 w 9207500"/>
              <a:gd name="connsiteY11" fmla="*/ 0 h 1308100"/>
              <a:gd name="connsiteX0" fmla="*/ 63500 w 9207500"/>
              <a:gd name="connsiteY0" fmla="*/ 0 h 1308100"/>
              <a:gd name="connsiteX1" fmla="*/ 9207500 w 9207500"/>
              <a:gd name="connsiteY1" fmla="*/ 0 h 1308100"/>
              <a:gd name="connsiteX2" fmla="*/ 9004300 w 9207500"/>
              <a:gd name="connsiteY2" fmla="*/ 649624 h 1308100"/>
              <a:gd name="connsiteX3" fmla="*/ 6731000 w 9207500"/>
              <a:gd name="connsiteY3" fmla="*/ 1168400 h 1308100"/>
              <a:gd name="connsiteX4" fmla="*/ 6070600 w 9207500"/>
              <a:gd name="connsiteY4" fmla="*/ 1270000 h 1308100"/>
              <a:gd name="connsiteX5" fmla="*/ 5080000 w 9207500"/>
              <a:gd name="connsiteY5" fmla="*/ 1308100 h 1308100"/>
              <a:gd name="connsiteX6" fmla="*/ 4318000 w 9207500"/>
              <a:gd name="connsiteY6" fmla="*/ 1282700 h 1308100"/>
              <a:gd name="connsiteX7" fmla="*/ 3733800 w 9207500"/>
              <a:gd name="connsiteY7" fmla="*/ 1244600 h 1308100"/>
              <a:gd name="connsiteX8" fmla="*/ 3098800 w 9207500"/>
              <a:gd name="connsiteY8" fmla="*/ 1181100 h 1308100"/>
              <a:gd name="connsiteX9" fmla="*/ 1930400 w 9207500"/>
              <a:gd name="connsiteY9" fmla="*/ 1079500 h 1308100"/>
              <a:gd name="connsiteX10" fmla="*/ 0 w 9207500"/>
              <a:gd name="connsiteY10" fmla="*/ 992524 h 1308100"/>
              <a:gd name="connsiteX11" fmla="*/ 63500 w 9207500"/>
              <a:gd name="connsiteY11" fmla="*/ 0 h 1308100"/>
              <a:gd name="connsiteX0" fmla="*/ 63500 w 9024326"/>
              <a:gd name="connsiteY0" fmla="*/ 12700 h 1320800"/>
              <a:gd name="connsiteX1" fmla="*/ 8826500 w 9024326"/>
              <a:gd name="connsiteY1" fmla="*/ 0 h 1320800"/>
              <a:gd name="connsiteX2" fmla="*/ 9004300 w 9024326"/>
              <a:gd name="connsiteY2" fmla="*/ 662324 h 1320800"/>
              <a:gd name="connsiteX3" fmla="*/ 6731000 w 9024326"/>
              <a:gd name="connsiteY3" fmla="*/ 1181100 h 1320800"/>
              <a:gd name="connsiteX4" fmla="*/ 6070600 w 9024326"/>
              <a:gd name="connsiteY4" fmla="*/ 1282700 h 1320800"/>
              <a:gd name="connsiteX5" fmla="*/ 5080000 w 9024326"/>
              <a:gd name="connsiteY5" fmla="*/ 1320800 h 1320800"/>
              <a:gd name="connsiteX6" fmla="*/ 4318000 w 9024326"/>
              <a:gd name="connsiteY6" fmla="*/ 1295400 h 1320800"/>
              <a:gd name="connsiteX7" fmla="*/ 3733800 w 9024326"/>
              <a:gd name="connsiteY7" fmla="*/ 1257300 h 1320800"/>
              <a:gd name="connsiteX8" fmla="*/ 3098800 w 9024326"/>
              <a:gd name="connsiteY8" fmla="*/ 1193800 h 1320800"/>
              <a:gd name="connsiteX9" fmla="*/ 1930400 w 9024326"/>
              <a:gd name="connsiteY9" fmla="*/ 1092200 h 1320800"/>
              <a:gd name="connsiteX10" fmla="*/ 0 w 9024326"/>
              <a:gd name="connsiteY10" fmla="*/ 1005224 h 1320800"/>
              <a:gd name="connsiteX11" fmla="*/ 63500 w 9024326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5852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57900 w 8826500"/>
              <a:gd name="connsiteY4" fmla="*/ 12700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826500" h="1320800">
                <a:moveTo>
                  <a:pt x="63500" y="12700"/>
                </a:moveTo>
                <a:lnTo>
                  <a:pt x="8826500" y="0"/>
                </a:lnTo>
                <a:cubicBezTo>
                  <a:pt x="8758767" y="216541"/>
                  <a:pt x="8652933" y="534683"/>
                  <a:pt x="8483600" y="662324"/>
                </a:cubicBezTo>
                <a:cubicBezTo>
                  <a:pt x="8034867" y="1015807"/>
                  <a:pt x="7304617" y="1096754"/>
                  <a:pt x="6781800" y="1206500"/>
                </a:cubicBezTo>
                <a:cubicBezTo>
                  <a:pt x="6462183" y="1278146"/>
                  <a:pt x="6335183" y="1278467"/>
                  <a:pt x="6070600" y="1308100"/>
                </a:cubicBezTo>
                <a:lnTo>
                  <a:pt x="5080000" y="1320800"/>
                </a:lnTo>
                <a:lnTo>
                  <a:pt x="4318000" y="1295400"/>
                </a:lnTo>
                <a:lnTo>
                  <a:pt x="3733800" y="1257300"/>
                </a:lnTo>
                <a:lnTo>
                  <a:pt x="3098800" y="1193800"/>
                </a:lnTo>
                <a:lnTo>
                  <a:pt x="1930400" y="1092200"/>
                </a:lnTo>
                <a:lnTo>
                  <a:pt x="0" y="1005224"/>
                </a:lnTo>
                <a:lnTo>
                  <a:pt x="63500" y="12700"/>
                </a:lnTo>
                <a:close/>
              </a:path>
            </a:pathLst>
          </a:custGeom>
          <a:solidFill>
            <a:srgbClr val="8ADB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25" tIns="60862" rIns="121725" bIns="60862" spcCol="0" rtlCol="0" anchor="ctr"/>
          <a:lstStyle/>
          <a:p>
            <a:pPr algn="ctr"/>
            <a:endParaRPr 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812" y="-16933"/>
            <a:ext cx="2203358" cy="2227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171213" y="32012"/>
            <a:ext cx="1127504" cy="697627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3700" b="1">
                <a:solidFill>
                  <a:schemeClr val="bg1"/>
                </a:solidFill>
                <a:latin typeface="Arrus-Black" pitchFamily="18" charset="0"/>
                <a:ea typeface="Arrus-Black" pitchFamily="18" charset="0"/>
                <a:cs typeface="Arrus-Black" pitchFamily="18" charset="0"/>
              </a:rPr>
              <a:t>Bài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015111" y="481571"/>
            <a:ext cx="1127504" cy="943848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5300" b="1" smtClean="0">
                <a:solidFill>
                  <a:srgbClr val="1BBF23"/>
                </a:solidFill>
                <a:latin typeface=".VnCooper" pitchFamily="34" charset="0"/>
                <a:ea typeface="Arial-Rounded" pitchFamily="34" charset="0"/>
                <a:cs typeface="Arial-Rounded" pitchFamily="34" charset="0"/>
              </a:rPr>
              <a:t>27</a:t>
            </a:r>
            <a:endParaRPr lang="en-US" sz="5300" b="1">
              <a:solidFill>
                <a:srgbClr val="1BBF23"/>
              </a:solidFill>
              <a:latin typeface=".VnCooper" pitchFamily="34" charset="0"/>
              <a:ea typeface="Arial-Rounded" pitchFamily="34" charset="0"/>
              <a:cs typeface="Arial-Rounded" pitchFamily="34" charset="0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574823" y="2030615"/>
            <a:ext cx="3448696" cy="941185"/>
            <a:chOff x="63500" y="1429216"/>
            <a:chExt cx="2592937" cy="705889"/>
          </a:xfrm>
        </p:grpSpPr>
        <p:sp>
          <p:nvSpPr>
            <p:cNvPr id="4" name="Rounded Rectangle 3"/>
            <p:cNvSpPr/>
            <p:nvPr/>
          </p:nvSpPr>
          <p:spPr>
            <a:xfrm>
              <a:off x="384358" y="1429216"/>
              <a:ext cx="2272079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7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Nhận biết</a:t>
              </a:r>
            </a:p>
          </p:txBody>
        </p:sp>
        <p:sp>
          <p:nvSpPr>
            <p:cNvPr id="3" name="Oval 2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300" smtClean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2</a:t>
              </a:r>
              <a:endParaRPr lang="en-US" sz="4300">
                <a:solidFill>
                  <a:schemeClr val="tx1"/>
                </a:solidFill>
                <a:latin typeface="Arial Rounded MT Bol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sp>
        <p:nvSpPr>
          <p:cNvPr id="34" name="Title 1"/>
          <p:cNvSpPr txBox="1">
            <a:spLocks/>
          </p:cNvSpPr>
          <p:nvPr/>
        </p:nvSpPr>
        <p:spPr>
          <a:xfrm>
            <a:off x="6825" y="5357859"/>
            <a:ext cx="12246294" cy="150108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n-US" sz="6600" b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Hà </a:t>
            </a:r>
            <a:r>
              <a:rPr lang="en-US" sz="6600" b="1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</a:t>
            </a:r>
            <a:r>
              <a:rPr lang="en-US" sz="6600" b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ẽ </a:t>
            </a:r>
            <a:r>
              <a:rPr lang="en-US" sz="6600" b="1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</a:t>
            </a:r>
            <a:r>
              <a:rPr lang="en-US" sz="6600" b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 đạp.</a:t>
            </a:r>
            <a:endParaRPr lang="en-US" sz="6600" b="1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975519" y="82169"/>
            <a:ext cx="10717370" cy="150108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n-US" sz="9600" b="1" smtClean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 v    X x</a:t>
            </a:r>
            <a:endParaRPr lang="en-US" sz="9600" b="1">
              <a:solidFill>
                <a:schemeClr val="bg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3710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2" grpId="0"/>
      <p:bldP spid="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Trên Dòng Sông Quê Hương | Hưng Việt - VIET Héritage Renaissanc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495" y="149256"/>
            <a:ext cx="5620543" cy="3583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Hình ảnh, hình nền sông nước đẹp, sông nước miền Tây quê hương | VFO.V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6736" y="2684967"/>
            <a:ext cx="6047198" cy="4010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93442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577"/>
          <a:stretch/>
        </p:blipFill>
        <p:spPr>
          <a:xfrm flipH="1">
            <a:off x="0" y="4291232"/>
            <a:ext cx="2818875" cy="244839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23" t="9736" b="17249"/>
          <a:stretch/>
        </p:blipFill>
        <p:spPr>
          <a:xfrm>
            <a:off x="9591358" y="4438774"/>
            <a:ext cx="2570480" cy="240517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948"/>
          <a:stretch/>
        </p:blipFill>
        <p:spPr>
          <a:xfrm>
            <a:off x="1657349" y="0"/>
            <a:ext cx="8133913" cy="5586413"/>
          </a:xfrm>
          <a:prstGeom prst="rect">
            <a:avLst/>
          </a:prstGeom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7005" y="2465388"/>
            <a:ext cx="5054600" cy="192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28721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9089" y="-239384"/>
            <a:ext cx="9275723" cy="58803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311663" y="5298542"/>
            <a:ext cx="11255655" cy="1369944"/>
          </a:xfrm>
          <a:prstGeom prst="rect">
            <a:avLst/>
          </a:prstGeom>
        </p:spPr>
        <p:txBody>
          <a:bodyPr vert="horz" lIns="91294" tIns="45647" rIns="91294" bIns="45647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50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Nghỉ hè, bố mẹ cho Hà về quê. Quê hà là xứ sở của dừa.</a:t>
            </a:r>
            <a:endParaRPr lang="en-US" sz="50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7612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577"/>
          <a:stretch/>
        </p:blipFill>
        <p:spPr>
          <a:xfrm flipH="1">
            <a:off x="0" y="4291232"/>
            <a:ext cx="2818875" cy="244839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23" t="9736" b="17249"/>
          <a:stretch/>
        </p:blipFill>
        <p:spPr>
          <a:xfrm>
            <a:off x="9591358" y="4438774"/>
            <a:ext cx="2570480" cy="240517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948"/>
          <a:stretch/>
        </p:blipFill>
        <p:spPr>
          <a:xfrm>
            <a:off x="1657349" y="0"/>
            <a:ext cx="8133913" cy="558641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381250" y="2850356"/>
            <a:ext cx="65341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smtClean="0">
                <a:latin typeface="Bandit" pitchFamily="18" charset="0"/>
                <a:ea typeface="Bandit" pitchFamily="18" charset="0"/>
                <a:cs typeface="Bandit" pitchFamily="18" charset="0"/>
              </a:rPr>
              <a:t>Dặn dò</a:t>
            </a:r>
            <a:endParaRPr lang="en-US" sz="8000">
              <a:latin typeface="Bandit" pitchFamily="18" charset="0"/>
              <a:ea typeface="Bandit" pitchFamily="18" charset="0"/>
              <a:cs typeface="Bandit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4457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1068902" y="1314674"/>
            <a:ext cx="3963922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</a:t>
            </a:r>
            <a:endParaRPr lang="en-US" sz="88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128099" y="2303331"/>
            <a:ext cx="1930425" cy="12709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</a:t>
            </a:r>
            <a:endParaRPr lang="en-US" sz="88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3102399" y="2303331"/>
            <a:ext cx="1930425" cy="12709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</a:t>
            </a:r>
            <a:endParaRPr lang="en-US" sz="88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1128099" y="3630772"/>
            <a:ext cx="3904626" cy="132222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</a:t>
            </a:r>
            <a:r>
              <a:rPr lang="en-US" sz="88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ẽ</a:t>
            </a:r>
            <a:endParaRPr lang="en-US" sz="88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7112817" y="2303331"/>
            <a:ext cx="1930425" cy="12709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</a:t>
            </a:r>
            <a:endParaRPr lang="en-US" sz="88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9089260" y="2303331"/>
            <a:ext cx="1930425" cy="12709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</a:t>
            </a:r>
            <a:endParaRPr lang="en-US" sz="88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7112817" y="3630772"/>
            <a:ext cx="3905275" cy="132222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</a:t>
            </a:r>
            <a:r>
              <a:rPr lang="en-US" sz="88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</a:t>
            </a:r>
            <a:endParaRPr lang="en-US" sz="88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69559" y="5589050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võ</a:t>
            </a:r>
            <a:endParaRPr lang="en-US" sz="72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2284970" y="5592534"/>
            <a:ext cx="1754932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vở</a:t>
            </a:r>
            <a:endParaRPr lang="en-US" sz="72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4131844" y="5592534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vua</a:t>
            </a:r>
            <a:endParaRPr lang="en-US" sz="72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6133959" y="5592534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xỉa</a:t>
            </a:r>
            <a:endParaRPr lang="en-US" sz="72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8048989" y="5592534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xứ</a:t>
            </a:r>
            <a:endParaRPr lang="en-US" sz="72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9949506" y="5592534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xưa</a:t>
            </a:r>
            <a:endParaRPr lang="en-US" sz="72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84067" y="5412766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</a:t>
            </a:r>
            <a:endParaRPr lang="en-US" sz="72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2104231" y="5412766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</a:t>
            </a:r>
            <a:endParaRPr lang="en-US" sz="72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3" name="Title 1"/>
          <p:cNvSpPr txBox="1">
            <a:spLocks/>
          </p:cNvSpPr>
          <p:nvPr/>
        </p:nvSpPr>
        <p:spPr>
          <a:xfrm>
            <a:off x="3899695" y="5412766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</a:t>
            </a:r>
            <a:endParaRPr lang="en-US" sz="72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4" name="Title 1"/>
          <p:cNvSpPr txBox="1">
            <a:spLocks/>
          </p:cNvSpPr>
          <p:nvPr/>
        </p:nvSpPr>
        <p:spPr>
          <a:xfrm>
            <a:off x="6052386" y="5412766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</a:t>
            </a:r>
            <a:endParaRPr lang="en-US" sz="72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5" name="Title 1"/>
          <p:cNvSpPr txBox="1">
            <a:spLocks/>
          </p:cNvSpPr>
          <p:nvPr/>
        </p:nvSpPr>
        <p:spPr>
          <a:xfrm>
            <a:off x="8070779" y="5412766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</a:t>
            </a:r>
            <a:endParaRPr lang="en-US" sz="72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grpSp>
        <p:nvGrpSpPr>
          <p:cNvPr id="34" name="Group 33"/>
          <p:cNvGrpSpPr/>
          <p:nvPr/>
        </p:nvGrpSpPr>
        <p:grpSpPr>
          <a:xfrm>
            <a:off x="215396" y="203422"/>
            <a:ext cx="2621250" cy="941185"/>
            <a:chOff x="63500" y="1429216"/>
            <a:chExt cx="1970813" cy="705889"/>
          </a:xfrm>
        </p:grpSpPr>
        <p:sp>
          <p:nvSpPr>
            <p:cNvPr id="35" name="Rounded Rectangle 34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  <a:endParaRPr lang="en-US" sz="4800"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36" name="Oval 35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smtClean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3</a:t>
              </a:r>
              <a:endParaRPr lang="en-US" sz="4800">
                <a:solidFill>
                  <a:schemeClr val="tx1"/>
                </a:solidFill>
                <a:latin typeface="Arial Rounded MT Bol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sp>
        <p:nvSpPr>
          <p:cNvPr id="32" name="Title 1"/>
          <p:cNvSpPr txBox="1">
            <a:spLocks/>
          </p:cNvSpPr>
          <p:nvPr/>
        </p:nvSpPr>
        <p:spPr>
          <a:xfrm>
            <a:off x="9704955" y="5419483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</a:t>
            </a:r>
            <a:endParaRPr lang="en-US" sz="72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3" name="Title 1"/>
          <p:cNvSpPr txBox="1">
            <a:spLocks/>
          </p:cNvSpPr>
          <p:nvPr/>
        </p:nvSpPr>
        <p:spPr>
          <a:xfrm>
            <a:off x="8214519" y="1314674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</a:t>
            </a:r>
            <a:endParaRPr lang="en-US" sz="88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1758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/>
      <p:bldP spid="15" grpId="0"/>
      <p:bldP spid="16" grpId="0"/>
      <p:bldP spid="17" grpId="0"/>
      <p:bldP spid="19" grpId="0"/>
      <p:bldP spid="21" grpId="0"/>
      <p:bldP spid="22" grpId="0"/>
      <p:bldP spid="23" grpId="0"/>
      <p:bldP spid="24" grpId="0"/>
      <p:bldP spid="25" grpId="0"/>
      <p:bldP spid="32" grpId="0"/>
      <p:bldP spid="3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1068902" y="1314674"/>
            <a:ext cx="3963922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</a:t>
            </a:r>
            <a:endParaRPr lang="en-US" sz="88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128099" y="2303331"/>
            <a:ext cx="1930425" cy="12709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</a:t>
            </a:r>
            <a:endParaRPr lang="en-US" sz="88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3102399" y="2303331"/>
            <a:ext cx="1930425" cy="12709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</a:t>
            </a:r>
            <a:endParaRPr lang="en-US" sz="88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1128099" y="3630772"/>
            <a:ext cx="3904626" cy="132222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</a:t>
            </a:r>
            <a:r>
              <a:rPr lang="en-US" sz="88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ẽ</a:t>
            </a:r>
            <a:endParaRPr lang="en-US" sz="88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7112817" y="2303331"/>
            <a:ext cx="1930425" cy="12709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</a:t>
            </a:r>
            <a:endParaRPr lang="en-US" sz="88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9089260" y="2303331"/>
            <a:ext cx="1930425" cy="12709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</a:t>
            </a:r>
            <a:endParaRPr lang="en-US" sz="88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7112817" y="3630772"/>
            <a:ext cx="3905275" cy="132222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</a:t>
            </a:r>
            <a:r>
              <a:rPr lang="en-US" sz="88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</a:t>
            </a:r>
            <a:endParaRPr lang="en-US" sz="88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69559" y="5589050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võ</a:t>
            </a:r>
            <a:endParaRPr lang="en-US" sz="72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2284970" y="5592534"/>
            <a:ext cx="1754932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vở</a:t>
            </a:r>
            <a:endParaRPr lang="en-US" sz="72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4131844" y="5592534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vua</a:t>
            </a:r>
            <a:endParaRPr lang="en-US" sz="72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6133959" y="5592534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xỉa</a:t>
            </a:r>
            <a:endParaRPr lang="en-US" sz="72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8048989" y="5592534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xứ</a:t>
            </a:r>
            <a:endParaRPr lang="en-US" sz="72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9949506" y="5592534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xưa</a:t>
            </a:r>
            <a:endParaRPr lang="en-US" sz="72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84067" y="5412766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</a:t>
            </a:r>
            <a:endParaRPr lang="en-US" sz="72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2104231" y="5412766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</a:t>
            </a:r>
            <a:endParaRPr lang="en-US" sz="72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3" name="Title 1"/>
          <p:cNvSpPr txBox="1">
            <a:spLocks/>
          </p:cNvSpPr>
          <p:nvPr/>
        </p:nvSpPr>
        <p:spPr>
          <a:xfrm>
            <a:off x="3899695" y="5412766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</a:t>
            </a:r>
            <a:endParaRPr lang="en-US" sz="72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4" name="Title 1"/>
          <p:cNvSpPr txBox="1">
            <a:spLocks/>
          </p:cNvSpPr>
          <p:nvPr/>
        </p:nvSpPr>
        <p:spPr>
          <a:xfrm>
            <a:off x="6052386" y="5412766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</a:t>
            </a:r>
            <a:endParaRPr lang="en-US" sz="72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5" name="Title 1"/>
          <p:cNvSpPr txBox="1">
            <a:spLocks/>
          </p:cNvSpPr>
          <p:nvPr/>
        </p:nvSpPr>
        <p:spPr>
          <a:xfrm>
            <a:off x="8070779" y="5412766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</a:t>
            </a:r>
            <a:endParaRPr lang="en-US" sz="72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grpSp>
        <p:nvGrpSpPr>
          <p:cNvPr id="34" name="Group 33"/>
          <p:cNvGrpSpPr/>
          <p:nvPr/>
        </p:nvGrpSpPr>
        <p:grpSpPr>
          <a:xfrm>
            <a:off x="215396" y="203422"/>
            <a:ext cx="2621250" cy="941185"/>
            <a:chOff x="63500" y="1429216"/>
            <a:chExt cx="1970813" cy="705889"/>
          </a:xfrm>
        </p:grpSpPr>
        <p:sp>
          <p:nvSpPr>
            <p:cNvPr id="35" name="Rounded Rectangle 34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  <a:endParaRPr lang="en-US" sz="4800"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36" name="Oval 35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smtClean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3</a:t>
              </a:r>
              <a:endParaRPr lang="en-US" sz="4800">
                <a:solidFill>
                  <a:schemeClr val="tx1"/>
                </a:solidFill>
                <a:latin typeface="Arial Rounded MT Bol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sp>
        <p:nvSpPr>
          <p:cNvPr id="32" name="Title 1"/>
          <p:cNvSpPr txBox="1">
            <a:spLocks/>
          </p:cNvSpPr>
          <p:nvPr/>
        </p:nvSpPr>
        <p:spPr>
          <a:xfrm>
            <a:off x="9704955" y="5419483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</a:t>
            </a:r>
            <a:endParaRPr lang="en-US" sz="72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3" name="Title 1"/>
          <p:cNvSpPr txBox="1">
            <a:spLocks/>
          </p:cNvSpPr>
          <p:nvPr/>
        </p:nvSpPr>
        <p:spPr>
          <a:xfrm>
            <a:off x="8214519" y="1314674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</a:t>
            </a:r>
            <a:endParaRPr lang="en-US" sz="88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6439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/>
      <p:bldP spid="15" grpId="0"/>
      <p:bldP spid="16" grpId="0"/>
      <p:bldP spid="17" grpId="0"/>
      <p:bldP spid="19" grpId="0"/>
      <p:bldP spid="21" grpId="0"/>
      <p:bldP spid="22" grpId="0"/>
      <p:bldP spid="23" grpId="0"/>
      <p:bldP spid="24" grpId="0"/>
      <p:bldP spid="25" grpId="0"/>
      <p:bldP spid="32" grpId="0"/>
      <p:bldP spid="3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577"/>
          <a:stretch/>
        </p:blipFill>
        <p:spPr>
          <a:xfrm flipH="1">
            <a:off x="0" y="4291232"/>
            <a:ext cx="2818875" cy="244839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8" t="6431" b="19710"/>
          <a:stretch/>
        </p:blipFill>
        <p:spPr>
          <a:xfrm>
            <a:off x="2002970" y="174171"/>
            <a:ext cx="8142513" cy="4833266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62236" y="2818047"/>
            <a:ext cx="10489585" cy="1325563"/>
          </a:xfrm>
        </p:spPr>
        <p:txBody>
          <a:bodyPr>
            <a:noAutofit/>
          </a:bodyPr>
          <a:lstStyle/>
          <a:p>
            <a:pPr algn="ctr"/>
            <a:r>
              <a:rPr lang="en-US" sz="9600" b="1" smtClean="0">
                <a:solidFill>
                  <a:srgbClr val="0070C0"/>
                </a:solidFill>
                <a:latin typeface="DomCasual" pitchFamily="18" charset="0"/>
                <a:ea typeface="DomCasual" pitchFamily="18" charset="0"/>
                <a:cs typeface="DomCasual" pitchFamily="18" charset="0"/>
              </a:rPr>
              <a:t>Thư giãn nào!</a:t>
            </a:r>
            <a:endParaRPr lang="en-US" sz="9600" b="1">
              <a:solidFill>
                <a:srgbClr val="0070C0"/>
              </a:solidFill>
              <a:latin typeface="DomCasual" pitchFamily="18" charset="0"/>
              <a:ea typeface="DomCasual" pitchFamily="18" charset="0"/>
              <a:cs typeface="DomCasual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23" t="9736" b="17249"/>
          <a:stretch/>
        </p:blipFill>
        <p:spPr>
          <a:xfrm>
            <a:off x="9591358" y="4438774"/>
            <a:ext cx="2570480" cy="2405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438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400" y="322263"/>
            <a:ext cx="12204700" cy="6211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45718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876072" y="5439505"/>
            <a:ext cx="4333494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vở vẽ</a:t>
            </a:r>
            <a:endParaRPr lang="en-US" sz="96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3642519" y="5441679"/>
            <a:ext cx="2404176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</a:t>
            </a:r>
            <a:endParaRPr lang="en-US" sz="96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5393531" y="5441679"/>
            <a:ext cx="2287588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</a:t>
            </a:r>
            <a:endParaRPr lang="en-US" sz="96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3314" name="Picture 2" descr="Vở vẽ A4 Hồng Hà 0236 | Shopee Việt Na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00" b="19446"/>
          <a:stretch/>
        </p:blipFill>
        <p:spPr bwMode="auto">
          <a:xfrm>
            <a:off x="2575719" y="609600"/>
            <a:ext cx="6599938" cy="4286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0866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838446" y="5437624"/>
            <a:ext cx="4333494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vỉa hè</a:t>
            </a:r>
            <a:endParaRPr lang="en-US" sz="96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3605499" y="5437624"/>
            <a:ext cx="2277972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</a:t>
            </a:r>
            <a:endParaRPr lang="en-US" sz="96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4338" name="Picture 2" descr="Không gian vỉa hè - Nét văn minh của đô thị | Hội Kiến Trúc Sư Việt Na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1621" y="438150"/>
            <a:ext cx="6743699" cy="449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Giành lại vỉa hè cho giao thông tại TP.HCM | Tài chính - Kinh doanh | Thanh  Niê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5361" y="372736"/>
            <a:ext cx="6056218" cy="4542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2857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965</TotalTime>
  <Words>154</Words>
  <Application>Microsoft Office PowerPoint</Application>
  <PresentationFormat>Custom</PresentationFormat>
  <Paragraphs>102</Paragraphs>
  <Slides>33</Slides>
  <Notes>8</Notes>
  <HiddenSlides>0</HiddenSlides>
  <MMClips>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4" baseType="lpstr">
      <vt:lpstr>.VnArial</vt:lpstr>
      <vt:lpstr>.VnCooper</vt:lpstr>
      <vt:lpstr>Arial</vt:lpstr>
      <vt:lpstr>Arial Rounded MT Bold</vt:lpstr>
      <vt:lpstr>Arial-Rounded</vt:lpstr>
      <vt:lpstr>Arrus-Black</vt:lpstr>
      <vt:lpstr>AvantGarde</vt:lpstr>
      <vt:lpstr>Bandit</vt:lpstr>
      <vt:lpstr>Calibri</vt:lpstr>
      <vt:lpstr>DomCasual</vt:lpstr>
      <vt:lpstr>Office Theme</vt:lpstr>
      <vt:lpstr>TIẾNG VIỆT 1</vt:lpstr>
      <vt:lpstr>PowerPoint Presentation</vt:lpstr>
      <vt:lpstr>PowerPoint Presentation</vt:lpstr>
      <vt:lpstr>PowerPoint Presentation</vt:lpstr>
      <vt:lpstr>PowerPoint Presentation</vt:lpstr>
      <vt:lpstr>Thư giãn nào!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ADMIN</cp:lastModifiedBy>
  <cp:revision>143</cp:revision>
  <dcterms:created xsi:type="dcterms:W3CDTF">2021-05-08T14:00:55Z</dcterms:created>
  <dcterms:modified xsi:type="dcterms:W3CDTF">2024-11-23T09:08:26Z</dcterms:modified>
</cp:coreProperties>
</file>