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20" r:id="rId4"/>
    <p:sldId id="322" r:id="rId5"/>
    <p:sldId id="321" r:id="rId6"/>
    <p:sldId id="316" r:id="rId7"/>
    <p:sldId id="323" r:id="rId8"/>
    <p:sldId id="293" r:id="rId9"/>
    <p:sldId id="317" r:id="rId10"/>
    <p:sldId id="306" r:id="rId11"/>
    <p:sldId id="278" r:id="rId12"/>
    <p:sldId id="260" r:id="rId13"/>
    <p:sldId id="325" r:id="rId14"/>
    <p:sldId id="324" r:id="rId15"/>
    <p:sldId id="319" r:id="rId16"/>
    <p:sldId id="297" r:id="rId17"/>
    <p:sldId id="312" r:id="rId18"/>
    <p:sldId id="313" r:id="rId19"/>
    <p:sldId id="298" r:id="rId20"/>
    <p:sldId id="309" r:id="rId21"/>
    <p:sldId id="299" r:id="rId22"/>
    <p:sldId id="310" r:id="rId23"/>
    <p:sldId id="311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3740" autoAdjust="0"/>
  </p:normalViewPr>
  <p:slideViewPr>
    <p:cSldViewPr>
      <p:cViewPr varScale="1">
        <p:scale>
          <a:sx n="70" d="100"/>
          <a:sy n="70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70AEDD5-476F-4FF8-A4C0-63830DF2EFC7}" type="datetimeFigureOut">
              <a:rPr lang="en-US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E7799D-0E70-40B2-B3D3-1C6E4AD3FD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152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9E40B73-D970-4E03-90D0-1FB87AB8FC47}" type="slidenum">
              <a:rPr lang="en-US" altLang="en-US">
                <a:latin typeface="Calibri" pitchFamily="34" charset="0"/>
              </a:rPr>
              <a:pPr/>
              <a:t>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5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7799D-0E70-40B2-B3D3-1C6E4AD3FD1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32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/>
              <a:t>12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86364-0DA6-4E47-AF57-C17EC3212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09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FEE-203D-44E1-A6A6-9BCEE0748D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50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FED69-0028-4460-B950-8E35555ED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767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91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83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4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95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7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670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5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31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7B1E9-EDC6-4C72-89C7-51B5151CC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270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39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733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83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8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5C7DE-CD09-446F-BD0E-2F10EDABBE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04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63847-5B17-4D36-A49D-61BCE1845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73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3468E-8693-4263-B415-573563D669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83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C5F1B-10C6-40F6-B7C7-EB156FA98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73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42986-7A03-4D43-B6CC-C93788E8B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15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DC51B-E48B-445F-A479-F5B4D20C5B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33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57B97-01A1-4F23-B9C1-0E3202A733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58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36C4BA2E-8A0F-49C7-B018-5529B80DFC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8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65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PC\Videos\Nh&#7841;c%20c&#224;i%20gi&#225;o%20&#225;n%20l&#7899;p%201\thuong_lam_thay_co_oi_nhat_lan_vy_official_1179998862097751534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slide" Target="slide6.xm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372225" y="4652963"/>
            <a:ext cx="3015854" cy="1898651"/>
            <a:chOff x="2640" y="768"/>
            <a:chExt cx="1344" cy="1013"/>
          </a:xfrm>
        </p:grpSpPr>
        <p:grpSp>
          <p:nvGrpSpPr>
            <p:cNvPr id="2065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2071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66" name="Picture 9" descr="GEOMTR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7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2068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1981200" y="1166814"/>
            <a:ext cx="5105400" cy="43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858" tIns="37929" rIns="75858" bIns="379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300" b="1" dirty="0" err="1">
                <a:solidFill>
                  <a:srgbClr val="0033CC"/>
                </a:solidFill>
                <a:latin typeface="Times New Roman" pitchFamily="18" charset="0"/>
              </a:rPr>
              <a:t>Trường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itchFamily="18" charset="0"/>
              </a:rPr>
              <a:t>Tiểu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itchFamily="18" charset="0"/>
              </a:rPr>
              <a:t>Hứa</a:t>
            </a:r>
            <a:r>
              <a:rPr lang="en-US" altLang="en-US" sz="23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itchFamily="18" charset="0"/>
              </a:rPr>
              <a:t>Tạo</a:t>
            </a:r>
            <a:endParaRPr lang="en-US" altLang="en-US" sz="23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600200" y="792164"/>
            <a:ext cx="6096000" cy="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858" tIns="37929" rIns="75858" bIns="379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0033CC"/>
                </a:solidFill>
                <a:latin typeface="Times New Roman" pitchFamily="18" charset="0"/>
              </a:rPr>
              <a:t>PHÒNG GIÁO DỤC - ĐÀO TẠO ĐẠI LỘC</a:t>
            </a:r>
          </a:p>
        </p:txBody>
      </p:sp>
      <p:pic>
        <p:nvPicPr>
          <p:cNvPr id="9234" name="Picture 18" descr="2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65625"/>
            <a:ext cx="2133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860800"/>
            <a:ext cx="2133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5" y="2420939"/>
            <a:ext cx="2133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685800" y="5297489"/>
            <a:ext cx="5924550" cy="43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858" tIns="37929" rIns="75858" bIns="379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300" b="1" i="1" dirty="0" err="1">
                <a:solidFill>
                  <a:srgbClr val="0033CC"/>
                </a:solidFill>
                <a:latin typeface="Times New Roman" pitchFamily="18" charset="0"/>
              </a:rPr>
              <a:t>Giáo</a:t>
            </a:r>
            <a:r>
              <a:rPr lang="en-US" altLang="en-US" sz="2300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33CC"/>
                </a:solidFill>
                <a:latin typeface="Times New Roman" pitchFamily="18" charset="0"/>
              </a:rPr>
              <a:t>viên</a:t>
            </a:r>
            <a:r>
              <a:rPr lang="en-US" altLang="en-US" sz="2300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33CC"/>
                </a:solidFill>
                <a:latin typeface="Times New Roman" pitchFamily="18" charset="0"/>
              </a:rPr>
              <a:t>thực</a:t>
            </a:r>
            <a:r>
              <a:rPr lang="en-US" altLang="en-US" sz="2300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>
                <a:solidFill>
                  <a:srgbClr val="0033CC"/>
                </a:solidFill>
                <a:latin typeface="Times New Roman" pitchFamily="18" charset="0"/>
              </a:rPr>
              <a:t>hiện</a:t>
            </a:r>
            <a:r>
              <a:rPr lang="en-US" altLang="en-US" sz="2300" b="1" i="1" dirty="0">
                <a:solidFill>
                  <a:srgbClr val="0033CC"/>
                </a:solidFill>
                <a:latin typeface="Times New Roman" pitchFamily="18" charset="0"/>
              </a:rPr>
              <a:t> : </a:t>
            </a:r>
            <a:r>
              <a:rPr lang="en-US" altLang="en-US" sz="2300" b="1" i="1" dirty="0" err="1" smtClean="0">
                <a:solidFill>
                  <a:srgbClr val="0033CC"/>
                </a:solidFill>
                <a:latin typeface="Times New Roman" pitchFamily="18" charset="0"/>
              </a:rPr>
              <a:t>Nguyễn</a:t>
            </a:r>
            <a:r>
              <a:rPr lang="en-US" altLang="en-US" sz="2300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 smtClean="0">
                <a:solidFill>
                  <a:srgbClr val="0033CC"/>
                </a:solidFill>
                <a:latin typeface="Times New Roman" pitchFamily="18" charset="0"/>
              </a:rPr>
              <a:t>Thị</a:t>
            </a:r>
            <a:r>
              <a:rPr lang="en-US" altLang="en-US" sz="2300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 smtClean="0">
                <a:solidFill>
                  <a:srgbClr val="0033CC"/>
                </a:solidFill>
                <a:latin typeface="Times New Roman" pitchFamily="18" charset="0"/>
              </a:rPr>
              <a:t>Mỹ</a:t>
            </a:r>
            <a:r>
              <a:rPr lang="en-US" altLang="en-US" sz="2300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300" b="1" i="1" dirty="0" err="1" smtClean="0">
                <a:solidFill>
                  <a:srgbClr val="0033CC"/>
                </a:solidFill>
                <a:latin typeface="Times New Roman" pitchFamily="18" charset="0"/>
              </a:rPr>
              <a:t>Liên</a:t>
            </a:r>
            <a:endParaRPr lang="en-US" altLang="en-US" sz="2300" b="1" i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2058" name="Picture 23" descr="divider_1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5976" y="3186114"/>
            <a:ext cx="45815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4" descr="divider_1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780088"/>
            <a:ext cx="5257800" cy="1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5" descr="divider_1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938" y="6950076"/>
            <a:ext cx="45815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6" descr="divider_1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29" y="3141663"/>
            <a:ext cx="5257800" cy="1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910758" y="4474059"/>
            <a:ext cx="6972300" cy="70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858" tIns="37929" rIns="75858" bIns="379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41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2022- 2023</a:t>
            </a:r>
            <a:endParaRPr lang="en-US" altLang="en-US" sz="4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7"/>
          <p:cNvSpPr>
            <a:spLocks noChangeArrowheads="1" noChangeShapeType="1" noTextEdit="1"/>
          </p:cNvSpPr>
          <p:nvPr/>
        </p:nvSpPr>
        <p:spPr bwMode="auto">
          <a:xfrm>
            <a:off x="762000" y="1794187"/>
            <a:ext cx="7905750" cy="2750839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anDown">
              <a:avLst>
                <a:gd name="adj" fmla="val 4139"/>
              </a:avLst>
            </a:prstTxWarp>
          </a:bodyPr>
          <a:lstStyle/>
          <a:p>
            <a:pPr algn="ctr"/>
            <a:r>
              <a:rPr lang="en-US" sz="800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8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8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8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8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8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8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8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8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thăm</a:t>
            </a:r>
            <a:r>
              <a:rPr lang="en-US" sz="8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lớp</a:t>
            </a:r>
            <a:endParaRPr lang="en-US" sz="800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thuong_lam_thay_co_oi_nhat_lan_vy_official_117999886209775153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28" y="6218237"/>
            <a:ext cx="36552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38" grpId="0"/>
      <p:bldP spid="26" grpId="0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352800" y="914400"/>
            <a:ext cx="4343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op      «p      ¬p</a:t>
            </a:r>
            <a:endParaRPr lang="vi-VN" altLang="en-US" sz="4400" b="1">
              <a:solidFill>
                <a:srgbClr val="FF0000"/>
              </a:solidFill>
            </a:endParaRPr>
          </a:p>
          <a:p>
            <a:pPr eaLnBrk="1" hangingPunct="1"/>
            <a:r>
              <a:rPr lang="vi-VN" altLang="en-US" sz="4400" b="1">
                <a:solidFill>
                  <a:srgbClr val="FF0000"/>
                </a:solidFill>
              </a:rPr>
              <a:t> 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62100" y="533400"/>
            <a:ext cx="15621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1088" y="2057400"/>
            <a:ext cx="10287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8200" y="2057400"/>
            <a:ext cx="12192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op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17913" y="2514600"/>
            <a:ext cx="2249487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häp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95800" y="2554288"/>
            <a:ext cx="1168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op</a:t>
            </a:r>
          </a:p>
        </p:txBody>
      </p:sp>
      <p:sp>
        <p:nvSpPr>
          <p:cNvPr id="9227" name="TextBox 21"/>
          <p:cNvSpPr txBox="1">
            <a:spLocks noChangeArrowheads="1"/>
          </p:cNvSpPr>
          <p:nvPr/>
        </p:nvSpPr>
        <p:spPr bwMode="auto">
          <a:xfrm>
            <a:off x="398344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/>
              <a:t>con </a:t>
            </a:r>
            <a:r>
              <a:rPr lang="en-US" altLang="en-US" sz="4400" b="1" dirty="0" err="1"/>
              <a:t>cäp</a:t>
            </a:r>
            <a:endParaRPr lang="en-US" altLang="en-US" sz="4400" b="1" dirty="0"/>
          </a:p>
        </p:txBody>
      </p:sp>
      <p:sp>
        <p:nvSpPr>
          <p:cNvPr id="9228" name="TextBox 22"/>
          <p:cNvSpPr txBox="1">
            <a:spLocks noChangeArrowheads="1"/>
          </p:cNvSpPr>
          <p:nvPr/>
        </p:nvSpPr>
        <p:spPr bwMode="auto">
          <a:xfrm>
            <a:off x="32766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lèp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xe</a:t>
            </a:r>
            <a:endParaRPr lang="en-US" altLang="en-US" sz="4400" b="1" dirty="0"/>
          </a:p>
        </p:txBody>
      </p:sp>
      <p:sp>
        <p:nvSpPr>
          <p:cNvPr id="9229" name="TextBox 23"/>
          <p:cNvSpPr txBox="1">
            <a:spLocks noChangeArrowheads="1"/>
          </p:cNvSpPr>
          <p:nvPr/>
        </p:nvSpPr>
        <p:spPr bwMode="auto">
          <a:xfrm>
            <a:off x="5664200" y="5499894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tia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chíp</a:t>
            </a:r>
            <a:endParaRPr lang="en-US" altLang="en-US" sz="4400" b="1" dirty="0"/>
          </a:p>
        </p:txBody>
      </p:sp>
      <p:sp>
        <p:nvSpPr>
          <p:cNvPr id="9230" name="TextBox 18"/>
          <p:cNvSpPr txBox="1">
            <a:spLocks noChangeArrowheads="1"/>
          </p:cNvSpPr>
          <p:nvPr/>
        </p:nvSpPr>
        <p:spPr bwMode="auto">
          <a:xfrm>
            <a:off x="457200" y="31242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/>
              <a:t>      cäp           gãp          häp</a:t>
            </a:r>
          </a:p>
        </p:txBody>
      </p:sp>
      <p:sp>
        <p:nvSpPr>
          <p:cNvPr id="9231" name="TextBox 19"/>
          <p:cNvSpPr txBox="1">
            <a:spLocks noChangeArrowheads="1"/>
          </p:cNvSpPr>
          <p:nvPr/>
        </p:nvSpPr>
        <p:spPr bwMode="auto">
          <a:xfrm>
            <a:off x="457200" y="37338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 </a:t>
            </a:r>
            <a:r>
              <a:rPr lang="en-US" altLang="en-US" sz="4000" b="1"/>
              <a:t>hép            tèp           xèp</a:t>
            </a:r>
          </a:p>
          <a:p>
            <a:pPr eaLnBrk="1" hangingPunct="1"/>
            <a:r>
              <a:rPr lang="en-US" altLang="en-US" sz="4000" b="1"/>
              <a:t>      </a:t>
            </a:r>
          </a:p>
        </p:txBody>
      </p:sp>
      <p:sp>
        <p:nvSpPr>
          <p:cNvPr id="9232" name="TextBox 21"/>
          <p:cNvSpPr txBox="1">
            <a:spLocks noChangeArrowheads="1"/>
          </p:cNvSpPr>
          <p:nvPr/>
        </p:nvSpPr>
        <p:spPr bwMode="auto">
          <a:xfrm>
            <a:off x="533400" y="44196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/>
              <a:t>     hîp             líp            lîp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924800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7204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0" y="609600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019800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6021388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5943600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5638800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46735">
            <a:off x="7356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7772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5791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04800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130461" flipV="1">
            <a:off x="4343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599614" flipV="1">
            <a:off x="6019800" y="2895600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6155532" y="1921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8036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659196" flipV="1">
            <a:off x="8074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216429" flipV="1">
            <a:off x="4572000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5774532" y="778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639186" flipV="1">
            <a:off x="3907632" y="740568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242910" flipV="1">
            <a:off x="7162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5562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1038225" y="1240706"/>
            <a:ext cx="7543800" cy="127574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02527">
            <a:off x="7989888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381000" y="4743641"/>
            <a:ext cx="6421438" cy="69373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26226622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1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0" y="2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00" y="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0" y="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animBg="1"/>
      <p:bldP spid="100382" grpId="0" animBg="1"/>
      <p:bldP spid="1003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73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7913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6500"/>
            <a:ext cx="8001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3316" name="TextBox 22"/>
          <p:cNvSpPr txBox="1">
            <a:spLocks noChangeArrowheads="1"/>
          </p:cNvSpPr>
          <p:nvPr/>
        </p:nvSpPr>
        <p:spPr bwMode="auto">
          <a:xfrm>
            <a:off x="457200" y="3462338"/>
            <a:ext cx="8382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/>
              <a:t>    M­a rµo lép ®ép. Hä nhµ nh¸i tô häp thi h¸t ®ãn c¬n m­a ®Çu mïa. MÆt ao ran ran bµi ca × äp, × äp. §µn c¸ cê lãp ngãp b¬i ®Õn, l©u l©u l¹i ngoi lªn ®íp m­a.</a:t>
            </a:r>
            <a:endParaRPr lang="en-US" altLang="en-US" sz="3600"/>
          </a:p>
        </p:txBody>
      </p:sp>
      <p:pic>
        <p:nvPicPr>
          <p:cNvPr id="1331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77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4478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§äc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144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731000" y="4559300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3048000" y="3465513"/>
            <a:ext cx="78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«p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4078288" y="3465513"/>
            <a:ext cx="78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«p</a:t>
            </a: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5640388" y="4559300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727075" y="4013200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3290888" y="5118100"/>
            <a:ext cx="78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1981200" y="5116513"/>
            <a:ext cx="78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2655888" y="5665788"/>
            <a:ext cx="784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¬p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572000" y="56388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648200" y="56388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543800" y="45720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05800" y="40386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800600" y="35814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523875" y="4876800"/>
            <a:ext cx="775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002060"/>
                </a:solidFill>
              </a:rPr>
              <a:t>+ </a:t>
            </a:r>
            <a:r>
              <a:rPr lang="en-US" altLang="en-US" sz="3200" b="1">
                <a:solidFill>
                  <a:srgbClr val="002060"/>
                </a:solidFill>
              </a:rPr>
              <a:t>Trong c¬n m­a, hä nhµ nh¸i lµm g×?</a:t>
            </a:r>
          </a:p>
        </p:txBody>
      </p:sp>
      <p:sp>
        <p:nvSpPr>
          <p:cNvPr id="14342" name="TextBox 13"/>
          <p:cNvSpPr txBox="1">
            <a:spLocks noChangeArrowheads="1"/>
          </p:cNvSpPr>
          <p:nvPr/>
        </p:nvSpPr>
        <p:spPr bwMode="auto">
          <a:xfrm>
            <a:off x="609600" y="4876800"/>
            <a:ext cx="7620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200" b="1">
                <a:solidFill>
                  <a:srgbClr val="002060"/>
                </a:solidFill>
              </a:rPr>
              <a:t>+ MÆt ao thÕ nµo?</a:t>
            </a:r>
          </a:p>
        </p:txBody>
      </p:sp>
      <p:sp>
        <p:nvSpPr>
          <p:cNvPr id="14343" name="TextBox 15"/>
          <p:cNvSpPr txBox="1">
            <a:spLocks noChangeArrowheads="1"/>
          </p:cNvSpPr>
          <p:nvPr/>
        </p:nvSpPr>
        <p:spPr bwMode="auto">
          <a:xfrm>
            <a:off x="609600" y="4800600"/>
            <a:ext cx="78486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002060"/>
                </a:solidFill>
              </a:rPr>
              <a:t>+ §µn c¸ cê lµm g×?</a:t>
            </a:r>
          </a:p>
        </p:txBody>
      </p:sp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533400"/>
            <a:ext cx="4221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22"/>
          <p:cNvSpPr txBox="1">
            <a:spLocks noChangeArrowheads="1"/>
          </p:cNvSpPr>
          <p:nvPr/>
        </p:nvSpPr>
        <p:spPr bwMode="auto">
          <a:xfrm>
            <a:off x="409575" y="1447800"/>
            <a:ext cx="8382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/>
              <a:t>    M­a rµo lép ®ép. Hä nhµ nh¸i tô häp thi h¸t ®ãn c¬n m­a ®Çu mïa. MÆt ao ran ran bµi ca × äp, × äp. §µn c¸ cê lãp ngãp b¬i ®Õn, l©u l©u l¹i ngoi lªn ®íp m­a.</a:t>
            </a:r>
            <a:endParaRPr lang="en-US" altLang="en-US" sz="360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 animBg="1"/>
      <p:bldP spid="143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Nãi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3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3581400" y="762000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/>
              <a:t>Ao hå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19250"/>
            <a:ext cx="79248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85800"/>
            <a:ext cx="4878388" cy="5334000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5"/>
          <p:cNvSpPr>
            <a:spLocks noChangeArrowheads="1" noChangeShapeType="1" noTextEdit="1"/>
          </p:cNvSpPr>
          <p:nvPr/>
        </p:nvSpPr>
        <p:spPr bwMode="auto">
          <a:xfrm>
            <a:off x="2152650" y="381000"/>
            <a:ext cx="5029200" cy="876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VÀ KHỞI ĐỘNG</a:t>
            </a:r>
          </a:p>
        </p:txBody>
      </p:sp>
      <p:grpSp>
        <p:nvGrpSpPr>
          <p:cNvPr id="4099" name="Group 23"/>
          <p:cNvGrpSpPr>
            <a:grpSpLocks/>
          </p:cNvGrpSpPr>
          <p:nvPr/>
        </p:nvGrpSpPr>
        <p:grpSpPr bwMode="auto">
          <a:xfrm>
            <a:off x="2228850" y="5870575"/>
            <a:ext cx="4953000" cy="911225"/>
            <a:chOff x="1056" y="2208"/>
            <a:chExt cx="3648" cy="1014"/>
          </a:xfrm>
        </p:grpSpPr>
        <p:pic>
          <p:nvPicPr>
            <p:cNvPr id="4103" name="Picture 24" descr="flowers_2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25" descr="002-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26" descr="flowers_2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27" descr="flowers_2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0" name="Picture 28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9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4987" y="5868988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85800" y="1647798"/>
            <a:ext cx="7734203" cy="3581306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Bay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cao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nào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6513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62100" y="847725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ViÕt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66800" y="874713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7986713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09900" y="847725"/>
            <a:ext cx="28575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400" b="1" dirty="0">
                <a:latin typeface=".VnAvant" panose="020B7200000000000000" pitchFamily="34" charset="0"/>
              </a:rPr>
              <a:t>Cñng cè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21336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b="1"/>
              <a:t>? Con h·y t×m nh÷ng tõ ngoµi bµi chøa vÇn: </a:t>
            </a:r>
            <a:r>
              <a:rPr lang="en-US" altLang="en-US" sz="3200" b="1">
                <a:solidFill>
                  <a:srgbClr val="FF0000"/>
                </a:solidFill>
              </a:rPr>
              <a:t>op, «p, ¬p </a:t>
            </a:r>
            <a:r>
              <a:rPr lang="vi-VN" altLang="en-US" sz="3200" b="1"/>
              <a:t>?</a:t>
            </a:r>
            <a:endParaRPr lang="en-US" altLang="en-US" sz="3200" b="1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2133600"/>
            <a:ext cx="7848600" cy="1077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b="1"/>
              <a:t>? Nãi c©u víi mét trong c¸c tõ ng÷ mµ con võa t×m ®­îc ?</a:t>
            </a:r>
            <a:endParaRPr lang="en-US" altLang="en-US" sz="3200" b="1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76" y="1067449"/>
            <a:ext cx="4406875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19962" y="1880147"/>
            <a:ext cx="383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70974" y="5303996"/>
            <a:ext cx="987743" cy="79200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371600" y="4707255"/>
            <a:ext cx="1101566" cy="83915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438400" y="5055235"/>
            <a:ext cx="1639168" cy="818515"/>
          </a:xfrm>
          <a:prstGeom prst="roundRect">
            <a:avLst>
              <a:gd name="adj" fmla="val 2584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010025" y="4707255"/>
            <a:ext cx="1371600" cy="5969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ạp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5124450" y="5194300"/>
            <a:ext cx="1619885" cy="7670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36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6478905" y="4595585"/>
            <a:ext cx="1403509" cy="70841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7315200" y="5304949"/>
            <a:ext cx="1788319" cy="65579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7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600" y="4876800"/>
            <a:ext cx="8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/>
              <a:t>     </a:t>
            </a:r>
            <a:r>
              <a:rPr lang="en-US" altLang="en-US" sz="3200" b="1" dirty="0" err="1" smtClean="0"/>
              <a:t>M</a:t>
            </a:r>
            <a:r>
              <a:rPr lang="en-US" altLang="en-US" sz="3600" b="1" dirty="0" err="1" smtClean="0"/>
              <a:t>ư</a:t>
            </a:r>
            <a:r>
              <a:rPr lang="en-US" altLang="en-US" sz="3200" b="1" dirty="0" err="1" smtClean="0"/>
              <a:t>a</a:t>
            </a:r>
            <a:r>
              <a:rPr lang="en-US" altLang="en-US" sz="3200" b="1" dirty="0" smtClean="0"/>
              <a:t>­ </a:t>
            </a:r>
            <a:r>
              <a:rPr lang="en-US" altLang="en-US" sz="3200" b="1" dirty="0" err="1"/>
              <a:t>rµo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lép</a:t>
            </a:r>
            <a:r>
              <a:rPr lang="en-US" altLang="en-US" sz="3200" b="1" dirty="0"/>
              <a:t> ®</a:t>
            </a:r>
            <a:r>
              <a:rPr lang="en-US" altLang="en-US" sz="3200" b="1" dirty="0" err="1"/>
              <a:t>ép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Õch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nh¸i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tô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häp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h¸t,c</a:t>
            </a:r>
            <a:r>
              <a:rPr lang="en-US" altLang="en-US" sz="3200" b="1" dirty="0"/>
              <a:t>¸ </a:t>
            </a:r>
            <a:r>
              <a:rPr lang="en-US" altLang="en-US" sz="3200" b="1" dirty="0" err="1"/>
              <a:t>cê</a:t>
            </a:r>
            <a:r>
              <a:rPr lang="en-US" altLang="en-US" sz="3200" b="1" dirty="0"/>
              <a:t> h¸ </a:t>
            </a:r>
            <a:r>
              <a:rPr lang="en-US" altLang="en-US" sz="3200" b="1" dirty="0" err="1"/>
              <a:t>miÖng</a:t>
            </a:r>
            <a:r>
              <a:rPr lang="en-US" altLang="en-US" sz="3200" b="1" dirty="0"/>
              <a:t> ®</a:t>
            </a:r>
            <a:r>
              <a:rPr lang="en-US" altLang="en-US" sz="3200" b="1" dirty="0" err="1"/>
              <a:t>íp</a:t>
            </a:r>
            <a:r>
              <a:rPr lang="en-US" altLang="en-US" sz="3200" b="1" dirty="0"/>
              <a:t> </a:t>
            </a:r>
            <a:r>
              <a:rPr lang="en-US" altLang="en-US" sz="3200" b="1" dirty="0" err="1" smtClean="0"/>
              <a:t>m</a:t>
            </a:r>
            <a:r>
              <a:rPr lang="en-US" altLang="en-US" sz="3600" b="1" dirty="0" err="1" smtClean="0"/>
              <a:t>­ư</a:t>
            </a:r>
            <a:r>
              <a:rPr lang="en-US" altLang="en-US" sz="3200" b="1" dirty="0" err="1" smtClean="0"/>
              <a:t>a</a:t>
            </a:r>
            <a:r>
              <a:rPr lang="en-US" altLang="en-US" sz="3200" b="1" dirty="0" smtClean="0"/>
              <a:t>.</a:t>
            </a:r>
            <a:endParaRPr lang="en-US" altLang="en-US" sz="3200" b="1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62400" y="4902200"/>
            <a:ext cx="912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«p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48000" y="49022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«p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15200" y="4902200"/>
            <a:ext cx="78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op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6021" y="0"/>
            <a:ext cx="2590800" cy="533400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b="1" dirty="0">
                <a:latin typeface=".VnAvant" panose="020B7200000000000000" pitchFamily="34" charset="0"/>
              </a:rPr>
              <a:t>NhËn biÕt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2400" y="0"/>
            <a:ext cx="4572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1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487988" y="5435600"/>
            <a:ext cx="912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¬p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pic>
        <p:nvPicPr>
          <p:cNvPr id="51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" y="533401"/>
            <a:ext cx="8686130" cy="418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0089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838200" y="1371600"/>
            <a:ext cx="8001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 dirty="0"/>
              <a:t>Bµi </a:t>
            </a:r>
            <a:r>
              <a:rPr lang="vi-VN" altLang="en-US" sz="5400" b="1" dirty="0" smtClean="0"/>
              <a:t>5</a:t>
            </a:r>
            <a:r>
              <a:rPr lang="en-US" altLang="en-US" sz="5400" b="1" dirty="0"/>
              <a:t>4</a:t>
            </a:r>
            <a:endParaRPr lang="vi-VN" altLang="en-US" sz="5400" b="1" dirty="0"/>
          </a:p>
          <a:p>
            <a:pPr eaLnBrk="1" hangingPunct="1"/>
            <a:r>
              <a:rPr lang="vi-VN" altLang="en-US" dirty="0"/>
              <a:t>    </a:t>
            </a:r>
            <a:r>
              <a:rPr lang="en-US" altLang="en-US" sz="8000" b="1" dirty="0">
                <a:solidFill>
                  <a:srgbClr val="FF0000"/>
                </a:solidFill>
              </a:rPr>
              <a:t>op    </a:t>
            </a:r>
            <a:r>
              <a:rPr lang="en-US" altLang="en-US" sz="8000" b="1" dirty="0" smtClean="0">
                <a:solidFill>
                  <a:srgbClr val="FF0000"/>
                </a:solidFill>
              </a:rPr>
              <a:t>«</a:t>
            </a:r>
            <a:r>
              <a:rPr lang="en-US" altLang="en-US" sz="8000" b="1" dirty="0">
                <a:solidFill>
                  <a:srgbClr val="FF0000"/>
                </a:solidFill>
              </a:rPr>
              <a:t>p    ¬p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73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00688241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76400" y="1219200"/>
            <a:ext cx="594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</a:rPr>
              <a:t>op</a:t>
            </a:r>
            <a:r>
              <a:rPr lang="vi-VN" altLang="en-US" sz="5400" b="1" dirty="0">
                <a:solidFill>
                  <a:srgbClr val="FF0000"/>
                </a:solidFill>
              </a:rPr>
              <a:t>     </a:t>
            </a:r>
            <a:r>
              <a:rPr lang="vi-VN" altLang="en-US" sz="5400" b="1" dirty="0" smtClean="0">
                <a:solidFill>
                  <a:srgbClr val="FF0000"/>
                </a:solidFill>
              </a:rPr>
              <a:t>  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«p</a:t>
            </a:r>
            <a:r>
              <a:rPr lang="vi-VN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     </a:t>
            </a:r>
            <a:r>
              <a:rPr lang="en-US" altLang="en-US" sz="5400" b="1" dirty="0">
                <a:solidFill>
                  <a:srgbClr val="FF0000"/>
                </a:solidFill>
              </a:rPr>
              <a:t>¬p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209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69100" y="1222375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209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0850" y="2133600"/>
            <a:ext cx="1028700" cy="7620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8600" y="2133600"/>
            <a:ext cx="1219200" cy="7620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90850" y="2895600"/>
            <a:ext cx="2266950" cy="8382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9600" y="37338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 dirty="0"/>
              <a:t>      </a:t>
            </a:r>
            <a:r>
              <a:rPr lang="en-US" altLang="en-US" sz="4000" b="1" dirty="0" err="1"/>
              <a:t>cäp</a:t>
            </a:r>
            <a:r>
              <a:rPr lang="en-US" altLang="en-US" sz="4000" b="1" dirty="0"/>
              <a:t>           </a:t>
            </a:r>
            <a:r>
              <a:rPr lang="en-US" altLang="en-US" sz="4000" b="1" dirty="0" err="1"/>
              <a:t>gãp</a:t>
            </a:r>
            <a:r>
              <a:rPr lang="en-US" altLang="en-US" sz="4000" b="1" dirty="0"/>
              <a:t>          </a:t>
            </a:r>
            <a:r>
              <a:rPr lang="en-US" altLang="en-US" sz="4000" b="1" dirty="0" err="1"/>
              <a:t>häp</a:t>
            </a:r>
            <a:endParaRPr lang="en-US" altLang="en-US" sz="40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05000" y="44196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95800" y="44196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781800" y="44196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828800" y="6096000"/>
            <a:ext cx="5715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905000" y="52578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58000" y="52578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5800" y="5230813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32313" y="1222375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691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102100" y="2121068"/>
            <a:ext cx="1295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95300" y="45720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/>
              <a:t>      </a:t>
            </a:r>
            <a:r>
              <a:rPr lang="en-US" altLang="en-US" sz="4000" b="1" dirty="0" err="1"/>
              <a:t>hép</a:t>
            </a:r>
            <a:r>
              <a:rPr lang="en-US" altLang="en-US" sz="4000" b="1" dirty="0"/>
              <a:t>            </a:t>
            </a:r>
            <a:r>
              <a:rPr lang="en-US" altLang="en-US" sz="4000" b="1" dirty="0" err="1"/>
              <a:t>tèp</a:t>
            </a:r>
            <a:r>
              <a:rPr lang="en-US" altLang="en-US" sz="4000" b="1" dirty="0"/>
              <a:t>           </a:t>
            </a:r>
            <a:r>
              <a:rPr lang="en-US" altLang="en-US" sz="4000" b="1" dirty="0" err="1"/>
              <a:t>xèp</a:t>
            </a:r>
            <a:endParaRPr lang="en-US" altLang="en-US" sz="4000" b="1" dirty="0"/>
          </a:p>
          <a:p>
            <a:pPr eaLnBrk="1" hangingPunct="1"/>
            <a:r>
              <a:rPr lang="en-US" altLang="en-US" sz="4000" b="1" dirty="0"/>
              <a:t>     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8178" y="5434023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 dirty="0"/>
              <a:t>     </a:t>
            </a:r>
            <a:r>
              <a:rPr lang="en-US" altLang="en-US" sz="4000" b="1" dirty="0" err="1"/>
              <a:t>hîp</a:t>
            </a:r>
            <a:r>
              <a:rPr lang="en-US" altLang="en-US" sz="4000" b="1" dirty="0"/>
              <a:t>             </a:t>
            </a:r>
            <a:r>
              <a:rPr lang="en-US" altLang="en-US" sz="4000" b="1" dirty="0" err="1"/>
              <a:t>líp</a:t>
            </a:r>
            <a:r>
              <a:rPr lang="en-US" altLang="en-US" sz="4000" b="1" dirty="0"/>
              <a:t>            </a:t>
            </a:r>
            <a:r>
              <a:rPr lang="en-US" altLang="en-US" sz="4000" b="1" dirty="0" err="1"/>
              <a:t>lîp</a:t>
            </a:r>
            <a:endParaRPr lang="en-US" altLang="en-US" sz="4000" b="1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934200" y="6096000"/>
            <a:ext cx="5715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495800" y="6096000"/>
            <a:ext cx="5715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532313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960978" y="2928938"/>
            <a:ext cx="1295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b="1" dirty="0" smtClean="0">
                <a:solidFill>
                  <a:srgbClr val="FF0000"/>
                </a:solidFill>
              </a:rPr>
              <a:t>op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06" y="2119281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h</a:t>
            </a:r>
            <a:endParaRPr lang="en-US" sz="5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505200" y="2853688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h</a:t>
            </a:r>
            <a:endParaRPr lang="en-US" sz="5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058053" y="3000064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4" grpId="0"/>
      <p:bldP spid="7" grpId="0" animBg="1"/>
      <p:bldP spid="10" grpId="0" animBg="1"/>
      <p:bldP spid="25" grpId="0" animBg="1"/>
      <p:bldP spid="27" grpId="0"/>
      <p:bldP spid="21" grpId="0"/>
      <p:bldP spid="22" grpId="0"/>
      <p:bldP spid="23" grpId="0"/>
      <p:bldP spid="28" grpId="0"/>
      <p:bldP spid="29" grpId="0"/>
      <p:bldP spid="35" grpId="0"/>
      <p:bldP spid="39" grpId="0"/>
      <p:bldP spid="5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304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6000" b="1"/>
          </a:p>
          <a:p>
            <a:pPr eaLnBrk="1" hangingPunct="1">
              <a:spcBef>
                <a:spcPct val="20000"/>
              </a:spcBef>
            </a:pPr>
            <a:endParaRPr lang="en-US" altLang="en-US" sz="6000" b="1"/>
          </a:p>
        </p:txBody>
      </p:sp>
      <p:sp>
        <p:nvSpPr>
          <p:cNvPr id="8195" name="Text Box 19"/>
          <p:cNvSpPr txBox="1">
            <a:spLocks noChangeArrowheads="1"/>
          </p:cNvSpPr>
          <p:nvPr/>
        </p:nvSpPr>
        <p:spPr bwMode="auto">
          <a:xfrm>
            <a:off x="7239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4419600"/>
            <a:ext cx="289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con cäp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33800" y="44196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lèp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xe</a:t>
            </a:r>
            <a:endParaRPr lang="en-US" altLang="en-US" sz="4400" b="1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172200" y="4411662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tia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chíp</a:t>
            </a:r>
            <a:endParaRPr lang="en-US" altLang="en-US" sz="44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46313" y="4419600"/>
            <a:ext cx="1079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op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860800" y="4419600"/>
            <a:ext cx="1308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«p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96200" y="4411662"/>
            <a:ext cx="103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¬p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286000"/>
            <a:ext cx="2235200" cy="2085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86000"/>
            <a:ext cx="2058158" cy="2065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2286000"/>
            <a:ext cx="2246313" cy="209035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8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1673</TotalTime>
  <Words>391</Words>
  <Application>Microsoft Office PowerPoint</Application>
  <PresentationFormat>On-screen Show (4:3)</PresentationFormat>
  <Paragraphs>97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.VnAvant</vt:lpstr>
      <vt:lpstr>.VnHelvetInsH</vt:lpstr>
      <vt:lpstr>Arial</vt:lpstr>
      <vt:lpstr>Calibri</vt:lpstr>
      <vt:lpstr>Calibri Light</vt:lpstr>
      <vt:lpstr>Times New Roman</vt:lpstr>
      <vt:lpstr>Default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VHL</cp:lastModifiedBy>
  <cp:revision>125</cp:revision>
  <dcterms:created xsi:type="dcterms:W3CDTF">2002-08-27T21:28:28Z</dcterms:created>
  <dcterms:modified xsi:type="dcterms:W3CDTF">2022-11-21T11:00:26Z</dcterms:modified>
</cp:coreProperties>
</file>