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9"/>
  </p:notesMasterIdLst>
  <p:sldIdLst>
    <p:sldId id="349" r:id="rId2"/>
    <p:sldId id="280" r:id="rId3"/>
    <p:sldId id="346" r:id="rId4"/>
    <p:sldId id="347" r:id="rId5"/>
    <p:sldId id="344" r:id="rId6"/>
    <p:sldId id="261" r:id="rId7"/>
    <p:sldId id="257" r:id="rId8"/>
    <p:sldId id="265" r:id="rId9"/>
    <p:sldId id="281" r:id="rId10"/>
    <p:sldId id="287" r:id="rId11"/>
    <p:sldId id="268" r:id="rId12"/>
    <p:sldId id="258" r:id="rId13"/>
    <p:sldId id="274" r:id="rId14"/>
    <p:sldId id="348" r:id="rId15"/>
    <p:sldId id="262" r:id="rId16"/>
    <p:sldId id="259" r:id="rId17"/>
    <p:sldId id="266" r:id="rId18"/>
    <p:sldId id="264" r:id="rId19"/>
    <p:sldId id="271" r:id="rId20"/>
    <p:sldId id="276" r:id="rId21"/>
    <p:sldId id="277" r:id="rId22"/>
    <p:sldId id="270" r:id="rId23"/>
    <p:sldId id="263" r:id="rId24"/>
    <p:sldId id="267" r:id="rId25"/>
    <p:sldId id="260" r:id="rId26"/>
    <p:sldId id="273" r:id="rId27"/>
    <p:sldId id="283" r:id="rId28"/>
  </p:sldIdLst>
  <p:sldSz cx="9144000" cy="5143500" type="screen16x9"/>
  <p:notesSz cx="6858000" cy="9144000"/>
  <p:embeddedFontLst>
    <p:embeddedFont>
      <p:font typeface="Roboto Condensed Light" charset="0"/>
      <p:regular r:id="rId30"/>
      <p:italic r:id="rId31"/>
    </p:embeddedFont>
    <p:embeddedFont>
      <p:font typeface="Concert One" charset="0"/>
      <p:regular r:id="rId32"/>
    </p:embeddedFont>
    <p:embeddedFont>
      <p:font typeface="Archivo"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pos="456">
          <p15:clr>
            <a:srgbClr val="9AA0A6"/>
          </p15:clr>
        </p15:guide>
        <p15:guide id="2" orient="horz" pos="339">
          <p15:clr>
            <a:srgbClr val="9AA0A6"/>
          </p15:clr>
        </p15:guide>
        <p15:guide id="3" pos="5308">
          <p15:clr>
            <a:srgbClr val="9AA0A6"/>
          </p15:clr>
        </p15:guide>
        <p15:guide id="4" orient="horz" pos="2901">
          <p15:clr>
            <a:srgbClr val="9AA0A6"/>
          </p15:clr>
        </p15:guide>
        <p15:guide id="5" orient="horz" pos="560">
          <p15:clr>
            <a:srgbClr val="9AA0A6"/>
          </p15:clr>
        </p15:guide>
        <p15:guide id="6" pos="405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FE7A6BF-9DE9-45D9-BF2C-207D54113525}">
  <a:tblStyle styleId="{1FE7A6BF-9DE9-45D9-BF2C-207D541135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822" y="-90"/>
      </p:cViewPr>
      <p:guideLst>
        <p:guide orient="horz" pos="339"/>
        <p:guide orient="horz" pos="2901"/>
        <p:guide orient="horz" pos="560"/>
        <p:guide pos="456"/>
        <p:guide pos="5308"/>
        <p:guide pos="405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910753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EA67F25-AED1-4AEB-8596-E6D87B249516}" type="slidenum">
              <a:rPr lang="en-US" smtClean="0"/>
              <a:t>1</a:t>
            </a:fld>
            <a:endParaRPr lang="en-US"/>
          </a:p>
        </p:txBody>
      </p:sp>
    </p:spTree>
    <p:extLst>
      <p:ext uri="{BB962C8B-B14F-4D97-AF65-F5344CB8AC3E}">
        <p14:creationId xmlns:p14="http://schemas.microsoft.com/office/powerpoint/2010/main" val="33418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4088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1174a1250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1174a1250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369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099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303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1174a1250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1174a1250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8978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780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7280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1174a1250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1174a1250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760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1174a12507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1174a12507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291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1174a1250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1174a1250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899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583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174a1250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1174a1250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036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1294d699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1294d699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998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991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9319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e1d838b627_4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e1d838b627_4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232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1174a12507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1174a12507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331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6203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252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722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e1d838b627_4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e1d838b627_4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0079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432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131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375875" y="866285"/>
            <a:ext cx="3093600" cy="1747200"/>
          </a:xfrm>
          <a:prstGeom prst="rect">
            <a:avLst/>
          </a:prstGeom>
          <a:ln>
            <a:noFill/>
          </a:ln>
        </p:spPr>
        <p:txBody>
          <a:bodyPr spcFirstLastPara="1" wrap="square" lIns="91425" tIns="91425" rIns="91425" bIns="91425" anchor="t" anchorCtr="0">
            <a:noAutofit/>
          </a:bodyPr>
          <a:lstStyle>
            <a:lvl1pPr lvl="0">
              <a:lnSpc>
                <a:spcPct val="90000"/>
              </a:lnSpc>
              <a:spcBef>
                <a:spcPts val="0"/>
              </a:spcBef>
              <a:spcAft>
                <a:spcPts val="0"/>
              </a:spcAft>
              <a:buSzPts val="3600"/>
              <a:buNone/>
              <a:defRPr sz="6100">
                <a:solidFill>
                  <a:schemeClr val="accent3"/>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912425" y="1345950"/>
            <a:ext cx="1084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2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639625" y="2668925"/>
            <a:ext cx="4557900" cy="451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atin typeface="Archivo"/>
                <a:ea typeface="Archivo"/>
                <a:cs typeface="Archivo"/>
                <a:sym typeface="Archiv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TITLE_AND_BODY_1">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9" name="Google Shape;59;p15"/>
          <p:cNvSpPr txBox="1">
            <a:spLocks noGrp="1"/>
          </p:cNvSpPr>
          <p:nvPr>
            <p:ph type="body" idx="1"/>
          </p:nvPr>
        </p:nvSpPr>
        <p:spPr>
          <a:xfrm>
            <a:off x="720000" y="1161825"/>
            <a:ext cx="7704000" cy="2721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Darker Grotesque SemiBold"/>
              <a:buChar char="●"/>
              <a:defRPr>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3">
  <p:cSld name="CUSTOM_6">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17"/>
          <p:cNvSpPr txBox="1">
            <a:spLocks noGrp="1"/>
          </p:cNvSpPr>
          <p:nvPr>
            <p:ph type="body" idx="1"/>
          </p:nvPr>
        </p:nvSpPr>
        <p:spPr>
          <a:xfrm>
            <a:off x="720000" y="1161825"/>
            <a:ext cx="4208400" cy="2721000"/>
          </a:xfrm>
          <a:prstGeom prst="rect">
            <a:avLst/>
          </a:prstGeom>
        </p:spPr>
        <p:txBody>
          <a:bodyPr spcFirstLastPara="1" wrap="square" lIns="91425" tIns="91425" rIns="91425" bIns="91425" anchor="t" anchorCtr="0">
            <a:noAutofit/>
          </a:bodyPr>
          <a:lstStyle>
            <a:lvl1pPr marL="457200" lvl="0" indent="-317500" algn="just" rtl="0">
              <a:spcBef>
                <a:spcPts val="900"/>
              </a:spcBef>
              <a:spcAft>
                <a:spcPts val="0"/>
              </a:spcAft>
              <a:buClr>
                <a:srgbClr val="000000"/>
              </a:buClr>
              <a:buSzPts val="1400"/>
              <a:buFont typeface="Arial"/>
              <a:buAutoNum type="arabicPeriod"/>
              <a:defRPr>
                <a:solidFill>
                  <a:srgbClr val="434343"/>
                </a:solidFill>
              </a:defRPr>
            </a:lvl1pPr>
            <a:lvl2pPr marL="914400" lvl="1" indent="-298450" rtl="0">
              <a:lnSpc>
                <a:spcPct val="115000"/>
              </a:lnSpc>
              <a:spcBef>
                <a:spcPts val="900"/>
              </a:spcBef>
              <a:spcAft>
                <a:spcPts val="0"/>
              </a:spcAft>
              <a:buClr>
                <a:srgbClr val="000000"/>
              </a:buClr>
              <a:buSzPts val="1100"/>
              <a:buFont typeface="Arial"/>
              <a:buAutoNum type="alphaLcPeriod"/>
              <a:defRPr>
                <a:solidFill>
                  <a:srgbClr val="434343"/>
                </a:solidFill>
              </a:defRPr>
            </a:lvl2pPr>
            <a:lvl3pPr marL="1371600" lvl="2" indent="-298450" rtl="0">
              <a:lnSpc>
                <a:spcPct val="115000"/>
              </a:lnSpc>
              <a:spcBef>
                <a:spcPts val="0"/>
              </a:spcBef>
              <a:spcAft>
                <a:spcPts val="0"/>
              </a:spcAft>
              <a:buClr>
                <a:srgbClr val="000000"/>
              </a:buClr>
              <a:buSzPts val="1100"/>
              <a:buFont typeface="Arial"/>
              <a:buAutoNum type="romanLcPeriod"/>
              <a:defRPr>
                <a:solidFill>
                  <a:srgbClr val="434343"/>
                </a:solidFill>
              </a:defRPr>
            </a:lvl3pPr>
            <a:lvl4pPr marL="1828800" lvl="3" indent="-298450" rtl="0">
              <a:lnSpc>
                <a:spcPct val="115000"/>
              </a:lnSpc>
              <a:spcBef>
                <a:spcPts val="0"/>
              </a:spcBef>
              <a:spcAft>
                <a:spcPts val="0"/>
              </a:spcAft>
              <a:buClr>
                <a:srgbClr val="000000"/>
              </a:buClr>
              <a:buSzPts val="1100"/>
              <a:buFont typeface="Arial"/>
              <a:buAutoNum type="arabicPeriod"/>
              <a:defRPr>
                <a:solidFill>
                  <a:srgbClr val="434343"/>
                </a:solidFill>
              </a:defRPr>
            </a:lvl4pPr>
            <a:lvl5pPr marL="2286000" lvl="4" indent="-298450" rtl="0">
              <a:lnSpc>
                <a:spcPct val="115000"/>
              </a:lnSpc>
              <a:spcBef>
                <a:spcPts val="0"/>
              </a:spcBef>
              <a:spcAft>
                <a:spcPts val="0"/>
              </a:spcAft>
              <a:buClr>
                <a:srgbClr val="000000"/>
              </a:buClr>
              <a:buSzPts val="1100"/>
              <a:buFont typeface="Arial"/>
              <a:buAutoNum type="alphaLcPeriod"/>
              <a:defRPr>
                <a:solidFill>
                  <a:srgbClr val="434343"/>
                </a:solidFill>
              </a:defRPr>
            </a:lvl5pPr>
            <a:lvl6pPr marL="2743200" lvl="5" indent="-298450" rtl="0">
              <a:lnSpc>
                <a:spcPct val="115000"/>
              </a:lnSpc>
              <a:spcBef>
                <a:spcPts val="0"/>
              </a:spcBef>
              <a:spcAft>
                <a:spcPts val="0"/>
              </a:spcAft>
              <a:buClr>
                <a:srgbClr val="000000"/>
              </a:buClr>
              <a:buSzPts val="1100"/>
              <a:buFont typeface="Arial"/>
              <a:buAutoNum type="romanLcPeriod"/>
              <a:defRPr>
                <a:solidFill>
                  <a:srgbClr val="434343"/>
                </a:solidFill>
              </a:defRPr>
            </a:lvl6pPr>
            <a:lvl7pPr marL="3200400" lvl="6" indent="-298450" rtl="0">
              <a:lnSpc>
                <a:spcPct val="115000"/>
              </a:lnSpc>
              <a:spcBef>
                <a:spcPts val="0"/>
              </a:spcBef>
              <a:spcAft>
                <a:spcPts val="0"/>
              </a:spcAft>
              <a:buClr>
                <a:srgbClr val="000000"/>
              </a:buClr>
              <a:buSzPts val="1100"/>
              <a:buFont typeface="Arial"/>
              <a:buAutoNum type="arabicPeriod"/>
              <a:defRPr>
                <a:solidFill>
                  <a:srgbClr val="434343"/>
                </a:solidFill>
              </a:defRPr>
            </a:lvl7pPr>
            <a:lvl8pPr marL="3657600" lvl="7" indent="-298450" rtl="0">
              <a:lnSpc>
                <a:spcPct val="115000"/>
              </a:lnSpc>
              <a:spcBef>
                <a:spcPts val="0"/>
              </a:spcBef>
              <a:spcAft>
                <a:spcPts val="0"/>
              </a:spcAft>
              <a:buClr>
                <a:srgbClr val="000000"/>
              </a:buClr>
              <a:buSzPts val="1100"/>
              <a:buFont typeface="Arial"/>
              <a:buAutoNum type="alphaLcPeriod"/>
              <a:defRPr>
                <a:solidFill>
                  <a:srgbClr val="434343"/>
                </a:solidFill>
              </a:defRPr>
            </a:lvl8pPr>
            <a:lvl9pPr marL="4114800" lvl="8" indent="-298450" rtl="0">
              <a:lnSpc>
                <a:spcPct val="115000"/>
              </a:lnSpc>
              <a:spcBef>
                <a:spcPts val="0"/>
              </a:spcBef>
              <a:spcAft>
                <a:spcPts val="0"/>
              </a:spcAft>
              <a:buClr>
                <a:srgbClr val="000000"/>
              </a:buClr>
              <a:buSzPts val="1100"/>
              <a:buFont typeface="Arial"/>
              <a:buAutoNum type="romanLcPeriod"/>
              <a:defRPr>
                <a:solidFill>
                  <a:srgbClr val="434343"/>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3_1">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1290500" y="445025"/>
            <a:ext cx="65631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CUSTOM_2">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20"/>
          <p:cNvSpPr txBox="1">
            <a:spLocks noGrp="1"/>
          </p:cNvSpPr>
          <p:nvPr>
            <p:ph type="subTitle" idx="1"/>
          </p:nvPr>
        </p:nvSpPr>
        <p:spPr>
          <a:xfrm>
            <a:off x="1290750" y="1907700"/>
            <a:ext cx="2907600" cy="4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Concert One"/>
              <a:buNone/>
              <a:defRPr sz="2000">
                <a:solidFill>
                  <a:schemeClr val="accent3"/>
                </a:solidFill>
                <a:latin typeface="Concert One"/>
                <a:ea typeface="Concert One"/>
                <a:cs typeface="Concert One"/>
                <a:sym typeface="Concert One"/>
              </a:defRPr>
            </a:lvl1pPr>
            <a:lvl2pPr lvl="1"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2pPr>
            <a:lvl3pPr lvl="2"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3pPr>
            <a:lvl4pPr lvl="3"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4pPr>
            <a:lvl5pPr lvl="4"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5pPr>
            <a:lvl6pPr lvl="5"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6pPr>
            <a:lvl7pPr lvl="6"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7pPr>
            <a:lvl8pPr lvl="7"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8pPr>
            <a:lvl9pPr lvl="8"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9pPr>
          </a:lstStyle>
          <a:p>
            <a:endParaRPr/>
          </a:p>
        </p:txBody>
      </p:sp>
      <p:sp>
        <p:nvSpPr>
          <p:cNvPr id="72" name="Google Shape;72;p20"/>
          <p:cNvSpPr txBox="1">
            <a:spLocks noGrp="1"/>
          </p:cNvSpPr>
          <p:nvPr>
            <p:ph type="subTitle" idx="2"/>
          </p:nvPr>
        </p:nvSpPr>
        <p:spPr>
          <a:xfrm>
            <a:off x="4945625" y="1907700"/>
            <a:ext cx="2907600" cy="4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Concert One"/>
              <a:buNone/>
              <a:defRPr sz="2000">
                <a:solidFill>
                  <a:schemeClr val="accent3"/>
                </a:solidFill>
                <a:latin typeface="Concert One"/>
                <a:ea typeface="Concert One"/>
                <a:cs typeface="Concert One"/>
                <a:sym typeface="Concert One"/>
              </a:defRPr>
            </a:lvl1pPr>
            <a:lvl2pPr lvl="1"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2pPr>
            <a:lvl3pPr lvl="2"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3pPr>
            <a:lvl4pPr lvl="3"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4pPr>
            <a:lvl5pPr lvl="4"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5pPr>
            <a:lvl6pPr lvl="5"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6pPr>
            <a:lvl7pPr lvl="6"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7pPr>
            <a:lvl8pPr lvl="7"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8pPr>
            <a:lvl9pPr lvl="8"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9pPr>
          </a:lstStyle>
          <a:p>
            <a:endParaRPr/>
          </a:p>
        </p:txBody>
      </p:sp>
      <p:sp>
        <p:nvSpPr>
          <p:cNvPr id="73" name="Google Shape;73;p20"/>
          <p:cNvSpPr txBox="1">
            <a:spLocks noGrp="1"/>
          </p:cNvSpPr>
          <p:nvPr>
            <p:ph type="subTitle" idx="3"/>
          </p:nvPr>
        </p:nvSpPr>
        <p:spPr>
          <a:xfrm>
            <a:off x="1290750" y="2293200"/>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 name="Google Shape;74;p20"/>
          <p:cNvSpPr txBox="1">
            <a:spLocks noGrp="1"/>
          </p:cNvSpPr>
          <p:nvPr>
            <p:ph type="subTitle" idx="4"/>
          </p:nvPr>
        </p:nvSpPr>
        <p:spPr>
          <a:xfrm>
            <a:off x="4945625" y="2293200"/>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20"/>
          <p:cNvSpPr txBox="1">
            <a:spLocks noGrp="1"/>
          </p:cNvSpPr>
          <p:nvPr>
            <p:ph type="title"/>
          </p:nvPr>
        </p:nvSpPr>
        <p:spPr>
          <a:xfrm>
            <a:off x="720000" y="445025"/>
            <a:ext cx="7704000" cy="81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CUSTOM_5">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a:off x="2698800" y="445025"/>
            <a:ext cx="37464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8" name="Google Shape;78;p21"/>
          <p:cNvSpPr txBox="1">
            <a:spLocks noGrp="1"/>
          </p:cNvSpPr>
          <p:nvPr>
            <p:ph type="body" idx="1"/>
          </p:nvPr>
        </p:nvSpPr>
        <p:spPr>
          <a:xfrm>
            <a:off x="1775025" y="1297475"/>
            <a:ext cx="2682000" cy="2378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79" name="Google Shape;79;p21"/>
          <p:cNvSpPr txBox="1">
            <a:spLocks noGrp="1"/>
          </p:cNvSpPr>
          <p:nvPr>
            <p:ph type="body" idx="2"/>
          </p:nvPr>
        </p:nvSpPr>
        <p:spPr>
          <a:xfrm>
            <a:off x="4686983" y="1297475"/>
            <a:ext cx="2682000" cy="2378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a:off x="1486200" y="2080300"/>
            <a:ext cx="1699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 name="Google Shape;82;p22"/>
          <p:cNvSpPr txBox="1">
            <a:spLocks noGrp="1"/>
          </p:cNvSpPr>
          <p:nvPr>
            <p:ph type="subTitle" idx="1"/>
          </p:nvPr>
        </p:nvSpPr>
        <p:spPr>
          <a:xfrm>
            <a:off x="1167950" y="2485825"/>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22"/>
          <p:cNvSpPr txBox="1">
            <a:spLocks noGrp="1"/>
          </p:cNvSpPr>
          <p:nvPr>
            <p:ph type="title" idx="2"/>
          </p:nvPr>
        </p:nvSpPr>
        <p:spPr>
          <a:xfrm>
            <a:off x="3874499" y="2073875"/>
            <a:ext cx="1699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4" name="Google Shape;84;p22"/>
          <p:cNvSpPr txBox="1">
            <a:spLocks noGrp="1"/>
          </p:cNvSpPr>
          <p:nvPr>
            <p:ph type="subTitle" idx="3"/>
          </p:nvPr>
        </p:nvSpPr>
        <p:spPr>
          <a:xfrm>
            <a:off x="3556200" y="2478652"/>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22"/>
          <p:cNvSpPr txBox="1">
            <a:spLocks noGrp="1"/>
          </p:cNvSpPr>
          <p:nvPr>
            <p:ph type="title" idx="4"/>
          </p:nvPr>
        </p:nvSpPr>
        <p:spPr>
          <a:xfrm>
            <a:off x="6262750" y="2080300"/>
            <a:ext cx="1699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 name="Google Shape;86;p22"/>
          <p:cNvSpPr txBox="1">
            <a:spLocks noGrp="1"/>
          </p:cNvSpPr>
          <p:nvPr>
            <p:ph type="subTitle" idx="5"/>
          </p:nvPr>
        </p:nvSpPr>
        <p:spPr>
          <a:xfrm>
            <a:off x="5944450" y="2485825"/>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22"/>
          <p:cNvSpPr txBox="1">
            <a:spLocks noGrp="1"/>
          </p:cNvSpPr>
          <p:nvPr>
            <p:ph type="title" idx="6"/>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23"/>
          <p:cNvSpPr txBox="1">
            <a:spLocks noGrp="1"/>
          </p:cNvSpPr>
          <p:nvPr>
            <p:ph type="title"/>
          </p:nvPr>
        </p:nvSpPr>
        <p:spPr>
          <a:xfrm>
            <a:off x="1257600" y="1633775"/>
            <a:ext cx="1699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23"/>
          <p:cNvSpPr txBox="1">
            <a:spLocks noGrp="1"/>
          </p:cNvSpPr>
          <p:nvPr>
            <p:ph type="subTitle" idx="1"/>
          </p:nvPr>
        </p:nvSpPr>
        <p:spPr>
          <a:xfrm>
            <a:off x="939350" y="2039300"/>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23"/>
          <p:cNvSpPr txBox="1">
            <a:spLocks noGrp="1"/>
          </p:cNvSpPr>
          <p:nvPr>
            <p:ph type="title" idx="2"/>
          </p:nvPr>
        </p:nvSpPr>
        <p:spPr>
          <a:xfrm>
            <a:off x="3722099" y="1627350"/>
            <a:ext cx="1699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23"/>
          <p:cNvSpPr txBox="1">
            <a:spLocks noGrp="1"/>
          </p:cNvSpPr>
          <p:nvPr>
            <p:ph type="subTitle" idx="3"/>
          </p:nvPr>
        </p:nvSpPr>
        <p:spPr>
          <a:xfrm>
            <a:off x="3403800" y="2032127"/>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23"/>
          <p:cNvSpPr txBox="1">
            <a:spLocks noGrp="1"/>
          </p:cNvSpPr>
          <p:nvPr>
            <p:ph type="title" idx="4"/>
          </p:nvPr>
        </p:nvSpPr>
        <p:spPr>
          <a:xfrm>
            <a:off x="6186550" y="1633775"/>
            <a:ext cx="1699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23"/>
          <p:cNvSpPr txBox="1">
            <a:spLocks noGrp="1"/>
          </p:cNvSpPr>
          <p:nvPr>
            <p:ph type="subTitle" idx="5"/>
          </p:nvPr>
        </p:nvSpPr>
        <p:spPr>
          <a:xfrm>
            <a:off x="5868250" y="2039300"/>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23"/>
          <p:cNvSpPr txBox="1">
            <a:spLocks noGrp="1"/>
          </p:cNvSpPr>
          <p:nvPr>
            <p:ph type="title" idx="6"/>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1432950" y="1621505"/>
            <a:ext cx="2163300" cy="434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8" name="Google Shape;98;p24"/>
          <p:cNvSpPr txBox="1">
            <a:spLocks noGrp="1"/>
          </p:cNvSpPr>
          <p:nvPr>
            <p:ph type="subTitle" idx="1"/>
          </p:nvPr>
        </p:nvSpPr>
        <p:spPr>
          <a:xfrm>
            <a:off x="1077450" y="2000100"/>
            <a:ext cx="2874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 name="Google Shape;99;p24"/>
          <p:cNvSpPr txBox="1">
            <a:spLocks noGrp="1"/>
          </p:cNvSpPr>
          <p:nvPr>
            <p:ph type="title" idx="2"/>
          </p:nvPr>
        </p:nvSpPr>
        <p:spPr>
          <a:xfrm>
            <a:off x="5535025" y="1621505"/>
            <a:ext cx="2163300" cy="434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0" name="Google Shape;100;p24"/>
          <p:cNvSpPr txBox="1">
            <a:spLocks noGrp="1"/>
          </p:cNvSpPr>
          <p:nvPr>
            <p:ph type="subTitle" idx="3"/>
          </p:nvPr>
        </p:nvSpPr>
        <p:spPr>
          <a:xfrm>
            <a:off x="5179601" y="2000100"/>
            <a:ext cx="2874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24"/>
          <p:cNvSpPr txBox="1">
            <a:spLocks noGrp="1"/>
          </p:cNvSpPr>
          <p:nvPr>
            <p:ph type="title" idx="4"/>
          </p:nvPr>
        </p:nvSpPr>
        <p:spPr>
          <a:xfrm>
            <a:off x="1432950" y="2765631"/>
            <a:ext cx="2163300" cy="434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 name="Google Shape;102;p24"/>
          <p:cNvSpPr txBox="1">
            <a:spLocks noGrp="1"/>
          </p:cNvSpPr>
          <p:nvPr>
            <p:ph type="subTitle" idx="5"/>
          </p:nvPr>
        </p:nvSpPr>
        <p:spPr>
          <a:xfrm>
            <a:off x="1077450" y="3144237"/>
            <a:ext cx="2874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24"/>
          <p:cNvSpPr txBox="1">
            <a:spLocks noGrp="1"/>
          </p:cNvSpPr>
          <p:nvPr>
            <p:ph type="title" idx="6"/>
          </p:nvPr>
        </p:nvSpPr>
        <p:spPr>
          <a:xfrm>
            <a:off x="5542652" y="2765631"/>
            <a:ext cx="2148300" cy="434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 name="Google Shape;104;p24"/>
          <p:cNvSpPr txBox="1">
            <a:spLocks noGrp="1"/>
          </p:cNvSpPr>
          <p:nvPr>
            <p:ph type="subTitle" idx="7"/>
          </p:nvPr>
        </p:nvSpPr>
        <p:spPr>
          <a:xfrm>
            <a:off x="5179601" y="3144237"/>
            <a:ext cx="2874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24"/>
          <p:cNvSpPr txBox="1">
            <a:spLocks noGrp="1"/>
          </p:cNvSpPr>
          <p:nvPr>
            <p:ph type="title" idx="8"/>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719975" y="13951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8" name="Google Shape;108;p25"/>
          <p:cNvSpPr txBox="1">
            <a:spLocks noGrp="1"/>
          </p:cNvSpPr>
          <p:nvPr>
            <p:ph type="subTitle" idx="1"/>
          </p:nvPr>
        </p:nvSpPr>
        <p:spPr>
          <a:xfrm>
            <a:off x="719975" y="18292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25"/>
          <p:cNvSpPr txBox="1">
            <a:spLocks noGrp="1"/>
          </p:cNvSpPr>
          <p:nvPr>
            <p:ph type="title" idx="2"/>
          </p:nvPr>
        </p:nvSpPr>
        <p:spPr>
          <a:xfrm>
            <a:off x="3419244" y="13951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 name="Google Shape;110;p25"/>
          <p:cNvSpPr txBox="1">
            <a:spLocks noGrp="1"/>
          </p:cNvSpPr>
          <p:nvPr>
            <p:ph type="subTitle" idx="3"/>
          </p:nvPr>
        </p:nvSpPr>
        <p:spPr>
          <a:xfrm>
            <a:off x="3419244" y="18292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 name="Google Shape;111;p25"/>
          <p:cNvSpPr txBox="1">
            <a:spLocks noGrp="1"/>
          </p:cNvSpPr>
          <p:nvPr>
            <p:ph type="title" idx="4"/>
          </p:nvPr>
        </p:nvSpPr>
        <p:spPr>
          <a:xfrm>
            <a:off x="719975" y="25237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 name="Google Shape;112;p25"/>
          <p:cNvSpPr txBox="1">
            <a:spLocks noGrp="1"/>
          </p:cNvSpPr>
          <p:nvPr>
            <p:ph type="subTitle" idx="5"/>
          </p:nvPr>
        </p:nvSpPr>
        <p:spPr>
          <a:xfrm>
            <a:off x="719975" y="29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25"/>
          <p:cNvSpPr txBox="1">
            <a:spLocks noGrp="1"/>
          </p:cNvSpPr>
          <p:nvPr>
            <p:ph type="title" idx="6"/>
          </p:nvPr>
        </p:nvSpPr>
        <p:spPr>
          <a:xfrm>
            <a:off x="3419244" y="25237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4" name="Google Shape;114;p25"/>
          <p:cNvSpPr txBox="1">
            <a:spLocks noGrp="1"/>
          </p:cNvSpPr>
          <p:nvPr>
            <p:ph type="subTitle" idx="7"/>
          </p:nvPr>
        </p:nvSpPr>
        <p:spPr>
          <a:xfrm>
            <a:off x="3419244" y="29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25"/>
          <p:cNvSpPr txBox="1">
            <a:spLocks noGrp="1"/>
          </p:cNvSpPr>
          <p:nvPr>
            <p:ph type="title" idx="8"/>
          </p:nvPr>
        </p:nvSpPr>
        <p:spPr>
          <a:xfrm>
            <a:off x="6118520" y="13951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 name="Google Shape;116;p25"/>
          <p:cNvSpPr txBox="1">
            <a:spLocks noGrp="1"/>
          </p:cNvSpPr>
          <p:nvPr>
            <p:ph type="subTitle" idx="9"/>
          </p:nvPr>
        </p:nvSpPr>
        <p:spPr>
          <a:xfrm>
            <a:off x="6118520" y="18292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25"/>
          <p:cNvSpPr txBox="1">
            <a:spLocks noGrp="1"/>
          </p:cNvSpPr>
          <p:nvPr>
            <p:ph type="title" idx="13"/>
          </p:nvPr>
        </p:nvSpPr>
        <p:spPr>
          <a:xfrm>
            <a:off x="6118520" y="25237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8" name="Google Shape;118;p25"/>
          <p:cNvSpPr txBox="1">
            <a:spLocks noGrp="1"/>
          </p:cNvSpPr>
          <p:nvPr>
            <p:ph type="subTitle" idx="14"/>
          </p:nvPr>
        </p:nvSpPr>
        <p:spPr>
          <a:xfrm>
            <a:off x="6118520" y="29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25"/>
          <p:cNvSpPr txBox="1">
            <a:spLocks noGrp="1"/>
          </p:cNvSpPr>
          <p:nvPr>
            <p:ph type="title" idx="15"/>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6"/>
          <p:cNvSpPr txBox="1">
            <a:spLocks noGrp="1"/>
          </p:cNvSpPr>
          <p:nvPr>
            <p:ph type="title" hasCustomPrompt="1"/>
          </p:nvPr>
        </p:nvSpPr>
        <p:spPr>
          <a:xfrm>
            <a:off x="2385400" y="678550"/>
            <a:ext cx="43731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2" name="Google Shape;122;p26"/>
          <p:cNvSpPr txBox="1">
            <a:spLocks noGrp="1"/>
          </p:cNvSpPr>
          <p:nvPr>
            <p:ph type="subTitle" idx="1"/>
          </p:nvPr>
        </p:nvSpPr>
        <p:spPr>
          <a:xfrm>
            <a:off x="2741450" y="1430650"/>
            <a:ext cx="3661200" cy="413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26"/>
          <p:cNvSpPr txBox="1">
            <a:spLocks noGrp="1"/>
          </p:cNvSpPr>
          <p:nvPr>
            <p:ph type="title" idx="2" hasCustomPrompt="1"/>
          </p:nvPr>
        </p:nvSpPr>
        <p:spPr>
          <a:xfrm>
            <a:off x="2385400" y="2147929"/>
            <a:ext cx="43731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4" name="Google Shape;124;p26"/>
          <p:cNvSpPr txBox="1">
            <a:spLocks noGrp="1"/>
          </p:cNvSpPr>
          <p:nvPr>
            <p:ph type="subTitle" idx="3"/>
          </p:nvPr>
        </p:nvSpPr>
        <p:spPr>
          <a:xfrm>
            <a:off x="2741450" y="2900025"/>
            <a:ext cx="3661200" cy="413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 name="Google Shape;17;p4"/>
          <p:cNvSpPr txBox="1">
            <a:spLocks noGrp="1"/>
          </p:cNvSpPr>
          <p:nvPr>
            <p:ph type="body" idx="1"/>
          </p:nvPr>
        </p:nvSpPr>
        <p:spPr>
          <a:xfrm>
            <a:off x="719950" y="1017725"/>
            <a:ext cx="7704000" cy="34815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130"/>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blipFill>
          <a:blip r:embed="rId2">
            <a:alphaModFix/>
          </a:blip>
          <a:stretch>
            <a:fillRect/>
          </a:stretch>
        </a:blipFill>
        <a:effectLst/>
      </p:bgPr>
    </p:bg>
    <p:spTree>
      <p:nvGrpSpPr>
        <p:cNvPr id="1" name="Shape 13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481263" y="1679100"/>
            <a:ext cx="2907600" cy="461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500"/>
              <a:buFont typeface="Concert One"/>
              <a:buNone/>
              <a:defRPr sz="2000">
                <a:solidFill>
                  <a:schemeClr val="accent3"/>
                </a:solidFill>
                <a:latin typeface="Concert One"/>
                <a:ea typeface="Concert One"/>
                <a:cs typeface="Concert One"/>
                <a:sym typeface="Concert One"/>
              </a:defRPr>
            </a:lvl1pPr>
            <a:lvl2pPr lvl="1" algn="ctr">
              <a:lnSpc>
                <a:spcPct val="100000"/>
              </a:lnSpc>
              <a:spcBef>
                <a:spcPts val="0"/>
              </a:spcBef>
              <a:spcAft>
                <a:spcPts val="0"/>
              </a:spcAft>
              <a:buSzPts val="2500"/>
              <a:buFont typeface="Concert One"/>
              <a:buNone/>
              <a:defRPr sz="2500">
                <a:latin typeface="Concert One"/>
                <a:ea typeface="Concert One"/>
                <a:cs typeface="Concert One"/>
                <a:sym typeface="Concert One"/>
              </a:defRPr>
            </a:lvl2pPr>
            <a:lvl3pPr lvl="2" algn="ctr">
              <a:lnSpc>
                <a:spcPct val="100000"/>
              </a:lnSpc>
              <a:spcBef>
                <a:spcPts val="0"/>
              </a:spcBef>
              <a:spcAft>
                <a:spcPts val="0"/>
              </a:spcAft>
              <a:buSzPts val="2500"/>
              <a:buFont typeface="Concert One"/>
              <a:buNone/>
              <a:defRPr sz="2500">
                <a:latin typeface="Concert One"/>
                <a:ea typeface="Concert One"/>
                <a:cs typeface="Concert One"/>
                <a:sym typeface="Concert One"/>
              </a:defRPr>
            </a:lvl3pPr>
            <a:lvl4pPr lvl="3" algn="ctr">
              <a:lnSpc>
                <a:spcPct val="100000"/>
              </a:lnSpc>
              <a:spcBef>
                <a:spcPts val="0"/>
              </a:spcBef>
              <a:spcAft>
                <a:spcPts val="0"/>
              </a:spcAft>
              <a:buSzPts val="2500"/>
              <a:buFont typeface="Concert One"/>
              <a:buNone/>
              <a:defRPr sz="2500">
                <a:latin typeface="Concert One"/>
                <a:ea typeface="Concert One"/>
                <a:cs typeface="Concert One"/>
                <a:sym typeface="Concert One"/>
              </a:defRPr>
            </a:lvl4pPr>
            <a:lvl5pPr lvl="4" algn="ctr">
              <a:lnSpc>
                <a:spcPct val="100000"/>
              </a:lnSpc>
              <a:spcBef>
                <a:spcPts val="0"/>
              </a:spcBef>
              <a:spcAft>
                <a:spcPts val="0"/>
              </a:spcAft>
              <a:buSzPts val="2500"/>
              <a:buFont typeface="Concert One"/>
              <a:buNone/>
              <a:defRPr sz="2500">
                <a:latin typeface="Concert One"/>
                <a:ea typeface="Concert One"/>
                <a:cs typeface="Concert One"/>
                <a:sym typeface="Concert One"/>
              </a:defRPr>
            </a:lvl5pPr>
            <a:lvl6pPr lvl="5" algn="ctr">
              <a:lnSpc>
                <a:spcPct val="100000"/>
              </a:lnSpc>
              <a:spcBef>
                <a:spcPts val="0"/>
              </a:spcBef>
              <a:spcAft>
                <a:spcPts val="0"/>
              </a:spcAft>
              <a:buSzPts val="2500"/>
              <a:buFont typeface="Concert One"/>
              <a:buNone/>
              <a:defRPr sz="2500">
                <a:latin typeface="Concert One"/>
                <a:ea typeface="Concert One"/>
                <a:cs typeface="Concert One"/>
                <a:sym typeface="Concert One"/>
              </a:defRPr>
            </a:lvl6pPr>
            <a:lvl7pPr lvl="6" algn="ctr">
              <a:lnSpc>
                <a:spcPct val="100000"/>
              </a:lnSpc>
              <a:spcBef>
                <a:spcPts val="0"/>
              </a:spcBef>
              <a:spcAft>
                <a:spcPts val="0"/>
              </a:spcAft>
              <a:buSzPts val="2500"/>
              <a:buFont typeface="Concert One"/>
              <a:buNone/>
              <a:defRPr sz="2500">
                <a:latin typeface="Concert One"/>
                <a:ea typeface="Concert One"/>
                <a:cs typeface="Concert One"/>
                <a:sym typeface="Concert One"/>
              </a:defRPr>
            </a:lvl7pPr>
            <a:lvl8pPr lvl="7" algn="ctr">
              <a:lnSpc>
                <a:spcPct val="100000"/>
              </a:lnSpc>
              <a:spcBef>
                <a:spcPts val="0"/>
              </a:spcBef>
              <a:spcAft>
                <a:spcPts val="0"/>
              </a:spcAft>
              <a:buSzPts val="2500"/>
              <a:buFont typeface="Concert One"/>
              <a:buNone/>
              <a:defRPr sz="2500">
                <a:latin typeface="Concert One"/>
                <a:ea typeface="Concert One"/>
                <a:cs typeface="Concert One"/>
                <a:sym typeface="Concert One"/>
              </a:defRPr>
            </a:lvl8pPr>
            <a:lvl9pPr lvl="8" algn="ctr">
              <a:lnSpc>
                <a:spcPct val="100000"/>
              </a:lnSpc>
              <a:spcBef>
                <a:spcPts val="0"/>
              </a:spcBef>
              <a:spcAft>
                <a:spcPts val="0"/>
              </a:spcAft>
              <a:buSzPts val="2500"/>
              <a:buFont typeface="Concert One"/>
              <a:buNone/>
              <a:defRPr sz="2500">
                <a:latin typeface="Concert One"/>
                <a:ea typeface="Concert One"/>
                <a:cs typeface="Concert One"/>
                <a:sym typeface="Concert One"/>
              </a:defRPr>
            </a:lvl9pPr>
          </a:lstStyle>
          <a:p>
            <a:endParaRPr/>
          </a:p>
        </p:txBody>
      </p:sp>
      <p:sp>
        <p:nvSpPr>
          <p:cNvPr id="20" name="Google Shape;20;p5"/>
          <p:cNvSpPr txBox="1">
            <a:spLocks noGrp="1"/>
          </p:cNvSpPr>
          <p:nvPr>
            <p:ph type="subTitle" idx="2"/>
          </p:nvPr>
        </p:nvSpPr>
        <p:spPr>
          <a:xfrm>
            <a:off x="4755138" y="1679100"/>
            <a:ext cx="2907600" cy="4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Concert One"/>
              <a:buNone/>
              <a:defRPr sz="2000">
                <a:solidFill>
                  <a:schemeClr val="accent3"/>
                </a:solidFill>
                <a:latin typeface="Concert One"/>
                <a:ea typeface="Concert One"/>
                <a:cs typeface="Concert One"/>
                <a:sym typeface="Concert One"/>
              </a:defRPr>
            </a:lvl1pPr>
            <a:lvl2pPr lvl="1"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2pPr>
            <a:lvl3pPr lvl="2"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3pPr>
            <a:lvl4pPr lvl="3"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4pPr>
            <a:lvl5pPr lvl="4"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5pPr>
            <a:lvl6pPr lvl="5"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6pPr>
            <a:lvl7pPr lvl="6"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7pPr>
            <a:lvl8pPr lvl="7"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8pPr>
            <a:lvl9pPr lvl="8"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9pPr>
          </a:lstStyle>
          <a:p>
            <a:endParaRPr/>
          </a:p>
        </p:txBody>
      </p:sp>
      <p:sp>
        <p:nvSpPr>
          <p:cNvPr id="21" name="Google Shape;21;p5"/>
          <p:cNvSpPr txBox="1">
            <a:spLocks noGrp="1"/>
          </p:cNvSpPr>
          <p:nvPr>
            <p:ph type="subTitle" idx="3"/>
          </p:nvPr>
        </p:nvSpPr>
        <p:spPr>
          <a:xfrm>
            <a:off x="1481263" y="2140800"/>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755138" y="2140800"/>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627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2698800" y="445025"/>
            <a:ext cx="37464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7"/>
          <p:cNvSpPr txBox="1">
            <a:spLocks noGrp="1"/>
          </p:cNvSpPr>
          <p:nvPr>
            <p:ph type="body" idx="1"/>
          </p:nvPr>
        </p:nvSpPr>
        <p:spPr>
          <a:xfrm>
            <a:off x="4989350" y="1602275"/>
            <a:ext cx="2919000" cy="2609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388100" y="1307100"/>
            <a:ext cx="6367800" cy="13185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2297400" y="1345200"/>
            <a:ext cx="4549200" cy="695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1266700" y="2116525"/>
            <a:ext cx="6610500" cy="105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2">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914450" y="2289300"/>
            <a:ext cx="1627500" cy="689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2" name="Google Shape;42;p13"/>
          <p:cNvSpPr txBox="1">
            <a:spLocks noGrp="1"/>
          </p:cNvSpPr>
          <p:nvPr>
            <p:ph type="subTitle" idx="1"/>
          </p:nvPr>
        </p:nvSpPr>
        <p:spPr>
          <a:xfrm>
            <a:off x="914425" y="2979025"/>
            <a:ext cx="1627500" cy="7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 name="Google Shape;43;p13"/>
          <p:cNvSpPr txBox="1">
            <a:spLocks noGrp="1"/>
          </p:cNvSpPr>
          <p:nvPr>
            <p:ph type="title" idx="2"/>
          </p:nvPr>
        </p:nvSpPr>
        <p:spPr>
          <a:xfrm>
            <a:off x="2810325" y="2289300"/>
            <a:ext cx="1627500" cy="689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 name="Google Shape;44;p13"/>
          <p:cNvSpPr txBox="1">
            <a:spLocks noGrp="1"/>
          </p:cNvSpPr>
          <p:nvPr>
            <p:ph type="subTitle" idx="3"/>
          </p:nvPr>
        </p:nvSpPr>
        <p:spPr>
          <a:xfrm>
            <a:off x="2810312" y="2979025"/>
            <a:ext cx="1627500" cy="7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 name="Google Shape;45;p13"/>
          <p:cNvSpPr txBox="1">
            <a:spLocks noGrp="1"/>
          </p:cNvSpPr>
          <p:nvPr>
            <p:ph type="title" idx="4"/>
          </p:nvPr>
        </p:nvSpPr>
        <p:spPr>
          <a:xfrm>
            <a:off x="4706200" y="2289300"/>
            <a:ext cx="1627500" cy="689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 name="Google Shape;46;p13"/>
          <p:cNvSpPr txBox="1">
            <a:spLocks noGrp="1"/>
          </p:cNvSpPr>
          <p:nvPr>
            <p:ph type="subTitle" idx="5"/>
          </p:nvPr>
        </p:nvSpPr>
        <p:spPr>
          <a:xfrm>
            <a:off x="4706188" y="2979025"/>
            <a:ext cx="1627500" cy="7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p:nvPr>
        </p:nvSpPr>
        <p:spPr>
          <a:xfrm>
            <a:off x="6602075" y="2289300"/>
            <a:ext cx="1627500" cy="689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 name="Google Shape;48;p13"/>
          <p:cNvSpPr txBox="1">
            <a:spLocks noGrp="1"/>
          </p:cNvSpPr>
          <p:nvPr>
            <p:ph type="subTitle" idx="7"/>
          </p:nvPr>
        </p:nvSpPr>
        <p:spPr>
          <a:xfrm>
            <a:off x="6602075" y="2979025"/>
            <a:ext cx="1627500" cy="7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 name="Google Shape;49;p13"/>
          <p:cNvSpPr txBox="1">
            <a:spLocks noGrp="1"/>
          </p:cNvSpPr>
          <p:nvPr>
            <p:ph type="title" idx="8"/>
          </p:nvPr>
        </p:nvSpPr>
        <p:spPr>
          <a:xfrm>
            <a:off x="1579075" y="445025"/>
            <a:ext cx="5985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13"/>
          <p:cNvSpPr txBox="1">
            <a:spLocks noGrp="1"/>
          </p:cNvSpPr>
          <p:nvPr>
            <p:ph type="title" idx="9" hasCustomPrompt="1"/>
          </p:nvPr>
        </p:nvSpPr>
        <p:spPr>
          <a:xfrm>
            <a:off x="1438441" y="1603485"/>
            <a:ext cx="5973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1" name="Google Shape;51;p13"/>
          <p:cNvSpPr txBox="1">
            <a:spLocks noGrp="1"/>
          </p:cNvSpPr>
          <p:nvPr>
            <p:ph type="title" idx="13" hasCustomPrompt="1"/>
          </p:nvPr>
        </p:nvSpPr>
        <p:spPr>
          <a:xfrm>
            <a:off x="5221203" y="1620442"/>
            <a:ext cx="5973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a:spLocks noGrp="1"/>
          </p:cNvSpPr>
          <p:nvPr>
            <p:ph type="title" idx="14" hasCustomPrompt="1"/>
          </p:nvPr>
        </p:nvSpPr>
        <p:spPr>
          <a:xfrm>
            <a:off x="3329827" y="1603485"/>
            <a:ext cx="5973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a:spLocks noGrp="1"/>
          </p:cNvSpPr>
          <p:nvPr>
            <p:ph type="title" idx="15" hasCustomPrompt="1"/>
          </p:nvPr>
        </p:nvSpPr>
        <p:spPr>
          <a:xfrm>
            <a:off x="7117190" y="1622580"/>
            <a:ext cx="5973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1pPr>
            <a:lvl2pPr lvl="1"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2pPr>
            <a:lvl3pPr lvl="2"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3pPr>
            <a:lvl4pPr lvl="3"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4pPr>
            <a:lvl5pPr lvl="4"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5pPr>
            <a:lvl6pPr lvl="5"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6pPr>
            <a:lvl7pPr lvl="6"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7pPr>
            <a:lvl8pPr lvl="7"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8pPr>
            <a:lvl9pPr lvl="8"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15000"/>
              </a:lnSpc>
              <a:spcBef>
                <a:spcPts val="1600"/>
              </a:spcBef>
              <a:spcAft>
                <a:spcPts val="160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1" r:id="rId10"/>
    <p:sldLayoutId id="2147483663"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4" r:id="rId20"/>
    <p:sldLayoutId id="2147483675"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NULL"/><Relationship Id="rId4" Type="http://schemas.openxmlformats.org/officeDocument/2006/relationships/image" Target="../media/image13.png"/><Relationship Id="rId9" Type="http://schemas.openxmlformats.org/officeDocument/2006/relationships/image" Target="../media/image15.gif"/></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43.jpg"/><Relationship Id="rId4" Type="http://schemas.openxmlformats.org/officeDocument/2006/relationships/image" Target="../media/image42.jpg"/></Relationships>
</file>

<file path=ppt/slides/_rels/slide16.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png"/><Relationship Id="rId7" Type="http://schemas.openxmlformats.org/officeDocument/2006/relationships/image" Target="../media/image48.jpg"/><Relationship Id="rId12"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7.jpg"/><Relationship Id="rId11" Type="http://schemas.openxmlformats.org/officeDocument/2006/relationships/image" Target="../media/image52.jpg"/><Relationship Id="rId5" Type="http://schemas.openxmlformats.org/officeDocument/2006/relationships/image" Target="../media/image46.jpg"/><Relationship Id="rId10" Type="http://schemas.openxmlformats.org/officeDocument/2006/relationships/image" Target="../media/image51.jpg"/><Relationship Id="rId4" Type="http://schemas.openxmlformats.org/officeDocument/2006/relationships/image" Target="../media/image45.jpg"/><Relationship Id="rId9" Type="http://schemas.openxmlformats.org/officeDocument/2006/relationships/image" Target="../media/image50.jpg"/></Relationships>
</file>

<file path=ppt/slides/_rels/slide17.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54.png"/><Relationship Id="rId7" Type="http://schemas.openxmlformats.org/officeDocument/2006/relationships/image" Target="../media/image49.jp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4.png"/><Relationship Id="rId9" Type="http://schemas.openxmlformats.org/officeDocument/2006/relationships/image" Target="../media/image52.jp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574767" y="9277"/>
            <a:ext cx="8017164" cy="535718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29944">
            <a:off x="7291038" y="1115132"/>
            <a:ext cx="668719" cy="640756"/>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080411">
            <a:off x="1249330" y="2806079"/>
            <a:ext cx="646947" cy="619893"/>
          </a:xfrm>
          <a:prstGeom prst="rect">
            <a:avLst/>
          </a:prstGeom>
        </p:spPr>
      </p:pic>
      <p:sp>
        <p:nvSpPr>
          <p:cNvPr id="10" name="Rectangle 9"/>
          <p:cNvSpPr/>
          <p:nvPr/>
        </p:nvSpPr>
        <p:spPr>
          <a:xfrm>
            <a:off x="2667012" y="2329713"/>
            <a:ext cx="3978846" cy="446813"/>
          </a:xfrm>
          <a:prstGeom prst="rect">
            <a:avLst/>
          </a:prstGeom>
          <a:noFill/>
        </p:spPr>
        <p:txBody>
          <a:bodyPr wrap="square" lIns="76731" tIns="38366" rIns="76731" bIns="3836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ln w="12700">
                  <a:solidFill>
                    <a:srgbClr val="0000FF"/>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MÔN TIN HỌC - LỚP </a:t>
            </a:r>
            <a:r>
              <a:rPr lang="en-US" sz="2400" b="1" dirty="0" smtClean="0">
                <a:ln w="12700">
                  <a:solidFill>
                    <a:srgbClr val="0000FF"/>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3A</a:t>
            </a:r>
            <a:endParaRPr lang="en-US" sz="2400" b="1" dirty="0">
              <a:ln w="12700">
                <a:solidFill>
                  <a:srgbClr val="0000FF"/>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2" name="TextBox 3"/>
          <p:cNvSpPr txBox="1">
            <a:spLocks noChangeArrowheads="1"/>
          </p:cNvSpPr>
          <p:nvPr/>
        </p:nvSpPr>
        <p:spPr bwMode="auto">
          <a:xfrm>
            <a:off x="2176648" y="239063"/>
            <a:ext cx="4806009" cy="41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93" tIns="32697" rIns="65393" bIns="32697">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3643" eaLnBrk="1" hangingPunct="1">
              <a:spcBef>
                <a:spcPct val="0"/>
              </a:spcBef>
              <a:buNone/>
            </a:pPr>
            <a:r>
              <a:rPr lang="en-US" altLang="en-US" sz="2300" b="1" dirty="0">
                <a:solidFill>
                  <a:srgbClr val="FF0000"/>
                </a:solidFill>
                <a:latin typeface="Times New Roman" pitchFamily="18" charset="0"/>
              </a:rPr>
              <a:t>TR</a:t>
            </a:r>
            <a:r>
              <a:rPr lang="vi-VN" altLang="en-US" sz="2300" b="1" dirty="0">
                <a:solidFill>
                  <a:srgbClr val="FF0000"/>
                </a:solidFill>
                <a:latin typeface="Times New Roman" pitchFamily="18" charset="0"/>
              </a:rPr>
              <a:t>ƯỜ</a:t>
            </a:r>
            <a:r>
              <a:rPr lang="en-US" altLang="en-US" sz="2300" b="1" dirty="0">
                <a:solidFill>
                  <a:srgbClr val="FF0000"/>
                </a:solidFill>
                <a:latin typeface="Times New Roman" pitchFamily="18" charset="0"/>
              </a:rPr>
              <a:t>NG TIỂU HỌC HỨA TẠO</a:t>
            </a:r>
          </a:p>
        </p:txBody>
      </p:sp>
      <p:sp>
        <p:nvSpPr>
          <p:cNvPr id="13" name="Minus 12"/>
          <p:cNvSpPr/>
          <p:nvPr/>
        </p:nvSpPr>
        <p:spPr>
          <a:xfrm>
            <a:off x="3048000" y="542569"/>
            <a:ext cx="3105694" cy="92079"/>
          </a:xfrm>
          <a:prstGeom prst="mathMinus">
            <a:avLst/>
          </a:prstGeom>
        </p:spPr>
        <p:style>
          <a:lnRef idx="1">
            <a:schemeClr val="accent6"/>
          </a:lnRef>
          <a:fillRef idx="2">
            <a:schemeClr val="accent6"/>
          </a:fillRef>
          <a:effectRef idx="1">
            <a:schemeClr val="accent6"/>
          </a:effectRef>
          <a:fontRef idx="minor">
            <a:schemeClr val="dk1"/>
          </a:fontRef>
        </p:style>
        <p:txBody>
          <a:bodyPr lIns="65393" tIns="32697" rIns="65393" bIns="32697" anchor="ctr"/>
          <a:lstStyle/>
          <a:p>
            <a:pPr algn="ctr" defTabSz="913643">
              <a:defRPr/>
            </a:pPr>
            <a:endParaRPr lang="en-US" sz="1500">
              <a:solidFill>
                <a:prstClr val="black"/>
              </a:solidFill>
            </a:endParaRPr>
          </a:p>
        </p:txBody>
      </p:sp>
      <p:sp>
        <p:nvSpPr>
          <p:cNvPr id="14" name="Rectangle 13"/>
          <p:cNvSpPr/>
          <p:nvPr/>
        </p:nvSpPr>
        <p:spPr>
          <a:xfrm>
            <a:off x="2403573" y="1581151"/>
            <a:ext cx="4400550" cy="2786064"/>
          </a:xfrm>
          <a:prstGeom prst="rect">
            <a:avLst/>
          </a:prstGeom>
          <a:noFill/>
        </p:spPr>
        <p:txBody>
          <a:bodyPr wrap="none" lIns="76731" tIns="38366" rIns="76731" bIns="38366">
            <a:prstTxWarp prst="textArch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643"/>
            <a:r>
              <a:rPr lang="en-US" sz="3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CHÀO MỪNG CÁC THẦY CÔ ĐẾN DỰ GIỜ THĂM LỚP</a:t>
            </a:r>
          </a:p>
          <a:p>
            <a:pPr algn="ctr" defTabSz="913643"/>
            <a:endParaRPr lang="en-US" sz="27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3" name="Rectangle 2"/>
          <p:cNvSpPr/>
          <p:nvPr/>
        </p:nvSpPr>
        <p:spPr>
          <a:xfrm>
            <a:off x="3074088" y="3384327"/>
            <a:ext cx="2977327" cy="407762"/>
          </a:xfrm>
          <a:prstGeom prst="rect">
            <a:avLst/>
          </a:prstGeom>
        </p:spPr>
        <p:txBody>
          <a:bodyPr wrap="none" lIns="68535" tIns="34269" rIns="68535" bIns="34269">
            <a:spAutoFit/>
          </a:bodyPr>
          <a:lstStyle/>
          <a:p>
            <a:pPr algn="ctr" defTabSz="287714">
              <a:spcBef>
                <a:spcPct val="50000"/>
              </a:spcBef>
            </a:pPr>
            <a:r>
              <a:rPr lang="en-US" altLang="vi-VN" sz="2200" b="1" i="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Giáo</a:t>
            </a:r>
            <a:r>
              <a:rPr lang="en-US" altLang="vi-VN" sz="22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vi-VN" sz="2200" b="1" i="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viên</a:t>
            </a:r>
            <a:r>
              <a:rPr lang="en-US" altLang="vi-VN" sz="22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vi-VN" sz="2200" b="1" i="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Bùi</a:t>
            </a:r>
            <a:r>
              <a:rPr lang="en-US" altLang="vi-VN" sz="22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vi-VN" sz="2200" b="1" i="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altLang="vi-VN" sz="22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vi-VN" sz="2200" b="1" i="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Hiếu</a:t>
            </a:r>
            <a:endParaRPr lang="en-US" altLang="vi-VN" sz="22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1" name="Google Shape;2661;p43"/>
          <p:cNvGrpSpPr/>
          <p:nvPr/>
        </p:nvGrpSpPr>
        <p:grpSpPr>
          <a:xfrm>
            <a:off x="381000" y="-133350"/>
            <a:ext cx="8382000" cy="1285605"/>
            <a:chOff x="-131942" y="-240334"/>
            <a:chExt cx="9408147" cy="2571207"/>
          </a:xfrm>
        </p:grpSpPr>
        <p:grpSp>
          <p:nvGrpSpPr>
            <p:cNvPr id="15" name="Google Shape;2662;p43"/>
            <p:cNvGrpSpPr/>
            <p:nvPr/>
          </p:nvGrpSpPr>
          <p:grpSpPr>
            <a:xfrm rot="-1799975">
              <a:off x="-47704" y="459634"/>
              <a:ext cx="3113747" cy="1171270"/>
              <a:chOff x="0" y="539998"/>
              <a:chExt cx="3901889" cy="1467738"/>
            </a:xfrm>
          </p:grpSpPr>
          <p:sp>
            <p:nvSpPr>
              <p:cNvPr id="23"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rgbClr val="413E3E"/>
              </a:solidFill>
              <a:ln>
                <a:noFill/>
              </a:ln>
            </p:spPr>
            <p:txBody>
              <a:bodyPr spcFirstLastPara="1" wrap="square" lIns="91425" tIns="91425" rIns="91425" bIns="91425" anchor="ctr" anchorCtr="0">
                <a:noAutofit/>
              </a:bodyPr>
              <a:lstStyle/>
              <a:p>
                <a:endParaRPr kern="0">
                  <a:solidFill>
                    <a:sysClr val="windowText" lastClr="000000"/>
                  </a:solidFill>
                </a:endParaRPr>
              </a:p>
            </p:txBody>
          </p:sp>
          <p:sp>
            <p:nvSpPr>
              <p:cNvPr id="24"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rgbClr val="ED8C18"/>
              </a:solidFill>
              <a:ln>
                <a:noFill/>
              </a:ln>
            </p:spPr>
            <p:txBody>
              <a:bodyPr spcFirstLastPara="1" wrap="square" lIns="91425" tIns="91425" rIns="91425" bIns="91425" anchor="ctr" anchorCtr="0">
                <a:noAutofit/>
              </a:bodyPr>
              <a:lstStyle/>
              <a:p>
                <a:endParaRPr kern="0">
                  <a:solidFill>
                    <a:sysClr val="windowText" lastClr="000000"/>
                  </a:solidFill>
                </a:endParaRPr>
              </a:p>
            </p:txBody>
          </p:sp>
          <p:sp>
            <p:nvSpPr>
              <p:cNvPr id="25"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rgbClr val="F8CEBB"/>
              </a:solidFill>
              <a:ln>
                <a:noFill/>
              </a:ln>
            </p:spPr>
            <p:txBody>
              <a:bodyPr spcFirstLastPara="1" wrap="square" lIns="91425" tIns="91425" rIns="91425" bIns="91425" anchor="ctr" anchorCtr="0">
                <a:noAutofit/>
              </a:bodyPr>
              <a:lstStyle/>
              <a:p>
                <a:endParaRPr kern="0">
                  <a:solidFill>
                    <a:sysClr val="windowText" lastClr="000000"/>
                  </a:solidFill>
                </a:endParaRPr>
              </a:p>
            </p:txBody>
          </p:sp>
          <p:sp>
            <p:nvSpPr>
              <p:cNvPr id="26"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rgbClr val="E63813"/>
              </a:solidFill>
              <a:ln>
                <a:noFill/>
              </a:ln>
            </p:spPr>
            <p:txBody>
              <a:bodyPr spcFirstLastPara="1" wrap="square" lIns="91425" tIns="91425" rIns="91425" bIns="91425" anchor="ctr" anchorCtr="0">
                <a:noAutofit/>
              </a:bodyPr>
              <a:lstStyle/>
              <a:p>
                <a:endParaRPr kern="0">
                  <a:solidFill>
                    <a:sysClr val="windowText" lastClr="000000"/>
                  </a:solidFill>
                </a:endParaRPr>
              </a:p>
            </p:txBody>
          </p:sp>
          <p:sp>
            <p:nvSpPr>
              <p:cNvPr id="27"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rgbClr val="85C5A7"/>
              </a:solidFill>
              <a:ln>
                <a:noFill/>
              </a:ln>
            </p:spPr>
            <p:txBody>
              <a:bodyPr spcFirstLastPara="1" wrap="square" lIns="91425" tIns="91425" rIns="91425" bIns="91425" anchor="ctr" anchorCtr="0">
                <a:noAutofit/>
              </a:bodyPr>
              <a:lstStyle/>
              <a:p>
                <a:endParaRPr kern="0">
                  <a:solidFill>
                    <a:sysClr val="windowText" lastClr="000000"/>
                  </a:solidFill>
                </a:endParaRPr>
              </a:p>
            </p:txBody>
          </p:sp>
          <p:sp>
            <p:nvSpPr>
              <p:cNvPr id="28"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rgbClr val="4ABACD"/>
              </a:solidFill>
              <a:ln>
                <a:noFill/>
              </a:ln>
            </p:spPr>
            <p:txBody>
              <a:bodyPr spcFirstLastPara="1" wrap="square" lIns="91425" tIns="91425" rIns="91425" bIns="91425" anchor="ctr" anchorCtr="0">
                <a:noAutofit/>
              </a:bodyPr>
              <a:lstStyle/>
              <a:p>
                <a:endParaRPr kern="0">
                  <a:solidFill>
                    <a:sysClr val="windowText" lastClr="000000"/>
                  </a:solidFill>
                </a:endParaRPr>
              </a:p>
            </p:txBody>
          </p:sp>
        </p:grpSp>
        <p:grpSp>
          <p:nvGrpSpPr>
            <p:cNvPr id="16" name="Google Shape;2669;p43"/>
            <p:cNvGrpSpPr/>
            <p:nvPr/>
          </p:nvGrpSpPr>
          <p:grpSpPr>
            <a:xfrm rot="1799975" flipH="1">
              <a:off x="6078221" y="459634"/>
              <a:ext cx="3113747" cy="1171270"/>
              <a:chOff x="0" y="539998"/>
              <a:chExt cx="3901889" cy="1467738"/>
            </a:xfrm>
          </p:grpSpPr>
          <p:sp>
            <p:nvSpPr>
              <p:cNvPr id="17"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rgbClr val="413E3E"/>
              </a:solidFill>
              <a:ln>
                <a:noFill/>
              </a:ln>
            </p:spPr>
            <p:txBody>
              <a:bodyPr spcFirstLastPara="1" wrap="square" lIns="91425" tIns="91425" rIns="91425" bIns="91425" anchor="ctr" anchorCtr="0">
                <a:noAutofit/>
              </a:bodyPr>
              <a:lstStyle/>
              <a:p>
                <a:endParaRPr kern="0">
                  <a:solidFill>
                    <a:sysClr val="windowText" lastClr="000000"/>
                  </a:solidFill>
                </a:endParaRPr>
              </a:p>
            </p:txBody>
          </p:sp>
          <p:sp>
            <p:nvSpPr>
              <p:cNvPr id="18"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rgbClr val="ED8C18"/>
              </a:solidFill>
              <a:ln>
                <a:noFill/>
              </a:ln>
            </p:spPr>
            <p:txBody>
              <a:bodyPr spcFirstLastPara="1" wrap="square" lIns="91425" tIns="91425" rIns="91425" bIns="91425" anchor="ctr" anchorCtr="0">
                <a:noAutofit/>
              </a:bodyPr>
              <a:lstStyle/>
              <a:p>
                <a:endParaRPr kern="0">
                  <a:solidFill>
                    <a:sysClr val="windowText" lastClr="000000"/>
                  </a:solidFill>
                </a:endParaRPr>
              </a:p>
            </p:txBody>
          </p:sp>
          <p:sp>
            <p:nvSpPr>
              <p:cNvPr id="19"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rgbClr val="F8CEBB"/>
              </a:solidFill>
              <a:ln>
                <a:noFill/>
              </a:ln>
            </p:spPr>
            <p:txBody>
              <a:bodyPr spcFirstLastPara="1" wrap="square" lIns="91425" tIns="91425" rIns="91425" bIns="91425" anchor="ctr" anchorCtr="0">
                <a:noAutofit/>
              </a:bodyPr>
              <a:lstStyle/>
              <a:p>
                <a:endParaRPr kern="0">
                  <a:solidFill>
                    <a:sysClr val="windowText" lastClr="000000"/>
                  </a:solidFill>
                </a:endParaRPr>
              </a:p>
            </p:txBody>
          </p:sp>
          <p:sp>
            <p:nvSpPr>
              <p:cNvPr id="20"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rgbClr val="E63813"/>
              </a:solidFill>
              <a:ln>
                <a:noFill/>
              </a:ln>
            </p:spPr>
            <p:txBody>
              <a:bodyPr spcFirstLastPara="1" wrap="square" lIns="91425" tIns="91425" rIns="91425" bIns="91425" anchor="ctr" anchorCtr="0">
                <a:noAutofit/>
              </a:bodyPr>
              <a:lstStyle/>
              <a:p>
                <a:endParaRPr kern="0">
                  <a:solidFill>
                    <a:sysClr val="windowText" lastClr="000000"/>
                  </a:solidFill>
                </a:endParaRPr>
              </a:p>
            </p:txBody>
          </p:sp>
          <p:sp>
            <p:nvSpPr>
              <p:cNvPr id="21"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rgbClr val="85C5A7"/>
              </a:solidFill>
              <a:ln>
                <a:noFill/>
              </a:ln>
            </p:spPr>
            <p:txBody>
              <a:bodyPr spcFirstLastPara="1" wrap="square" lIns="91425" tIns="91425" rIns="91425" bIns="91425" anchor="ctr" anchorCtr="0">
                <a:noAutofit/>
              </a:bodyPr>
              <a:lstStyle/>
              <a:p>
                <a:endParaRPr kern="0">
                  <a:solidFill>
                    <a:sysClr val="windowText" lastClr="000000"/>
                  </a:solidFill>
                </a:endParaRPr>
              </a:p>
            </p:txBody>
          </p:sp>
          <p:sp>
            <p:nvSpPr>
              <p:cNvPr id="22"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rgbClr val="4ABACD"/>
              </a:solidFill>
              <a:ln>
                <a:noFill/>
              </a:ln>
            </p:spPr>
            <p:txBody>
              <a:bodyPr spcFirstLastPara="1" wrap="square" lIns="91425" tIns="91425" rIns="91425" bIns="91425" anchor="ctr" anchorCtr="0">
                <a:noAutofit/>
              </a:bodyPr>
              <a:lstStyle/>
              <a:p>
                <a:endParaRPr kern="0">
                  <a:solidFill>
                    <a:sysClr val="windowText" lastClr="000000"/>
                  </a:solidFill>
                </a:endParaRPr>
              </a:p>
            </p:txBody>
          </p:sp>
        </p:grpSp>
      </p:grpSp>
      <p:pic>
        <p:nvPicPr>
          <p:cNvPr id="29" name="Picture 28" descr="D:\TOAN\Hinh anh\hinh dong\pháo hoa\pháo hoa\khodohoa.com (19).gif"/>
          <p:cNvPicPr>
            <a:picLocks noChangeAspect="1" noChangeArrowheads="1" noCrop="1"/>
          </p:cNvPicPr>
          <p:nvPr/>
        </p:nvPicPr>
        <p:blipFill>
          <a:blip r:embed="rId9">
            <a:extLst>
              <a:ext uri="{28A0092B-C50C-407E-A947-70E740481C1C}">
                <a14:useLocalDpi xmlns:a14="http://schemas.microsoft.com/office/drawing/2010/main"/>
              </a:ext>
            </a:extLst>
          </a:blip>
          <a:srcRect/>
          <a:stretch>
            <a:fillRect/>
          </a:stretch>
        </p:blipFill>
        <p:spPr bwMode="auto">
          <a:xfrm>
            <a:off x="1028703" y="4019550"/>
            <a:ext cx="952501"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D:\TOAN\Hinh anh\hinh dong\pháo hoa\pháo hoa\khodohoa.com (19).gif"/>
          <p:cNvPicPr>
            <a:picLocks noChangeAspect="1" noChangeArrowheads="1" noCrop="1"/>
          </p:cNvPicPr>
          <p:nvPr/>
        </p:nvPicPr>
        <p:blipFill>
          <a:blip r:embed="rId9">
            <a:extLst>
              <a:ext uri="{28A0092B-C50C-407E-A947-70E740481C1C}">
                <a14:useLocalDpi xmlns:a14="http://schemas.microsoft.com/office/drawing/2010/main"/>
              </a:ext>
            </a:extLst>
          </a:blip>
          <a:srcRect/>
          <a:stretch>
            <a:fillRect/>
          </a:stretch>
        </p:blipFill>
        <p:spPr bwMode="auto">
          <a:xfrm>
            <a:off x="7162802" y="4019550"/>
            <a:ext cx="952501"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277007"/>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2" name="Rounded Rectangle 1"/>
          <p:cNvSpPr/>
          <p:nvPr/>
        </p:nvSpPr>
        <p:spPr>
          <a:xfrm>
            <a:off x="1571947" y="544531"/>
            <a:ext cx="6072027" cy="1017142"/>
          </a:xfrm>
          <a:prstGeom prst="roundRect">
            <a:avLst/>
          </a:prstGeom>
          <a:solidFill>
            <a:schemeClr val="bg2">
              <a:lumMod val="40000"/>
              <a:lumOff val="60000"/>
            </a:schemeClr>
          </a:solid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000">
                <a:solidFill>
                  <a:schemeClr val="bg1">
                    <a:lumMod val="10000"/>
                  </a:schemeClr>
                </a:solidFill>
              </a:rPr>
              <a:t>Chúng ta cần sắp xếp các đồ vật hợp lí để dễ dàng hơn trong việc quản lí và tìm kiếm.</a:t>
            </a:r>
            <a:endParaRPr lang="en-US" sz="2000">
              <a:solidFill>
                <a:schemeClr val="bg1">
                  <a:lumMod val="10000"/>
                </a:schemeClr>
              </a:solidFill>
            </a:endParaRPr>
          </a:p>
        </p:txBody>
      </p:sp>
      <p:sp>
        <p:nvSpPr>
          <p:cNvPr id="3" name="Rounded Rectangle 2"/>
          <p:cNvSpPr/>
          <p:nvPr/>
        </p:nvSpPr>
        <p:spPr>
          <a:xfrm>
            <a:off x="1571947" y="1827088"/>
            <a:ext cx="6072027" cy="1017142"/>
          </a:xfrm>
          <a:prstGeom prst="roundRect">
            <a:avLst/>
          </a:prstGeom>
          <a:solidFill>
            <a:schemeClr val="accent2">
              <a:lumMod val="40000"/>
              <a:lumOff val="60000"/>
            </a:scheme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err="1">
                <a:solidFill>
                  <a:schemeClr val="bg1">
                    <a:lumMod val="10000"/>
                  </a:schemeClr>
                </a:solidFill>
              </a:rPr>
              <a:t>Các</a:t>
            </a:r>
            <a:r>
              <a:rPr lang="en-US" sz="2000" dirty="0">
                <a:solidFill>
                  <a:schemeClr val="bg1">
                    <a:lumMod val="10000"/>
                  </a:schemeClr>
                </a:solidFill>
              </a:rPr>
              <a:t> </a:t>
            </a:r>
            <a:r>
              <a:rPr lang="en-US" sz="2000" dirty="0" err="1">
                <a:solidFill>
                  <a:schemeClr val="bg1">
                    <a:lumMod val="10000"/>
                  </a:schemeClr>
                </a:solidFill>
              </a:rPr>
              <a:t>ví</a:t>
            </a:r>
            <a:r>
              <a:rPr lang="en-US" sz="2000" dirty="0">
                <a:solidFill>
                  <a:schemeClr val="bg1">
                    <a:lumMod val="10000"/>
                  </a:schemeClr>
                </a:solidFill>
              </a:rPr>
              <a:t> </a:t>
            </a:r>
            <a:r>
              <a:rPr lang="en-US" sz="2000" dirty="0" err="1" smtClean="0">
                <a:solidFill>
                  <a:schemeClr val="bg1">
                    <a:lumMod val="10000"/>
                  </a:schemeClr>
                </a:solidFill>
              </a:rPr>
              <a:t>dụ</a:t>
            </a:r>
            <a:r>
              <a:rPr lang="en-US" sz="2000" dirty="0" smtClean="0">
                <a:solidFill>
                  <a:schemeClr val="bg1">
                    <a:lumMod val="10000"/>
                  </a:schemeClr>
                </a:solidFill>
              </a:rPr>
              <a:t>: </a:t>
            </a:r>
            <a:r>
              <a:rPr lang="en-US" sz="2000" dirty="0" err="1">
                <a:solidFill>
                  <a:schemeClr val="bg1">
                    <a:lumMod val="10000"/>
                  </a:schemeClr>
                </a:solidFill>
              </a:rPr>
              <a:t>sắp</a:t>
            </a:r>
            <a:r>
              <a:rPr lang="en-US" sz="2000" dirty="0">
                <a:solidFill>
                  <a:schemeClr val="bg1">
                    <a:lumMod val="10000"/>
                  </a:schemeClr>
                </a:solidFill>
              </a:rPr>
              <a:t> </a:t>
            </a:r>
            <a:r>
              <a:rPr lang="en-US" sz="2000" dirty="0" err="1">
                <a:solidFill>
                  <a:schemeClr val="bg1">
                    <a:lumMod val="10000"/>
                  </a:schemeClr>
                </a:solidFill>
              </a:rPr>
              <a:t>xếp</a:t>
            </a:r>
            <a:r>
              <a:rPr lang="en-US" sz="2000" dirty="0">
                <a:solidFill>
                  <a:schemeClr val="bg1">
                    <a:lumMod val="10000"/>
                  </a:schemeClr>
                </a:solidFill>
              </a:rPr>
              <a:t> </a:t>
            </a:r>
            <a:r>
              <a:rPr lang="en-US" sz="2000" dirty="0" err="1">
                <a:solidFill>
                  <a:schemeClr val="bg1">
                    <a:lumMod val="10000"/>
                  </a:schemeClr>
                </a:solidFill>
              </a:rPr>
              <a:t>tủ</a:t>
            </a:r>
            <a:r>
              <a:rPr lang="en-US" sz="2000" dirty="0">
                <a:solidFill>
                  <a:schemeClr val="bg1">
                    <a:lumMod val="10000"/>
                  </a:schemeClr>
                </a:solidFill>
              </a:rPr>
              <a:t> </a:t>
            </a:r>
            <a:r>
              <a:rPr lang="en-US" sz="2000" dirty="0" err="1">
                <a:solidFill>
                  <a:schemeClr val="bg1">
                    <a:lumMod val="10000"/>
                  </a:schemeClr>
                </a:solidFill>
              </a:rPr>
              <a:t>quần</a:t>
            </a:r>
            <a:r>
              <a:rPr lang="en-US" sz="2000" dirty="0">
                <a:solidFill>
                  <a:schemeClr val="bg1">
                    <a:lumMod val="10000"/>
                  </a:schemeClr>
                </a:solidFill>
              </a:rPr>
              <a:t> </a:t>
            </a:r>
            <a:r>
              <a:rPr lang="en-US" sz="2000" dirty="0" err="1">
                <a:solidFill>
                  <a:schemeClr val="bg1">
                    <a:lumMod val="10000"/>
                  </a:schemeClr>
                </a:solidFill>
              </a:rPr>
              <a:t>áo</a:t>
            </a:r>
            <a:r>
              <a:rPr lang="en-US" sz="2000" dirty="0">
                <a:solidFill>
                  <a:schemeClr val="bg1">
                    <a:lumMod val="10000"/>
                  </a:schemeClr>
                </a:solidFill>
              </a:rPr>
              <a:t>, </a:t>
            </a:r>
            <a:r>
              <a:rPr lang="en-US" sz="2000" dirty="0" err="1">
                <a:solidFill>
                  <a:schemeClr val="bg1">
                    <a:lumMod val="10000"/>
                  </a:schemeClr>
                </a:solidFill>
              </a:rPr>
              <a:t>sắp</a:t>
            </a:r>
            <a:r>
              <a:rPr lang="en-US" sz="2000" dirty="0">
                <a:solidFill>
                  <a:schemeClr val="bg1">
                    <a:lumMod val="10000"/>
                  </a:schemeClr>
                </a:solidFill>
              </a:rPr>
              <a:t> </a:t>
            </a:r>
            <a:r>
              <a:rPr lang="en-US" sz="2000" dirty="0" err="1">
                <a:solidFill>
                  <a:schemeClr val="bg1">
                    <a:lumMod val="10000"/>
                  </a:schemeClr>
                </a:solidFill>
              </a:rPr>
              <a:t>xếp</a:t>
            </a:r>
            <a:r>
              <a:rPr lang="en-US" sz="2000" dirty="0">
                <a:solidFill>
                  <a:schemeClr val="bg1">
                    <a:lumMod val="10000"/>
                  </a:schemeClr>
                </a:solidFill>
              </a:rPr>
              <a:t> </a:t>
            </a:r>
            <a:r>
              <a:rPr lang="en-US" sz="2000" dirty="0" err="1">
                <a:solidFill>
                  <a:schemeClr val="bg1">
                    <a:lumMod val="10000"/>
                  </a:schemeClr>
                </a:solidFill>
              </a:rPr>
              <a:t>tủ</a:t>
            </a:r>
            <a:r>
              <a:rPr lang="en-US" sz="2000" dirty="0">
                <a:solidFill>
                  <a:schemeClr val="bg1">
                    <a:lumMod val="10000"/>
                  </a:schemeClr>
                </a:solidFill>
              </a:rPr>
              <a:t> </a:t>
            </a:r>
            <a:r>
              <a:rPr lang="en-US" sz="2000" dirty="0" err="1">
                <a:solidFill>
                  <a:schemeClr val="bg1">
                    <a:lumMod val="10000"/>
                  </a:schemeClr>
                </a:solidFill>
              </a:rPr>
              <a:t>lạnh</a:t>
            </a:r>
            <a:r>
              <a:rPr lang="en-US" sz="2000" dirty="0">
                <a:solidFill>
                  <a:schemeClr val="bg1">
                    <a:lumMod val="10000"/>
                  </a:schemeClr>
                </a:solidFill>
              </a:rPr>
              <a:t>, </a:t>
            </a:r>
            <a:r>
              <a:rPr lang="en-US" sz="2000" dirty="0" err="1">
                <a:solidFill>
                  <a:schemeClr val="bg1">
                    <a:lumMod val="10000"/>
                  </a:schemeClr>
                </a:solidFill>
              </a:rPr>
              <a:t>sắp</a:t>
            </a:r>
            <a:r>
              <a:rPr lang="en-US" sz="2000" dirty="0">
                <a:solidFill>
                  <a:schemeClr val="bg1">
                    <a:lumMod val="10000"/>
                  </a:schemeClr>
                </a:solidFill>
              </a:rPr>
              <a:t> </a:t>
            </a:r>
            <a:r>
              <a:rPr lang="en-US" sz="2000" dirty="0" err="1">
                <a:solidFill>
                  <a:schemeClr val="bg1">
                    <a:lumMod val="10000"/>
                  </a:schemeClr>
                </a:solidFill>
              </a:rPr>
              <a:t>xếp</a:t>
            </a:r>
            <a:r>
              <a:rPr lang="en-US" sz="2000" dirty="0">
                <a:solidFill>
                  <a:schemeClr val="bg1">
                    <a:lumMod val="10000"/>
                  </a:schemeClr>
                </a:solidFill>
              </a:rPr>
              <a:t> </a:t>
            </a:r>
            <a:r>
              <a:rPr lang="en-US" sz="2000" dirty="0" err="1">
                <a:solidFill>
                  <a:schemeClr val="bg1">
                    <a:lumMod val="10000"/>
                  </a:schemeClr>
                </a:solidFill>
              </a:rPr>
              <a:t>giá</a:t>
            </a:r>
            <a:r>
              <a:rPr lang="en-US" sz="2000" dirty="0">
                <a:solidFill>
                  <a:schemeClr val="bg1">
                    <a:lumMod val="10000"/>
                  </a:schemeClr>
                </a:solidFill>
              </a:rPr>
              <a:t> </a:t>
            </a:r>
            <a:r>
              <a:rPr lang="en-US" sz="2000" dirty="0" err="1">
                <a:solidFill>
                  <a:schemeClr val="bg1">
                    <a:lumMod val="10000"/>
                  </a:schemeClr>
                </a:solidFill>
              </a:rPr>
              <a:t>sách</a:t>
            </a:r>
            <a:r>
              <a:rPr lang="en-US" sz="2000" dirty="0">
                <a:solidFill>
                  <a:schemeClr val="bg1">
                    <a:lumMod val="10000"/>
                  </a:schemeClr>
                </a:solidFill>
              </a:rPr>
              <a:t>, </a:t>
            </a:r>
            <a:r>
              <a:rPr lang="en-US" sz="2000" dirty="0" err="1">
                <a:solidFill>
                  <a:schemeClr val="bg1">
                    <a:lumMod val="10000"/>
                  </a:schemeClr>
                </a:solidFill>
              </a:rPr>
              <a:t>sắp</a:t>
            </a:r>
            <a:r>
              <a:rPr lang="en-US" sz="2000" dirty="0">
                <a:solidFill>
                  <a:schemeClr val="bg1">
                    <a:lumMod val="10000"/>
                  </a:schemeClr>
                </a:solidFill>
              </a:rPr>
              <a:t> </a:t>
            </a:r>
            <a:r>
              <a:rPr lang="en-US" sz="2000" dirty="0" err="1">
                <a:solidFill>
                  <a:schemeClr val="bg1">
                    <a:lumMod val="10000"/>
                  </a:schemeClr>
                </a:solidFill>
              </a:rPr>
              <a:t>xếp</a:t>
            </a:r>
            <a:r>
              <a:rPr lang="en-US" sz="2000" dirty="0">
                <a:solidFill>
                  <a:schemeClr val="bg1">
                    <a:lumMod val="10000"/>
                  </a:schemeClr>
                </a:solidFill>
              </a:rPr>
              <a:t> </a:t>
            </a:r>
            <a:r>
              <a:rPr lang="en-US" sz="2000" dirty="0" err="1">
                <a:solidFill>
                  <a:schemeClr val="bg1">
                    <a:lumMod val="10000"/>
                  </a:schemeClr>
                </a:solidFill>
              </a:rPr>
              <a:t>tủ</a:t>
            </a:r>
            <a:r>
              <a:rPr lang="en-US" sz="2000" dirty="0">
                <a:solidFill>
                  <a:schemeClr val="bg1">
                    <a:lumMod val="10000"/>
                  </a:schemeClr>
                </a:solidFill>
              </a:rPr>
              <a:t> </a:t>
            </a:r>
            <a:r>
              <a:rPr lang="en-US" sz="2000" dirty="0" err="1" smtClean="0">
                <a:solidFill>
                  <a:schemeClr val="bg1">
                    <a:lumMod val="10000"/>
                  </a:schemeClr>
                </a:solidFill>
              </a:rPr>
              <a:t>bếp</a:t>
            </a:r>
            <a:r>
              <a:rPr lang="en-US" sz="2000" dirty="0" smtClean="0">
                <a:solidFill>
                  <a:schemeClr val="bg1">
                    <a:lumMod val="10000"/>
                  </a:schemeClr>
                </a:solidFill>
              </a:rPr>
              <a:t>,…</a:t>
            </a:r>
            <a:endParaRPr lang="en-US" sz="2000" dirty="0">
              <a:solidFill>
                <a:schemeClr val="bg1">
                  <a:lumMod val="10000"/>
                </a:schemeClr>
              </a:solidFill>
            </a:endParaRPr>
          </a:p>
        </p:txBody>
      </p:sp>
      <p:sp>
        <p:nvSpPr>
          <p:cNvPr id="4" name="Rounded Rectangle 3"/>
          <p:cNvSpPr/>
          <p:nvPr/>
        </p:nvSpPr>
        <p:spPr>
          <a:xfrm>
            <a:off x="1571947" y="3212387"/>
            <a:ext cx="6072027" cy="1017142"/>
          </a:xfrm>
          <a:prstGeom prst="roundRect">
            <a:avLst/>
          </a:prstGeom>
          <a:solidFill>
            <a:schemeClr val="tx2">
              <a:lumMod val="40000"/>
              <a:lumOff val="60000"/>
            </a:schemeClr>
          </a:solid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err="1">
                <a:solidFill>
                  <a:schemeClr val="bg1">
                    <a:lumMod val="10000"/>
                  </a:schemeClr>
                </a:solidFill>
              </a:rPr>
              <a:t>Giá</a:t>
            </a:r>
            <a:r>
              <a:rPr lang="en-US" sz="2000" dirty="0">
                <a:solidFill>
                  <a:schemeClr val="bg1">
                    <a:lumMod val="10000"/>
                  </a:schemeClr>
                </a:solidFill>
              </a:rPr>
              <a:t> </a:t>
            </a:r>
            <a:r>
              <a:rPr lang="en-US" sz="2000" dirty="0" err="1">
                <a:solidFill>
                  <a:schemeClr val="bg1">
                    <a:lumMod val="10000"/>
                  </a:schemeClr>
                </a:solidFill>
              </a:rPr>
              <a:t>sách</a:t>
            </a:r>
            <a:r>
              <a:rPr lang="en-US" sz="2000" dirty="0">
                <a:solidFill>
                  <a:schemeClr val="bg1">
                    <a:lumMod val="10000"/>
                  </a:schemeClr>
                </a:solidFill>
              </a:rPr>
              <a:t>, </a:t>
            </a:r>
            <a:r>
              <a:rPr lang="en-US" sz="2000" dirty="0" err="1">
                <a:solidFill>
                  <a:schemeClr val="bg1">
                    <a:lumMod val="10000"/>
                  </a:schemeClr>
                </a:solidFill>
              </a:rPr>
              <a:t>cặp</a:t>
            </a:r>
            <a:r>
              <a:rPr lang="en-US" sz="2000" dirty="0">
                <a:solidFill>
                  <a:schemeClr val="bg1">
                    <a:lumMod val="10000"/>
                  </a:schemeClr>
                </a:solidFill>
              </a:rPr>
              <a:t> </a:t>
            </a:r>
            <a:r>
              <a:rPr lang="en-US" sz="2000" dirty="0" err="1">
                <a:solidFill>
                  <a:schemeClr val="bg1">
                    <a:lumMod val="10000"/>
                  </a:schemeClr>
                </a:solidFill>
              </a:rPr>
              <a:t>sách</a:t>
            </a:r>
            <a:r>
              <a:rPr lang="en-US" sz="2000" dirty="0">
                <a:solidFill>
                  <a:schemeClr val="bg1">
                    <a:lumMod val="10000"/>
                  </a:schemeClr>
                </a:solidFill>
              </a:rPr>
              <a:t>, </a:t>
            </a:r>
            <a:r>
              <a:rPr lang="en-US" sz="2000" dirty="0" err="1">
                <a:solidFill>
                  <a:schemeClr val="bg1">
                    <a:lumMod val="10000"/>
                  </a:schemeClr>
                </a:solidFill>
              </a:rPr>
              <a:t>ngăn</a:t>
            </a:r>
            <a:r>
              <a:rPr lang="en-US" sz="2000" dirty="0">
                <a:solidFill>
                  <a:schemeClr val="bg1">
                    <a:lumMod val="10000"/>
                  </a:schemeClr>
                </a:solidFill>
              </a:rPr>
              <a:t> </a:t>
            </a:r>
            <a:r>
              <a:rPr lang="en-US" sz="2000" dirty="0" err="1">
                <a:solidFill>
                  <a:schemeClr val="bg1">
                    <a:lumMod val="10000"/>
                  </a:schemeClr>
                </a:solidFill>
              </a:rPr>
              <a:t>bàn</a:t>
            </a:r>
            <a:r>
              <a:rPr lang="en-US" sz="2000" dirty="0">
                <a:solidFill>
                  <a:schemeClr val="bg1">
                    <a:lumMod val="10000"/>
                  </a:schemeClr>
                </a:solidFill>
              </a:rPr>
              <a:t>, </a:t>
            </a:r>
            <a:r>
              <a:rPr lang="en-US" sz="2000" dirty="0" err="1">
                <a:solidFill>
                  <a:schemeClr val="bg1">
                    <a:lumMod val="10000"/>
                  </a:schemeClr>
                </a:solidFill>
              </a:rPr>
              <a:t>tủ</a:t>
            </a:r>
            <a:r>
              <a:rPr lang="en-US" sz="2000" dirty="0">
                <a:solidFill>
                  <a:schemeClr val="bg1">
                    <a:lumMod val="10000"/>
                  </a:schemeClr>
                </a:solidFill>
              </a:rPr>
              <a:t> </a:t>
            </a:r>
            <a:r>
              <a:rPr lang="en-US" sz="2000" dirty="0" err="1">
                <a:solidFill>
                  <a:schemeClr val="bg1">
                    <a:lumMod val="10000"/>
                  </a:schemeClr>
                </a:solidFill>
              </a:rPr>
              <a:t>lạnh</a:t>
            </a:r>
            <a:r>
              <a:rPr lang="en-US" sz="2000" dirty="0">
                <a:solidFill>
                  <a:schemeClr val="bg1">
                    <a:lumMod val="10000"/>
                  </a:schemeClr>
                </a:solidFill>
              </a:rPr>
              <a:t>, </a:t>
            </a:r>
            <a:r>
              <a:rPr lang="en-US" sz="2000" dirty="0" err="1">
                <a:solidFill>
                  <a:schemeClr val="bg1">
                    <a:lumMod val="10000"/>
                  </a:schemeClr>
                </a:solidFill>
              </a:rPr>
              <a:t>đồ</a:t>
            </a:r>
            <a:r>
              <a:rPr lang="en-US" sz="2000" dirty="0">
                <a:solidFill>
                  <a:schemeClr val="bg1">
                    <a:lumMod val="10000"/>
                  </a:schemeClr>
                </a:solidFill>
              </a:rPr>
              <a:t> </a:t>
            </a:r>
            <a:r>
              <a:rPr lang="en-US" sz="2000" dirty="0" err="1">
                <a:solidFill>
                  <a:schemeClr val="bg1">
                    <a:lumMod val="10000"/>
                  </a:schemeClr>
                </a:solidFill>
              </a:rPr>
              <a:t>dùng</a:t>
            </a:r>
            <a:r>
              <a:rPr lang="en-US" sz="2000" dirty="0">
                <a:solidFill>
                  <a:schemeClr val="bg1">
                    <a:lumMod val="10000"/>
                  </a:schemeClr>
                </a:solidFill>
              </a:rPr>
              <a:t> </a:t>
            </a:r>
            <a:r>
              <a:rPr lang="en-US" sz="2000" dirty="0" err="1">
                <a:solidFill>
                  <a:schemeClr val="bg1">
                    <a:lumMod val="10000"/>
                  </a:schemeClr>
                </a:solidFill>
              </a:rPr>
              <a:t>trong</a:t>
            </a:r>
            <a:r>
              <a:rPr lang="en-US" sz="2000" dirty="0">
                <a:solidFill>
                  <a:schemeClr val="bg1">
                    <a:lumMod val="10000"/>
                  </a:schemeClr>
                </a:solidFill>
              </a:rPr>
              <a:t> </a:t>
            </a:r>
            <a:r>
              <a:rPr lang="en-US" sz="2000" dirty="0" err="1">
                <a:solidFill>
                  <a:schemeClr val="bg1">
                    <a:lumMod val="10000"/>
                  </a:schemeClr>
                </a:solidFill>
              </a:rPr>
              <a:t>bếp</a:t>
            </a:r>
            <a:r>
              <a:rPr lang="en-US" sz="2000" dirty="0">
                <a:solidFill>
                  <a:schemeClr val="bg1">
                    <a:lumMod val="10000"/>
                  </a:schemeClr>
                </a:solidFill>
              </a:rPr>
              <a:t> </a:t>
            </a:r>
            <a:r>
              <a:rPr lang="en-US" sz="2000" dirty="0" err="1">
                <a:solidFill>
                  <a:schemeClr val="bg1">
                    <a:lumMod val="10000"/>
                  </a:schemeClr>
                </a:solidFill>
              </a:rPr>
              <a:t>được</a:t>
            </a:r>
            <a:r>
              <a:rPr lang="en-US" sz="2000" dirty="0">
                <a:solidFill>
                  <a:schemeClr val="bg1">
                    <a:lumMod val="10000"/>
                  </a:schemeClr>
                </a:solidFill>
              </a:rPr>
              <a:t> </a:t>
            </a:r>
            <a:r>
              <a:rPr lang="en-US" sz="2000" dirty="0" err="1">
                <a:solidFill>
                  <a:schemeClr val="bg1">
                    <a:lumMod val="10000"/>
                  </a:schemeClr>
                </a:solidFill>
              </a:rPr>
              <a:t>sắp</a:t>
            </a:r>
            <a:r>
              <a:rPr lang="en-US" sz="2000" dirty="0">
                <a:solidFill>
                  <a:schemeClr val="bg1">
                    <a:lumMod val="10000"/>
                  </a:schemeClr>
                </a:solidFill>
              </a:rPr>
              <a:t> </a:t>
            </a:r>
            <a:r>
              <a:rPr lang="en-US" sz="2000" dirty="0" err="1">
                <a:solidFill>
                  <a:schemeClr val="bg1">
                    <a:lumMod val="10000"/>
                  </a:schemeClr>
                </a:solidFill>
              </a:rPr>
              <a:t>xếp</a:t>
            </a:r>
            <a:r>
              <a:rPr lang="en-US" sz="2000" dirty="0">
                <a:solidFill>
                  <a:schemeClr val="bg1">
                    <a:lumMod val="10000"/>
                  </a:schemeClr>
                </a:solidFill>
              </a:rPr>
              <a:t> </a:t>
            </a:r>
            <a:r>
              <a:rPr lang="en-US" sz="2000" b="1" dirty="0" err="1">
                <a:solidFill>
                  <a:srgbClr val="C00000"/>
                </a:solidFill>
              </a:rPr>
              <a:t>theo</a:t>
            </a:r>
            <a:r>
              <a:rPr lang="en-US" sz="2000" b="1" dirty="0">
                <a:solidFill>
                  <a:srgbClr val="C00000"/>
                </a:solidFill>
              </a:rPr>
              <a:t> </a:t>
            </a:r>
            <a:r>
              <a:rPr lang="en-US" sz="2000" b="1" dirty="0" err="1">
                <a:solidFill>
                  <a:srgbClr val="C00000"/>
                </a:solidFill>
              </a:rPr>
              <a:t>nhóm</a:t>
            </a:r>
            <a:r>
              <a:rPr lang="en-US" sz="2000" dirty="0" smtClean="0">
                <a:solidFill>
                  <a:schemeClr val="bg1">
                    <a:lumMod val="10000"/>
                  </a:schemeClr>
                </a:solidFill>
              </a:rPr>
              <a:t>.</a:t>
            </a:r>
            <a:endParaRPr lang="en-US" sz="2000" dirty="0">
              <a:solidFill>
                <a:schemeClr val="bg1">
                  <a:lumMod val="1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974" y="1481298"/>
            <a:ext cx="1708721" cy="17087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548" y="334981"/>
            <a:ext cx="1359399" cy="13593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874" y="3024456"/>
            <a:ext cx="1242746" cy="124274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strVal val="#ppt_w+.3"/>
                                          </p:val>
                                        </p:tav>
                                        <p:tav tm="100000">
                                          <p:val>
                                            <p:strVal val="#ppt_w"/>
                                          </p:val>
                                        </p:tav>
                                      </p:tavLst>
                                    </p:anim>
                                    <p:anim calcmode="lin" valueType="num">
                                      <p:cBhvr>
                                        <p:cTn id="33" dur="500" fill="hold"/>
                                        <p:tgtEl>
                                          <p:spTgt spid="4"/>
                                        </p:tgtEl>
                                        <p:attrNameLst>
                                          <p:attrName>ppt_h</p:attrName>
                                        </p:attrNameLst>
                                      </p:cBhvr>
                                      <p:tavLst>
                                        <p:tav tm="0">
                                          <p:val>
                                            <p:strVal val="#ppt_h"/>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3" name="Rectangle 2"/>
          <p:cNvSpPr/>
          <p:nvPr/>
        </p:nvSpPr>
        <p:spPr>
          <a:xfrm>
            <a:off x="2337370" y="1426563"/>
            <a:ext cx="4572000" cy="1420325"/>
          </a:xfrm>
          <a:prstGeom prst="rect">
            <a:avLst/>
          </a:prstGeom>
        </p:spPr>
        <p:txBody>
          <a:bodyPr>
            <a:spAutoFit/>
          </a:bodyPr>
          <a:lstStyle/>
          <a:p>
            <a:pPr algn="just">
              <a:lnSpc>
                <a:spcPct val="150000"/>
              </a:lnSpc>
            </a:pPr>
            <a:r>
              <a:rPr lang="vi-VN" sz="2000" dirty="0"/>
              <a:t>Sắp xếp các đồ vật hợp lí sẽ giúp em tìm kiếm được nhanh hơn nhờ vào việc tìm kiếm theo quy tắc sắp xếp.</a:t>
            </a:r>
            <a:endParaRPr lang="en-US" sz="2000" dirty="0"/>
          </a:p>
        </p:txBody>
      </p:sp>
      <p:sp>
        <p:nvSpPr>
          <p:cNvPr id="5" name="TextBox 4"/>
          <p:cNvSpPr txBox="1"/>
          <p:nvPr/>
        </p:nvSpPr>
        <p:spPr>
          <a:xfrm>
            <a:off x="3010328" y="729466"/>
            <a:ext cx="2979506" cy="523982"/>
          </a:xfrm>
          <a:prstGeom prst="rect">
            <a:avLst/>
          </a:prstGeom>
          <a:noFill/>
        </p:spPr>
        <p:txBody>
          <a:bodyPr wrap="square" rtlCol="0">
            <a:spAutoFit/>
          </a:bodyPr>
          <a:lstStyle/>
          <a:p>
            <a:pPr algn="ctr"/>
            <a:r>
              <a:rPr lang="en-US" sz="2800" b="1" dirty="0" smtClean="0">
                <a:solidFill>
                  <a:srgbClr val="C00000"/>
                </a:solidFill>
              </a:rPr>
              <a:t>KẾT LUẬN</a:t>
            </a:r>
            <a:endParaRPr lang="en-US" sz="28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p:cNvSpPr/>
          <p:nvPr/>
        </p:nvSpPr>
        <p:spPr>
          <a:xfrm>
            <a:off x="2142162" y="1093123"/>
            <a:ext cx="5655923" cy="2400657"/>
          </a:xfrm>
          <a:prstGeom prst="rect">
            <a:avLst/>
          </a:prstGeom>
        </p:spPr>
        <p:txBody>
          <a:bodyPr wrap="square">
            <a:spAutoFit/>
          </a:bodyPr>
          <a:lstStyle/>
          <a:p>
            <a:pPr algn="just">
              <a:lnSpc>
                <a:spcPct val="150000"/>
              </a:lnSpc>
            </a:pPr>
            <a:r>
              <a:rPr lang="en-US" sz="2000" b="1" dirty="0" smtClean="0">
                <a:solidFill>
                  <a:srgbClr val="C00000"/>
                </a:solidFill>
              </a:rPr>
              <a:t>?</a:t>
            </a:r>
            <a:r>
              <a:rPr lang="vi-VN" sz="2000" b="1" dirty="0" smtClean="0">
                <a:solidFill>
                  <a:srgbClr val="C00000"/>
                </a:solidFill>
              </a:rPr>
              <a:t>1</a:t>
            </a:r>
            <a:r>
              <a:rPr lang="vi-VN" sz="2000" b="1" dirty="0">
                <a:solidFill>
                  <a:srgbClr val="C00000"/>
                </a:solidFill>
              </a:rPr>
              <a:t>. </a:t>
            </a:r>
            <a:r>
              <a:rPr lang="vi-VN" sz="2000" b="1" dirty="0"/>
              <a:t>Sắp xếp đồ vật hợp lí sẽ giúp chúng ta:</a:t>
            </a:r>
          </a:p>
          <a:p>
            <a:pPr algn="just">
              <a:lnSpc>
                <a:spcPct val="150000"/>
              </a:lnSpc>
            </a:pPr>
            <a:r>
              <a:rPr lang="vi-VN" sz="2000" dirty="0"/>
              <a:t>A. Quản lí đồ vật dễ dàng hơn.</a:t>
            </a:r>
          </a:p>
          <a:p>
            <a:pPr algn="just">
              <a:lnSpc>
                <a:spcPct val="150000"/>
              </a:lnSpc>
            </a:pPr>
            <a:r>
              <a:rPr lang="vi-VN" sz="2000" dirty="0"/>
              <a:t>B. Quản lí đồ vật để người khác khó tìm thấy.</a:t>
            </a:r>
          </a:p>
          <a:p>
            <a:pPr algn="just">
              <a:lnSpc>
                <a:spcPct val="150000"/>
              </a:lnSpc>
            </a:pPr>
            <a:r>
              <a:rPr lang="vi-VN" sz="2000" dirty="0"/>
              <a:t>C. Tìm kiếm đồ vật nhanh hơn.</a:t>
            </a:r>
          </a:p>
          <a:p>
            <a:pPr algn="just">
              <a:lnSpc>
                <a:spcPct val="150000"/>
              </a:lnSpc>
            </a:pPr>
            <a:r>
              <a:rPr lang="vi-VN" sz="2000" dirty="0"/>
              <a:t>D. Cả A và C đều đúng.</a:t>
            </a:r>
          </a:p>
        </p:txBody>
      </p:sp>
      <p:sp>
        <p:nvSpPr>
          <p:cNvPr id="3" name="Oval 2"/>
          <p:cNvSpPr/>
          <p:nvPr/>
        </p:nvSpPr>
        <p:spPr>
          <a:xfrm>
            <a:off x="1962363" y="2949250"/>
            <a:ext cx="606175" cy="5445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26849">
            <a:off x="4106451" y="-20549"/>
            <a:ext cx="1256658" cy="125665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2">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left)">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 name="Rectangle 2"/>
          <p:cNvSpPr/>
          <p:nvPr/>
        </p:nvSpPr>
        <p:spPr>
          <a:xfrm>
            <a:off x="1595692" y="275022"/>
            <a:ext cx="7137342" cy="1015663"/>
          </a:xfrm>
          <a:prstGeom prst="rect">
            <a:avLst/>
          </a:prstGeom>
        </p:spPr>
        <p:txBody>
          <a:bodyPr wrap="square">
            <a:spAutoFit/>
          </a:bodyPr>
          <a:lstStyle/>
          <a:p>
            <a:pPr algn="just">
              <a:lnSpc>
                <a:spcPct val="150000"/>
              </a:lnSpc>
            </a:pPr>
            <a:r>
              <a:rPr lang="en-US" sz="2000" dirty="0" smtClean="0"/>
              <a:t>C</a:t>
            </a:r>
            <a:r>
              <a:rPr lang="vi-VN" sz="2000" dirty="0" smtClean="0"/>
              <a:t>hia </a:t>
            </a:r>
            <a:r>
              <a:rPr lang="vi-VN" sz="2000" dirty="0"/>
              <a:t>lớp theo nhóm 4 HS và </a:t>
            </a:r>
            <a:r>
              <a:rPr lang="en-US" sz="2000" dirty="0" err="1" smtClean="0"/>
              <a:t>chơi</a:t>
            </a:r>
            <a:r>
              <a:rPr lang="en-US" sz="2000" dirty="0" smtClean="0"/>
              <a:t> </a:t>
            </a:r>
            <a:r>
              <a:rPr lang="vi-VN" sz="2000" dirty="0" smtClean="0"/>
              <a:t>trò </a:t>
            </a:r>
            <a:r>
              <a:rPr lang="vi-VN" sz="2000" dirty="0"/>
              <a:t>chơi “</a:t>
            </a:r>
            <a:r>
              <a:rPr lang="vi-VN" sz="2000" b="1" i="1" dirty="0">
                <a:solidFill>
                  <a:srgbClr val="C00000"/>
                </a:solidFill>
              </a:rPr>
              <a:t>Phân loại đồ vật</a:t>
            </a:r>
            <a:r>
              <a:rPr lang="vi-VN" sz="2000" dirty="0"/>
              <a:t>”: Em hãy sắp xếp các thiết bị sau vào hai nhóm.</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4" y="-75553"/>
            <a:ext cx="1575678" cy="117125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17963"/>
          <a:stretch/>
        </p:blipFill>
        <p:spPr>
          <a:xfrm>
            <a:off x="1534759" y="1264546"/>
            <a:ext cx="1167524" cy="957795"/>
          </a:xfrm>
          <a:prstGeom prst="rect">
            <a:avLst/>
          </a:prstGeom>
        </p:spPr>
      </p:pic>
      <p:sp>
        <p:nvSpPr>
          <p:cNvPr id="6" name="TextBox 5"/>
          <p:cNvSpPr txBox="1"/>
          <p:nvPr/>
        </p:nvSpPr>
        <p:spPr>
          <a:xfrm>
            <a:off x="1366872" y="2310494"/>
            <a:ext cx="1335411" cy="338554"/>
          </a:xfrm>
          <a:prstGeom prst="rect">
            <a:avLst/>
          </a:prstGeom>
          <a:noFill/>
        </p:spPr>
        <p:txBody>
          <a:bodyPr wrap="square" rtlCol="0">
            <a:spAutoFit/>
          </a:bodyPr>
          <a:lstStyle/>
          <a:p>
            <a:pPr algn="ctr"/>
            <a:r>
              <a:rPr lang="en-US" sz="1600" dirty="0" smtClean="0"/>
              <a:t>1. </a:t>
            </a:r>
            <a:r>
              <a:rPr lang="en-US" sz="1600" dirty="0" err="1" smtClean="0"/>
              <a:t>Màn</a:t>
            </a:r>
            <a:r>
              <a:rPr lang="en-US" sz="1600" dirty="0" smtClean="0"/>
              <a:t> </a:t>
            </a:r>
            <a:r>
              <a:rPr lang="en-US" sz="1600" dirty="0" err="1" smtClean="0"/>
              <a:t>hình</a:t>
            </a:r>
            <a:endParaRPr lang="en-US" sz="1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5244" y="1384812"/>
            <a:ext cx="1103917" cy="971447"/>
          </a:xfrm>
          <a:prstGeom prst="rect">
            <a:avLst/>
          </a:prstGeom>
        </p:spPr>
      </p:pic>
      <p:sp>
        <p:nvSpPr>
          <p:cNvPr id="10" name="TextBox 9"/>
          <p:cNvSpPr txBox="1"/>
          <p:nvPr/>
        </p:nvSpPr>
        <p:spPr>
          <a:xfrm>
            <a:off x="3093716" y="2310494"/>
            <a:ext cx="1146972" cy="338554"/>
          </a:xfrm>
          <a:prstGeom prst="rect">
            <a:avLst/>
          </a:prstGeom>
          <a:noFill/>
        </p:spPr>
        <p:txBody>
          <a:bodyPr wrap="square" rtlCol="0">
            <a:spAutoFit/>
          </a:bodyPr>
          <a:lstStyle/>
          <a:p>
            <a:pPr algn="ctr"/>
            <a:r>
              <a:rPr lang="en-US" sz="1600" dirty="0" smtClean="0"/>
              <a:t>2. </a:t>
            </a:r>
            <a:r>
              <a:rPr lang="en-US" sz="1600" dirty="0" err="1" smtClean="0"/>
              <a:t>Chuột</a:t>
            </a:r>
            <a:endParaRPr lang="en-US" sz="16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5208" y="1206246"/>
            <a:ext cx="1328577" cy="1328577"/>
          </a:xfrm>
          <a:prstGeom prst="rect">
            <a:avLst/>
          </a:prstGeom>
        </p:spPr>
      </p:pic>
      <p:sp>
        <p:nvSpPr>
          <p:cNvPr id="12" name="TextBox 11"/>
          <p:cNvSpPr txBox="1"/>
          <p:nvPr/>
        </p:nvSpPr>
        <p:spPr>
          <a:xfrm>
            <a:off x="4527658" y="2310494"/>
            <a:ext cx="1719687" cy="338554"/>
          </a:xfrm>
          <a:prstGeom prst="rect">
            <a:avLst/>
          </a:prstGeom>
          <a:noFill/>
        </p:spPr>
        <p:txBody>
          <a:bodyPr wrap="square" rtlCol="0">
            <a:spAutoFit/>
          </a:bodyPr>
          <a:lstStyle/>
          <a:p>
            <a:pPr algn="ctr"/>
            <a:r>
              <a:rPr lang="en-US" sz="1600" dirty="0" smtClean="0"/>
              <a:t>3. </a:t>
            </a:r>
            <a:r>
              <a:rPr lang="en-US" sz="1600" dirty="0" err="1" smtClean="0"/>
              <a:t>Nồi</a:t>
            </a:r>
            <a:r>
              <a:rPr lang="en-US" sz="1600" dirty="0" smtClean="0"/>
              <a:t> </a:t>
            </a:r>
            <a:r>
              <a:rPr lang="en-US" sz="1600" dirty="0" err="1" smtClean="0"/>
              <a:t>cơm</a:t>
            </a:r>
            <a:r>
              <a:rPr lang="en-US" sz="1600" dirty="0" smtClean="0"/>
              <a:t> </a:t>
            </a:r>
            <a:r>
              <a:rPr lang="en-US" sz="1600" dirty="0" err="1" smtClean="0"/>
              <a:t>điện</a:t>
            </a:r>
            <a:endParaRPr lang="en-US" sz="1600"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8945" y="1308479"/>
            <a:ext cx="1424752" cy="1009297"/>
          </a:xfrm>
          <a:prstGeom prst="rect">
            <a:avLst/>
          </a:prstGeom>
        </p:spPr>
      </p:pic>
      <p:sp>
        <p:nvSpPr>
          <p:cNvPr id="14" name="TextBox 13"/>
          <p:cNvSpPr txBox="1"/>
          <p:nvPr/>
        </p:nvSpPr>
        <p:spPr>
          <a:xfrm>
            <a:off x="6514966" y="2305119"/>
            <a:ext cx="1653177" cy="338554"/>
          </a:xfrm>
          <a:prstGeom prst="rect">
            <a:avLst/>
          </a:prstGeom>
          <a:noFill/>
        </p:spPr>
        <p:txBody>
          <a:bodyPr wrap="square" rtlCol="0">
            <a:spAutoFit/>
          </a:bodyPr>
          <a:lstStyle/>
          <a:p>
            <a:pPr algn="ctr"/>
            <a:r>
              <a:rPr lang="en-US" sz="1600" dirty="0" smtClean="0"/>
              <a:t>4. </a:t>
            </a:r>
            <a:r>
              <a:rPr lang="en-US" sz="1600" dirty="0" err="1" smtClean="0"/>
              <a:t>Máy</a:t>
            </a:r>
            <a:r>
              <a:rPr lang="en-US" sz="1600" dirty="0" smtClean="0"/>
              <a:t> </a:t>
            </a:r>
            <a:r>
              <a:rPr lang="en-US" sz="1600" dirty="0" err="1" smtClean="0"/>
              <a:t>sấy</a:t>
            </a:r>
            <a:r>
              <a:rPr lang="en-US" sz="1600" dirty="0" smtClean="0"/>
              <a:t> </a:t>
            </a:r>
            <a:r>
              <a:rPr lang="en-US" sz="1600" dirty="0" err="1" smtClean="0"/>
              <a:t>tóc</a:t>
            </a:r>
            <a:endParaRPr lang="en-US" sz="1600" dirty="0"/>
          </a:p>
        </p:txBody>
      </p:sp>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28244" r="27513"/>
          <a:stretch/>
        </p:blipFill>
        <p:spPr>
          <a:xfrm flipH="1">
            <a:off x="1595692" y="2834098"/>
            <a:ext cx="877769" cy="1348428"/>
          </a:xfrm>
          <a:prstGeom prst="rect">
            <a:avLst/>
          </a:prstGeom>
        </p:spPr>
      </p:pic>
      <p:sp>
        <p:nvSpPr>
          <p:cNvPr id="16" name="TextBox 15"/>
          <p:cNvSpPr txBox="1"/>
          <p:nvPr/>
        </p:nvSpPr>
        <p:spPr>
          <a:xfrm>
            <a:off x="1366872" y="4275704"/>
            <a:ext cx="1335411" cy="338554"/>
          </a:xfrm>
          <a:prstGeom prst="rect">
            <a:avLst/>
          </a:prstGeom>
          <a:noFill/>
        </p:spPr>
        <p:txBody>
          <a:bodyPr wrap="square" rtlCol="0">
            <a:spAutoFit/>
          </a:bodyPr>
          <a:lstStyle/>
          <a:p>
            <a:pPr algn="ctr"/>
            <a:r>
              <a:rPr lang="en-US" sz="1600" dirty="0" smtClean="0"/>
              <a:t>5. </a:t>
            </a:r>
            <a:r>
              <a:rPr lang="en-US" sz="1600" dirty="0" err="1" smtClean="0"/>
              <a:t>Thân</a:t>
            </a:r>
            <a:r>
              <a:rPr lang="en-US" sz="1600" dirty="0" smtClean="0"/>
              <a:t> </a:t>
            </a:r>
            <a:r>
              <a:rPr lang="en-US" sz="1600" dirty="0" err="1" smtClean="0"/>
              <a:t>máy</a:t>
            </a:r>
            <a:endParaRPr lang="en-US" sz="1600" dirty="0"/>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1283" y="2748679"/>
            <a:ext cx="1503238" cy="1503238"/>
          </a:xfrm>
          <a:prstGeom prst="rect">
            <a:avLst/>
          </a:prstGeom>
        </p:spPr>
      </p:pic>
      <p:sp>
        <p:nvSpPr>
          <p:cNvPr id="18" name="TextBox 17"/>
          <p:cNvSpPr txBox="1"/>
          <p:nvPr/>
        </p:nvSpPr>
        <p:spPr>
          <a:xfrm>
            <a:off x="2964937" y="4283463"/>
            <a:ext cx="1335411" cy="338554"/>
          </a:xfrm>
          <a:prstGeom prst="rect">
            <a:avLst/>
          </a:prstGeom>
          <a:noFill/>
        </p:spPr>
        <p:txBody>
          <a:bodyPr wrap="square" rtlCol="0">
            <a:spAutoFit/>
          </a:bodyPr>
          <a:lstStyle/>
          <a:p>
            <a:pPr algn="ctr"/>
            <a:r>
              <a:rPr lang="en-US" sz="1600" dirty="0" smtClean="0"/>
              <a:t>6. </a:t>
            </a:r>
            <a:r>
              <a:rPr lang="en-US" sz="1600" dirty="0" err="1" smtClean="0"/>
              <a:t>Tủ</a:t>
            </a:r>
            <a:r>
              <a:rPr lang="en-US" sz="1600" dirty="0" smtClean="0"/>
              <a:t> </a:t>
            </a:r>
            <a:r>
              <a:rPr lang="en-US" sz="1600" dirty="0" err="1" smtClean="0"/>
              <a:t>lạnh</a:t>
            </a:r>
            <a:endParaRPr lang="en-US" sz="1600" dirty="0"/>
          </a:p>
        </p:txBody>
      </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11607" y="3098051"/>
            <a:ext cx="1662178" cy="804494"/>
          </a:xfrm>
          <a:prstGeom prst="rect">
            <a:avLst/>
          </a:prstGeom>
        </p:spPr>
      </p:pic>
      <p:sp>
        <p:nvSpPr>
          <p:cNvPr id="20" name="TextBox 19"/>
          <p:cNvSpPr txBox="1"/>
          <p:nvPr/>
        </p:nvSpPr>
        <p:spPr>
          <a:xfrm>
            <a:off x="4595485" y="4283463"/>
            <a:ext cx="1335411" cy="338554"/>
          </a:xfrm>
          <a:prstGeom prst="rect">
            <a:avLst/>
          </a:prstGeom>
          <a:noFill/>
        </p:spPr>
        <p:txBody>
          <a:bodyPr wrap="square" rtlCol="0">
            <a:spAutoFit/>
          </a:bodyPr>
          <a:lstStyle/>
          <a:p>
            <a:pPr algn="ctr"/>
            <a:r>
              <a:rPr lang="en-US" sz="1600" dirty="0" smtClean="0"/>
              <a:t>7. </a:t>
            </a:r>
            <a:r>
              <a:rPr lang="en-US" sz="1600" dirty="0" err="1" smtClean="0"/>
              <a:t>Bàn</a:t>
            </a:r>
            <a:r>
              <a:rPr lang="en-US" sz="1600" dirty="0" smtClean="0"/>
              <a:t> </a:t>
            </a:r>
            <a:r>
              <a:rPr lang="en-US" sz="1600" dirty="0" err="1" smtClean="0"/>
              <a:t>phím</a:t>
            </a:r>
            <a:endParaRPr lang="en-US" sz="1600" dirty="0"/>
          </a:p>
        </p:txBody>
      </p:sp>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77302" y="2816065"/>
            <a:ext cx="981498" cy="1275947"/>
          </a:xfrm>
          <a:prstGeom prst="rect">
            <a:avLst/>
          </a:prstGeom>
        </p:spPr>
      </p:pic>
      <p:sp>
        <p:nvSpPr>
          <p:cNvPr id="22" name="TextBox 21"/>
          <p:cNvSpPr txBox="1"/>
          <p:nvPr/>
        </p:nvSpPr>
        <p:spPr>
          <a:xfrm>
            <a:off x="6443615" y="4251917"/>
            <a:ext cx="1335411" cy="338554"/>
          </a:xfrm>
          <a:prstGeom prst="rect">
            <a:avLst/>
          </a:prstGeom>
          <a:noFill/>
        </p:spPr>
        <p:txBody>
          <a:bodyPr wrap="square" rtlCol="0">
            <a:spAutoFit/>
          </a:bodyPr>
          <a:lstStyle/>
          <a:p>
            <a:pPr algn="ctr"/>
            <a:r>
              <a:rPr lang="en-US" sz="1600" dirty="0" smtClean="0"/>
              <a:t>8. </a:t>
            </a:r>
            <a:r>
              <a:rPr lang="en-US" sz="1600" dirty="0" err="1" smtClean="0"/>
              <a:t>Quạt</a:t>
            </a:r>
            <a:r>
              <a:rPr lang="en-US" sz="1600" dirty="0" smtClean="0"/>
              <a:t> </a:t>
            </a:r>
            <a:r>
              <a:rPr lang="en-US" sz="1600" dirty="0" err="1" smtClean="0"/>
              <a:t>điện</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par>
                                <p:cTn id="75" presetID="53" presetClass="entr" presetSubtype="16" fill="hold" nodeType="with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par>
                                <p:cTn id="85" presetID="53" presetClass="entr" presetSubtype="16"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Effect transition="in" filter="fade">
                                      <p:cBhvr>
                                        <p:cTn id="89" dur="500"/>
                                        <p:tgtEl>
                                          <p:spTgt spid="1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animEffect transition="in" filter="fade">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2" grpId="0"/>
      <p:bldP spid="14" grpId="0"/>
      <p:bldP spid="16" grpId="0"/>
      <p:bldP spid="18"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10966" y="775710"/>
            <a:ext cx="3924729" cy="275355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857963" y="775710"/>
            <a:ext cx="3924729" cy="275355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32231" y="251728"/>
            <a:ext cx="2882197" cy="661091"/>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solidFill>
              </a:rPr>
              <a:t>1. </a:t>
            </a:r>
            <a:r>
              <a:rPr lang="en-US" sz="2000" dirty="0" err="1" smtClean="0">
                <a:solidFill>
                  <a:schemeClr val="accent6"/>
                </a:solidFill>
              </a:rPr>
              <a:t>Các</a:t>
            </a:r>
            <a:r>
              <a:rPr lang="en-US" sz="2000" dirty="0" smtClean="0">
                <a:solidFill>
                  <a:schemeClr val="accent6"/>
                </a:solidFill>
              </a:rPr>
              <a:t> </a:t>
            </a:r>
            <a:r>
              <a:rPr lang="en-US" sz="2000" dirty="0" err="1" smtClean="0">
                <a:solidFill>
                  <a:schemeClr val="accent6"/>
                </a:solidFill>
              </a:rPr>
              <a:t>bộ</a:t>
            </a:r>
            <a:r>
              <a:rPr lang="en-US" sz="2000" dirty="0" smtClean="0">
                <a:solidFill>
                  <a:schemeClr val="accent6"/>
                </a:solidFill>
              </a:rPr>
              <a:t> </a:t>
            </a:r>
            <a:r>
              <a:rPr lang="en-US" sz="2000" dirty="0" err="1" smtClean="0">
                <a:solidFill>
                  <a:schemeClr val="accent6"/>
                </a:solidFill>
              </a:rPr>
              <a:t>phận</a:t>
            </a:r>
            <a:r>
              <a:rPr lang="en-US" sz="2000" dirty="0" smtClean="0">
                <a:solidFill>
                  <a:schemeClr val="accent6"/>
                </a:solidFill>
              </a:rPr>
              <a:t> </a:t>
            </a:r>
            <a:r>
              <a:rPr lang="en-US" sz="2000" dirty="0" err="1" smtClean="0">
                <a:solidFill>
                  <a:schemeClr val="accent6"/>
                </a:solidFill>
              </a:rPr>
              <a:t>cơ</a:t>
            </a:r>
            <a:r>
              <a:rPr lang="en-US" sz="2000" dirty="0" smtClean="0">
                <a:solidFill>
                  <a:schemeClr val="accent6"/>
                </a:solidFill>
              </a:rPr>
              <a:t> </a:t>
            </a:r>
            <a:r>
              <a:rPr lang="en-US" sz="2000" dirty="0" err="1" smtClean="0">
                <a:solidFill>
                  <a:schemeClr val="accent6"/>
                </a:solidFill>
              </a:rPr>
              <a:t>bản</a:t>
            </a:r>
            <a:r>
              <a:rPr lang="en-US" sz="2000" dirty="0" smtClean="0">
                <a:solidFill>
                  <a:schemeClr val="accent6"/>
                </a:solidFill>
              </a:rPr>
              <a:t> </a:t>
            </a:r>
            <a:r>
              <a:rPr lang="en-US" sz="2000" dirty="0" err="1" smtClean="0">
                <a:solidFill>
                  <a:schemeClr val="accent6"/>
                </a:solidFill>
              </a:rPr>
              <a:t>của</a:t>
            </a:r>
            <a:r>
              <a:rPr lang="en-US" sz="2000" dirty="0" smtClean="0">
                <a:solidFill>
                  <a:schemeClr val="accent6"/>
                </a:solidFill>
              </a:rPr>
              <a:t> </a:t>
            </a:r>
            <a:r>
              <a:rPr lang="en-US" sz="2000" dirty="0" err="1" smtClean="0">
                <a:solidFill>
                  <a:schemeClr val="accent6"/>
                </a:solidFill>
              </a:rPr>
              <a:t>máy</a:t>
            </a:r>
            <a:r>
              <a:rPr lang="en-US" sz="2000" dirty="0" smtClean="0">
                <a:solidFill>
                  <a:schemeClr val="accent6"/>
                </a:solidFill>
              </a:rPr>
              <a:t> </a:t>
            </a:r>
            <a:r>
              <a:rPr lang="en-US" sz="2000" dirty="0" err="1" smtClean="0">
                <a:solidFill>
                  <a:schemeClr val="accent6"/>
                </a:solidFill>
              </a:rPr>
              <a:t>tính</a:t>
            </a:r>
            <a:endParaRPr lang="en-US" sz="2000" dirty="0">
              <a:solidFill>
                <a:schemeClr val="accent6"/>
              </a:solidFill>
            </a:endParaRPr>
          </a:p>
        </p:txBody>
      </p:sp>
      <p:sp>
        <p:nvSpPr>
          <p:cNvPr id="6" name="Rounded Rectangle 5"/>
          <p:cNvSpPr/>
          <p:nvPr/>
        </p:nvSpPr>
        <p:spPr>
          <a:xfrm>
            <a:off x="5385044" y="251728"/>
            <a:ext cx="2870565" cy="661091"/>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solidFill>
              </a:rPr>
              <a:t>2. </a:t>
            </a:r>
            <a:r>
              <a:rPr lang="en-US" sz="2000" dirty="0" err="1" smtClean="0">
                <a:solidFill>
                  <a:schemeClr val="accent6"/>
                </a:solidFill>
              </a:rPr>
              <a:t>Các</a:t>
            </a:r>
            <a:r>
              <a:rPr lang="en-US" sz="2000" dirty="0" smtClean="0">
                <a:solidFill>
                  <a:schemeClr val="accent6"/>
                </a:solidFill>
              </a:rPr>
              <a:t> </a:t>
            </a:r>
            <a:r>
              <a:rPr lang="en-US" sz="2000" dirty="0" err="1" smtClean="0">
                <a:solidFill>
                  <a:schemeClr val="accent6"/>
                </a:solidFill>
              </a:rPr>
              <a:t>thiết</a:t>
            </a:r>
            <a:r>
              <a:rPr lang="en-US" sz="2000" dirty="0" smtClean="0">
                <a:solidFill>
                  <a:schemeClr val="accent6"/>
                </a:solidFill>
              </a:rPr>
              <a:t> </a:t>
            </a:r>
            <a:r>
              <a:rPr lang="en-US" sz="2000" dirty="0" err="1" smtClean="0">
                <a:solidFill>
                  <a:schemeClr val="accent6"/>
                </a:solidFill>
              </a:rPr>
              <a:t>bị</a:t>
            </a:r>
            <a:r>
              <a:rPr lang="en-US" sz="2000" dirty="0" smtClean="0">
                <a:solidFill>
                  <a:schemeClr val="accent6"/>
                </a:solidFill>
              </a:rPr>
              <a:t> </a:t>
            </a:r>
            <a:r>
              <a:rPr lang="en-US" sz="2000" dirty="0" err="1" smtClean="0">
                <a:solidFill>
                  <a:schemeClr val="accent6"/>
                </a:solidFill>
              </a:rPr>
              <a:t>gia</a:t>
            </a:r>
            <a:r>
              <a:rPr lang="en-US" sz="2000" dirty="0" smtClean="0">
                <a:solidFill>
                  <a:schemeClr val="accent6"/>
                </a:solidFill>
              </a:rPr>
              <a:t> </a:t>
            </a:r>
            <a:r>
              <a:rPr lang="en-US" sz="2000" dirty="0" err="1" smtClean="0">
                <a:solidFill>
                  <a:schemeClr val="accent6"/>
                </a:solidFill>
              </a:rPr>
              <a:t>dụng</a:t>
            </a:r>
            <a:endParaRPr lang="en-US" sz="2000" dirty="0">
              <a:solidFill>
                <a:schemeClr val="accent6"/>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7963"/>
          <a:stretch/>
        </p:blipFill>
        <p:spPr>
          <a:xfrm>
            <a:off x="1547514" y="-1308073"/>
            <a:ext cx="1167524" cy="95779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999" y="-1187807"/>
            <a:ext cx="1103917" cy="9714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7963" y="-1366373"/>
            <a:ext cx="1328577" cy="132857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1700" y="-1264140"/>
            <a:ext cx="1424752" cy="1009297"/>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8244" r="27513"/>
          <a:stretch/>
        </p:blipFill>
        <p:spPr>
          <a:xfrm flipH="1">
            <a:off x="1773344" y="-1497835"/>
            <a:ext cx="877769" cy="134842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1541" y="-1503238"/>
            <a:ext cx="1503238" cy="1503238"/>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4158" y="-1154772"/>
            <a:ext cx="1662178" cy="80449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4954" y="-1515868"/>
            <a:ext cx="981498" cy="1275947"/>
          </a:xfrm>
          <a:prstGeom prst="rect">
            <a:avLst/>
          </a:prstGeom>
        </p:spPr>
      </p:pic>
      <p:sp>
        <p:nvSpPr>
          <p:cNvPr id="15" name="Rectangle 14"/>
          <p:cNvSpPr/>
          <p:nvPr/>
        </p:nvSpPr>
        <p:spPr>
          <a:xfrm>
            <a:off x="932231" y="3639589"/>
            <a:ext cx="5099841" cy="1015663"/>
          </a:xfrm>
          <a:prstGeom prst="rect">
            <a:avLst/>
          </a:prstGeom>
        </p:spPr>
        <p:txBody>
          <a:bodyPr wrap="square">
            <a:spAutoFit/>
          </a:bodyPr>
          <a:lstStyle/>
          <a:p>
            <a:pPr algn="just">
              <a:lnSpc>
                <a:spcPct val="150000"/>
              </a:lnSpc>
            </a:pPr>
            <a:r>
              <a:rPr lang="vi-VN" sz="2000" dirty="0"/>
              <a:t>Sau khi sắp xếp, muốn tìm đúng, nhanh chuột máy tính thì em sẽ tìm như thế nào?</a:t>
            </a:r>
            <a:endParaRPr lang="en-US" sz="2000" dirty="0"/>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785" y="3660791"/>
            <a:ext cx="606812" cy="555988"/>
          </a:xfrm>
          <a:prstGeom prst="rect">
            <a:avLst/>
          </a:prstGeom>
        </p:spPr>
      </p:pic>
      <p:sp>
        <p:nvSpPr>
          <p:cNvPr id="17" name="Right Arrow 16"/>
          <p:cNvSpPr/>
          <p:nvPr/>
        </p:nvSpPr>
        <p:spPr>
          <a:xfrm>
            <a:off x="6065706" y="4053246"/>
            <a:ext cx="379628" cy="2627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554499" y="3819009"/>
            <a:ext cx="2228193" cy="496996"/>
          </a:xfrm>
          <a:prstGeom prst="rect">
            <a:avLst/>
          </a:prstGeom>
          <a:noFill/>
        </p:spPr>
        <p:txBody>
          <a:bodyPr wrap="square" rtlCol="0">
            <a:spAutoFit/>
          </a:bodyPr>
          <a:lstStyle/>
          <a:p>
            <a:pPr algn="just">
              <a:lnSpc>
                <a:spcPct val="150000"/>
              </a:lnSpc>
            </a:pPr>
            <a:r>
              <a:rPr lang="en-US" sz="2000" dirty="0" err="1" smtClean="0">
                <a:solidFill>
                  <a:srgbClr val="0070C0"/>
                </a:solidFill>
              </a:rPr>
              <a:t>Tìm</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nhóm</a:t>
            </a:r>
            <a:r>
              <a:rPr lang="en-US" sz="2000" dirty="0" smtClean="0">
                <a:solidFill>
                  <a:srgbClr val="0070C0"/>
                </a:solidFill>
              </a:rPr>
              <a:t> 1</a:t>
            </a:r>
            <a:endParaRPr lang="en-US" sz="2000" dirty="0">
              <a:solidFill>
                <a:srgbClr val="0070C0"/>
              </a:solidFill>
            </a:endParaRPr>
          </a:p>
        </p:txBody>
      </p:sp>
    </p:spTree>
    <p:extLst>
      <p:ext uri="{BB962C8B-B14F-4D97-AF65-F5344CB8AC3E}">
        <p14:creationId xmlns:p14="http://schemas.microsoft.com/office/powerpoint/2010/main" val="368429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1.11111E-6 L -0.08421 0.46667 " pathEditMode="relative" rAng="0" ptsTypes="AA">
                                      <p:cBhvr>
                                        <p:cTn id="6" dur="750" fill="hold"/>
                                        <p:tgtEl>
                                          <p:spTgt spid="7"/>
                                        </p:tgtEl>
                                        <p:attrNameLst>
                                          <p:attrName>ppt_x</p:attrName>
                                          <p:attrName>ppt_y</p:attrName>
                                        </p:attrNameLst>
                                      </p:cBhvr>
                                      <p:rCtr x="-4219" y="233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5.55556E-7 -2.46914E-7 L -0.08073 0.42963 " pathEditMode="relative" rAng="0" ptsTypes="AA">
                                      <p:cBhvr>
                                        <p:cTn id="10" dur="750" fill="hold"/>
                                        <p:tgtEl>
                                          <p:spTgt spid="8"/>
                                        </p:tgtEl>
                                        <p:attrNameLst>
                                          <p:attrName>ppt_x</p:attrName>
                                          <p:attrName>ppt_y</p:attrName>
                                        </p:attrNameLst>
                                      </p:cBhvr>
                                      <p:rCtr x="-4045" y="214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7778E-7 -4.81481E-6 L -0.05486 0.69661 " pathEditMode="relative" rAng="0" ptsTypes="AA">
                                      <p:cBhvr>
                                        <p:cTn id="14" dur="750" fill="hold"/>
                                        <p:tgtEl>
                                          <p:spTgt spid="11"/>
                                        </p:tgtEl>
                                        <p:attrNameLst>
                                          <p:attrName>ppt_x</p:attrName>
                                          <p:attrName>ppt_y</p:attrName>
                                        </p:attrNameLst>
                                      </p:cBhvr>
                                      <p:rCtr x="-2743" y="3481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3.7037E-6 L -0.0691 0.68581 " pathEditMode="relative" rAng="0" ptsTypes="AA">
                                      <p:cBhvr>
                                        <p:cTn id="18" dur="750" fill="hold"/>
                                        <p:tgtEl>
                                          <p:spTgt spid="13"/>
                                        </p:tgtEl>
                                        <p:attrNameLst>
                                          <p:attrName>ppt_x</p:attrName>
                                          <p:attrName>ppt_y</p:attrName>
                                        </p:attrNameLst>
                                      </p:cBhvr>
                                      <p:rCtr x="-3455" y="3429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5.55556E-7 -2.46914E-7 L 0.04861 0.4358 " pathEditMode="relative" rAng="0" ptsTypes="AA">
                                      <p:cBhvr>
                                        <p:cTn id="22" dur="750" fill="hold"/>
                                        <p:tgtEl>
                                          <p:spTgt spid="9"/>
                                        </p:tgtEl>
                                        <p:attrNameLst>
                                          <p:attrName>ppt_x</p:attrName>
                                          <p:attrName>ppt_y</p:attrName>
                                        </p:attrNameLst>
                                      </p:cBhvr>
                                      <p:rCtr x="2431" y="2179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05556E-6 8.64198E-7 L 0.03611 0.45 " pathEditMode="relative" rAng="0" ptsTypes="AA">
                                      <p:cBhvr>
                                        <p:cTn id="26" dur="750" fill="hold"/>
                                        <p:tgtEl>
                                          <p:spTgt spid="10"/>
                                        </p:tgtEl>
                                        <p:attrNameLst>
                                          <p:attrName>ppt_x</p:attrName>
                                          <p:attrName>ppt_y</p:attrName>
                                        </p:attrNameLst>
                                      </p:cBhvr>
                                      <p:rCtr x="1806" y="2250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5E-6 -2.34568E-6 L 0.07396 0.67006 " pathEditMode="relative" rAng="0" ptsTypes="AA">
                                      <p:cBhvr>
                                        <p:cTn id="30" dur="750" fill="hold"/>
                                        <p:tgtEl>
                                          <p:spTgt spid="12"/>
                                        </p:tgtEl>
                                        <p:attrNameLst>
                                          <p:attrName>ppt_x</p:attrName>
                                          <p:attrName>ppt_y</p:attrName>
                                        </p:attrNameLst>
                                      </p:cBhvr>
                                      <p:rCtr x="3698" y="33488"/>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1.38889E-6 -9.87654E-7 L 0.0118 0.70401 " pathEditMode="relative" rAng="0" ptsTypes="AA">
                                      <p:cBhvr>
                                        <p:cTn id="34" dur="750" fill="hold"/>
                                        <p:tgtEl>
                                          <p:spTgt spid="14"/>
                                        </p:tgtEl>
                                        <p:attrNameLst>
                                          <p:attrName>ppt_x</p:attrName>
                                          <p:attrName>ppt_y</p:attrName>
                                        </p:attrNameLst>
                                      </p:cBhvr>
                                      <p:rCtr x="590" y="35185"/>
                                    </p:animMotion>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anim calcmode="lin" valueType="num">
                                      <p:cBhvr>
                                        <p:cTn id="45" dur="500" fill="hold"/>
                                        <p:tgtEl>
                                          <p:spTgt spid="15"/>
                                        </p:tgtEl>
                                        <p:attrNameLst>
                                          <p:attrName>ppt_x</p:attrName>
                                        </p:attrNameLst>
                                      </p:cBhvr>
                                      <p:tavLst>
                                        <p:tav tm="0">
                                          <p:val>
                                            <p:strVal val="#ppt_x"/>
                                          </p:val>
                                        </p:tav>
                                        <p:tav tm="100000">
                                          <p:val>
                                            <p:strVal val="#ppt_x"/>
                                          </p:val>
                                        </p:tav>
                                      </p:tavLst>
                                    </p:anim>
                                    <p:anim calcmode="lin" valueType="num">
                                      <p:cBhvr>
                                        <p:cTn id="4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p:tgtEl>
                                          <p:spTgt spid="17"/>
                                        </p:tgtEl>
                                        <p:attrNameLst>
                                          <p:attrName>ppt_x</p:attrName>
                                        </p:attrNameLst>
                                      </p:cBhvr>
                                      <p:tavLst>
                                        <p:tav tm="0">
                                          <p:val>
                                            <p:strVal val="#ppt_x-#ppt_w*1.125000"/>
                                          </p:val>
                                        </p:tav>
                                        <p:tav tm="100000">
                                          <p:val>
                                            <p:strVal val="#ppt_x"/>
                                          </p:val>
                                        </p:tav>
                                      </p:tavLst>
                                    </p:anim>
                                    <p:animEffect transition="in" filter="wipe(righ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14" name="Google Shape;214;p39"/>
          <p:cNvPicPr preferRelativeResize="0"/>
          <p:nvPr/>
        </p:nvPicPr>
        <p:blipFill>
          <a:blip r:embed="rId3">
            <a:alphaModFix/>
          </a:blip>
          <a:stretch>
            <a:fillRect/>
          </a:stretch>
        </p:blipFill>
        <p:spPr>
          <a:xfrm flipH="1">
            <a:off x="85939" y="3754947"/>
            <a:ext cx="1268122" cy="1137430"/>
          </a:xfrm>
          <a:prstGeom prst="rect">
            <a:avLst/>
          </a:prstGeom>
          <a:noFill/>
          <a:ln>
            <a:noFill/>
          </a:ln>
        </p:spPr>
      </p:pic>
      <p:sp>
        <p:nvSpPr>
          <p:cNvPr id="9" name="Title 8"/>
          <p:cNvSpPr>
            <a:spLocks noGrp="1"/>
          </p:cNvSpPr>
          <p:nvPr>
            <p:ph type="title" idx="6"/>
          </p:nvPr>
        </p:nvSpPr>
        <p:spPr>
          <a:xfrm>
            <a:off x="720000" y="406035"/>
            <a:ext cx="7704000" cy="572700"/>
          </a:xfrm>
        </p:spPr>
        <p:txBody>
          <a:bodyPr/>
          <a:lstStyle/>
          <a:p>
            <a:pPr algn="just"/>
            <a:r>
              <a:rPr lang="en-US" sz="2400" b="1" dirty="0" smtClean="0">
                <a:solidFill>
                  <a:schemeClr val="accent3">
                    <a:lumMod val="50000"/>
                  </a:schemeClr>
                </a:solidFill>
                <a:latin typeface="+mn-lt"/>
              </a:rPr>
              <a:t>2. </a:t>
            </a:r>
            <a:r>
              <a:rPr lang="en-US" sz="2400" b="1" dirty="0" err="1" smtClean="0">
                <a:solidFill>
                  <a:schemeClr val="accent3">
                    <a:lumMod val="50000"/>
                  </a:schemeClr>
                </a:solidFill>
                <a:latin typeface="+mn-lt"/>
              </a:rPr>
              <a:t>Sắp</a:t>
            </a:r>
            <a:r>
              <a:rPr lang="en-US" sz="2400" b="1" dirty="0" smtClean="0">
                <a:solidFill>
                  <a:schemeClr val="accent3">
                    <a:lumMod val="50000"/>
                  </a:schemeClr>
                </a:solidFill>
                <a:latin typeface="+mn-lt"/>
              </a:rPr>
              <a:t> </a:t>
            </a:r>
            <a:r>
              <a:rPr lang="en-US" sz="2400" b="1" dirty="0" err="1" smtClean="0">
                <a:solidFill>
                  <a:schemeClr val="accent3">
                    <a:lumMod val="50000"/>
                  </a:schemeClr>
                </a:solidFill>
                <a:latin typeface="+mn-lt"/>
              </a:rPr>
              <a:t>xếp</a:t>
            </a:r>
            <a:r>
              <a:rPr lang="en-US" sz="2400" b="1" dirty="0" smtClean="0">
                <a:solidFill>
                  <a:schemeClr val="accent3">
                    <a:lumMod val="50000"/>
                  </a:schemeClr>
                </a:solidFill>
                <a:latin typeface="+mn-lt"/>
              </a:rPr>
              <a:t> </a:t>
            </a:r>
            <a:r>
              <a:rPr lang="en-US" sz="2400" b="1" dirty="0" err="1" smtClean="0">
                <a:solidFill>
                  <a:schemeClr val="accent3">
                    <a:lumMod val="50000"/>
                  </a:schemeClr>
                </a:solidFill>
                <a:latin typeface="+mn-lt"/>
              </a:rPr>
              <a:t>theo</a:t>
            </a:r>
            <a:r>
              <a:rPr lang="en-US" sz="2400" b="1" dirty="0" smtClean="0">
                <a:solidFill>
                  <a:schemeClr val="accent3">
                    <a:lumMod val="50000"/>
                  </a:schemeClr>
                </a:solidFill>
                <a:latin typeface="+mn-lt"/>
              </a:rPr>
              <a:t> </a:t>
            </a:r>
            <a:r>
              <a:rPr lang="en-US" sz="2400" b="1" dirty="0" err="1" smtClean="0">
                <a:solidFill>
                  <a:schemeClr val="accent3">
                    <a:lumMod val="50000"/>
                  </a:schemeClr>
                </a:solidFill>
                <a:latin typeface="+mn-lt"/>
              </a:rPr>
              <a:t>yêu</a:t>
            </a:r>
            <a:r>
              <a:rPr lang="en-US" sz="2400" b="1" dirty="0" smtClean="0">
                <a:solidFill>
                  <a:schemeClr val="accent3">
                    <a:lumMod val="50000"/>
                  </a:schemeClr>
                </a:solidFill>
                <a:latin typeface="+mn-lt"/>
              </a:rPr>
              <a:t> </a:t>
            </a:r>
            <a:r>
              <a:rPr lang="en-US" sz="2400" b="1" dirty="0" err="1" smtClean="0">
                <a:solidFill>
                  <a:schemeClr val="accent3">
                    <a:lumMod val="50000"/>
                  </a:schemeClr>
                </a:solidFill>
                <a:latin typeface="+mn-lt"/>
              </a:rPr>
              <a:t>cầu</a:t>
            </a:r>
            <a:endParaRPr lang="en-US" sz="2400" b="1" dirty="0">
              <a:solidFill>
                <a:schemeClr val="accent3">
                  <a:lumMod val="50000"/>
                </a:schemeClr>
              </a:solidFill>
              <a:latin typeface="+mn-lt"/>
            </a:endParaRPr>
          </a:p>
        </p:txBody>
      </p:sp>
      <p:sp>
        <p:nvSpPr>
          <p:cNvPr id="25" name="Rounded Rectangle 24"/>
          <p:cNvSpPr/>
          <p:nvPr/>
        </p:nvSpPr>
        <p:spPr>
          <a:xfrm>
            <a:off x="842481" y="1127621"/>
            <a:ext cx="1828800" cy="472611"/>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Hoạt</a:t>
            </a:r>
            <a:r>
              <a:rPr lang="en-US" sz="2000" b="1" dirty="0" smtClean="0"/>
              <a:t> </a:t>
            </a:r>
            <a:r>
              <a:rPr lang="en-US" sz="2000" b="1" dirty="0" err="1" smtClean="0"/>
              <a:t>động</a:t>
            </a:r>
            <a:r>
              <a:rPr lang="en-US" sz="2000" b="1" dirty="0" smtClean="0"/>
              <a:t> 2:</a:t>
            </a:r>
            <a:endParaRPr lang="en-US" sz="2000" b="1" dirty="0"/>
          </a:p>
        </p:txBody>
      </p:sp>
      <p:sp>
        <p:nvSpPr>
          <p:cNvPr id="26" name="TextBox 25"/>
          <p:cNvSpPr txBox="1"/>
          <p:nvPr/>
        </p:nvSpPr>
        <p:spPr>
          <a:xfrm>
            <a:off x="2815119" y="1163871"/>
            <a:ext cx="4636715" cy="400110"/>
          </a:xfrm>
          <a:prstGeom prst="rect">
            <a:avLst/>
          </a:prstGeom>
          <a:noFill/>
        </p:spPr>
        <p:txBody>
          <a:bodyPr wrap="square" rtlCol="0">
            <a:spAutoFit/>
          </a:bodyPr>
          <a:lstStyle/>
          <a:p>
            <a:r>
              <a:rPr lang="en-US" sz="2000" dirty="0" err="1" smtClean="0"/>
              <a:t>Sắp</a:t>
            </a:r>
            <a:r>
              <a:rPr lang="en-US" sz="2000" dirty="0" smtClean="0"/>
              <a:t> </a:t>
            </a:r>
            <a:r>
              <a:rPr lang="en-US" sz="2000" dirty="0" err="1" smtClean="0"/>
              <a:t>xếp</a:t>
            </a:r>
            <a:r>
              <a:rPr lang="en-US" sz="2000" dirty="0" smtClean="0"/>
              <a:t> </a:t>
            </a:r>
            <a:r>
              <a:rPr lang="en-US" sz="2000" dirty="0" err="1" smtClean="0"/>
              <a:t>thẻ</a:t>
            </a:r>
            <a:r>
              <a:rPr lang="en-US" sz="2000" dirty="0" smtClean="0"/>
              <a:t> </a:t>
            </a:r>
            <a:r>
              <a:rPr lang="en-US" sz="2000" dirty="0" err="1" smtClean="0"/>
              <a:t>tên</a:t>
            </a:r>
            <a:r>
              <a:rPr lang="en-US" sz="2000" dirty="0" smtClean="0"/>
              <a:t> </a:t>
            </a:r>
            <a:r>
              <a:rPr lang="en-US" sz="2000" dirty="0" err="1" smtClean="0"/>
              <a:t>các</a:t>
            </a:r>
            <a:r>
              <a:rPr lang="en-US" sz="2000" dirty="0" smtClean="0"/>
              <a:t> con </a:t>
            </a:r>
            <a:r>
              <a:rPr lang="en-US" sz="2000" dirty="0" err="1" smtClean="0"/>
              <a:t>vật</a:t>
            </a:r>
            <a:r>
              <a:rPr lang="en-US" sz="2000" dirty="0" smtClean="0"/>
              <a:t> </a:t>
            </a:r>
            <a:r>
              <a:rPr lang="en-US" sz="2000" dirty="0" err="1" smtClean="0"/>
              <a:t>vào</a:t>
            </a:r>
            <a:r>
              <a:rPr lang="en-US" sz="2000" dirty="0" smtClean="0"/>
              <a:t> </a:t>
            </a:r>
            <a:r>
              <a:rPr lang="en-US" sz="2000" dirty="0" err="1" smtClean="0"/>
              <a:t>nhóm</a:t>
            </a:r>
            <a:endParaRPr lang="en-US" sz="2000" dirty="0"/>
          </a:p>
        </p:txBody>
      </p:sp>
      <p:sp>
        <p:nvSpPr>
          <p:cNvPr id="16" name="Rectangle 15"/>
          <p:cNvSpPr/>
          <p:nvPr/>
        </p:nvSpPr>
        <p:spPr>
          <a:xfrm>
            <a:off x="377398" y="1746378"/>
            <a:ext cx="4587765" cy="1938992"/>
          </a:xfrm>
          <a:prstGeom prst="rect">
            <a:avLst/>
          </a:prstGeom>
        </p:spPr>
        <p:txBody>
          <a:bodyPr wrap="square">
            <a:spAutoFit/>
          </a:bodyPr>
          <a:lstStyle/>
          <a:p>
            <a:pPr algn="just">
              <a:lnSpc>
                <a:spcPct val="150000"/>
              </a:lnSpc>
            </a:pPr>
            <a:r>
              <a:rPr lang="en-US" sz="2000" b="1" i="1" dirty="0" smtClean="0"/>
              <a:t>T</a:t>
            </a:r>
            <a:r>
              <a:rPr lang="vi-VN" sz="2000" b="1" i="1" dirty="0" smtClean="0"/>
              <a:t>hảo </a:t>
            </a:r>
            <a:r>
              <a:rPr lang="vi-VN" sz="2000" b="1" i="1" dirty="0"/>
              <a:t>luận nhóm và trả lời câu hỏi: </a:t>
            </a:r>
            <a:endParaRPr lang="en-US" sz="2000" b="1" i="1" dirty="0" smtClean="0"/>
          </a:p>
          <a:p>
            <a:pPr algn="just">
              <a:lnSpc>
                <a:spcPct val="150000"/>
              </a:lnSpc>
            </a:pPr>
            <a:r>
              <a:rPr lang="vi-VN" sz="2000" dirty="0" smtClean="0"/>
              <a:t>Em </a:t>
            </a:r>
            <a:r>
              <a:rPr lang="vi-VN" sz="2000" dirty="0"/>
              <a:t>hãy sắp xếp các thẻ tên con vật ở Hình 44 vào hai hộp tương ứng với môi trường sống của chúng ở Hình 45. </a:t>
            </a:r>
            <a:endParaRPr lang="en-US" sz="2000"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401" y="1825687"/>
            <a:ext cx="3906932" cy="178037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3428" y="3754947"/>
            <a:ext cx="2901696" cy="108508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left)">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fade">
                                      <p:cBhvr>
                                        <p:cTn id="26" dur="500"/>
                                        <p:tgtEl>
                                          <p:spTgt spid="16">
                                            <p:txEl>
                                              <p:pRg st="1" end="1"/>
                                            </p:txEl>
                                          </p:spTgt>
                                        </p:tgtEl>
                                      </p:cBhvr>
                                    </p:animEffect>
                                    <p:anim calcmode="lin" valueType="num">
                                      <p:cBhvr>
                                        <p:cTn id="2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ppt_y</p:attrName>
                                        </p:attrNameLst>
                                      </p:cBhvr>
                                      <p:tavLst>
                                        <p:tav tm="0">
                                          <p:val>
                                            <p:strVal val="#ppt_y+#ppt_h*1.125000"/>
                                          </p:val>
                                        </p:tav>
                                        <p:tav tm="100000">
                                          <p:val>
                                            <p:strVal val="#ppt_y"/>
                                          </p:val>
                                        </p:tav>
                                      </p:tavLst>
                                    </p:anim>
                                    <p:animEffect transition="in" filter="wipe(up)">
                                      <p:cBhvr>
                                        <p:cTn id="34" dur="500"/>
                                        <p:tgtEl>
                                          <p:spTgt spid="17"/>
                                        </p:tgtEl>
                                      </p:cBhvr>
                                    </p:animEffect>
                                  </p:childTnLst>
                                </p:cTn>
                              </p:par>
                              <p:par>
                                <p:cTn id="35" presetID="1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456" y="1025607"/>
            <a:ext cx="3342290" cy="3342290"/>
          </a:xfrm>
          <a:prstGeom prst="rect">
            <a:avLst/>
          </a:prstGeom>
        </p:spPr>
      </p:pic>
      <p:sp>
        <p:nvSpPr>
          <p:cNvPr id="6" name="TextBox 5"/>
          <p:cNvSpPr txBox="1"/>
          <p:nvPr/>
        </p:nvSpPr>
        <p:spPr>
          <a:xfrm>
            <a:off x="5263546" y="3306351"/>
            <a:ext cx="2853557" cy="369332"/>
          </a:xfrm>
          <a:prstGeom prst="rect">
            <a:avLst/>
          </a:prstGeom>
          <a:solidFill>
            <a:schemeClr val="tx2">
              <a:lumMod val="40000"/>
              <a:lumOff val="60000"/>
            </a:schemeClr>
          </a:solidFill>
        </p:spPr>
        <p:txBody>
          <a:bodyPr wrap="square" rtlCol="0">
            <a:spAutoFit/>
          </a:bodyPr>
          <a:lstStyle/>
          <a:p>
            <a:pPr algn="just"/>
            <a:r>
              <a:rPr lang="en-US" sz="1800" dirty="0" err="1" smtClean="0"/>
              <a:t>Các</a:t>
            </a:r>
            <a:r>
              <a:rPr lang="en-US" sz="1800" dirty="0" smtClean="0"/>
              <a:t> con </a:t>
            </a:r>
            <a:r>
              <a:rPr lang="en-US" sz="1800" dirty="0" err="1" smtClean="0"/>
              <a:t>vật</a:t>
            </a:r>
            <a:r>
              <a:rPr lang="en-US" sz="1800" dirty="0" smtClean="0"/>
              <a:t> </a:t>
            </a:r>
            <a:r>
              <a:rPr lang="en-US" sz="1800" dirty="0" err="1" smtClean="0"/>
              <a:t>sống</a:t>
            </a:r>
            <a:r>
              <a:rPr lang="en-US" sz="1800" dirty="0" smtClean="0"/>
              <a:t> </a:t>
            </a:r>
            <a:r>
              <a:rPr lang="en-US" sz="1800" dirty="0" err="1" smtClean="0"/>
              <a:t>trên</a:t>
            </a:r>
            <a:r>
              <a:rPr lang="en-US" sz="1800" dirty="0" smtClean="0"/>
              <a:t> </a:t>
            </a:r>
            <a:r>
              <a:rPr lang="en-US" sz="1800" dirty="0" err="1" smtClean="0"/>
              <a:t>cạn</a:t>
            </a:r>
            <a:endParaRPr lang="en-US" sz="18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151" y="1023520"/>
            <a:ext cx="3342290" cy="3342290"/>
          </a:xfrm>
          <a:prstGeom prst="rect">
            <a:avLst/>
          </a:prstGeom>
        </p:spPr>
      </p:pic>
      <p:sp>
        <p:nvSpPr>
          <p:cNvPr id="14" name="TextBox 13"/>
          <p:cNvSpPr txBox="1"/>
          <p:nvPr/>
        </p:nvSpPr>
        <p:spPr>
          <a:xfrm>
            <a:off x="1010553" y="3285898"/>
            <a:ext cx="3174124" cy="369332"/>
          </a:xfrm>
          <a:prstGeom prst="rect">
            <a:avLst/>
          </a:prstGeom>
          <a:solidFill>
            <a:schemeClr val="accent3">
              <a:lumMod val="40000"/>
              <a:lumOff val="60000"/>
            </a:schemeClr>
          </a:solidFill>
        </p:spPr>
        <p:txBody>
          <a:bodyPr wrap="square" rtlCol="0">
            <a:spAutoFit/>
          </a:bodyPr>
          <a:lstStyle/>
          <a:p>
            <a:pPr algn="ctr"/>
            <a:r>
              <a:rPr lang="en-US" sz="1800" dirty="0" err="1" smtClean="0"/>
              <a:t>Các</a:t>
            </a:r>
            <a:r>
              <a:rPr lang="en-US" sz="1800" dirty="0" smtClean="0"/>
              <a:t> con </a:t>
            </a:r>
            <a:r>
              <a:rPr lang="en-US" sz="1800" dirty="0" err="1" smtClean="0"/>
              <a:t>vật</a:t>
            </a:r>
            <a:r>
              <a:rPr lang="en-US" sz="1800" dirty="0" smtClean="0"/>
              <a:t> </a:t>
            </a:r>
            <a:r>
              <a:rPr lang="en-US" sz="1800" dirty="0" err="1" smtClean="0"/>
              <a:t>sống</a:t>
            </a:r>
            <a:r>
              <a:rPr lang="en-US" sz="1800" dirty="0" smtClean="0"/>
              <a:t> </a:t>
            </a:r>
            <a:r>
              <a:rPr lang="en-US" sz="1800" dirty="0" err="1" smtClean="0"/>
              <a:t>dưới</a:t>
            </a:r>
            <a:r>
              <a:rPr lang="en-US" sz="1800" dirty="0" smtClean="0"/>
              <a:t> </a:t>
            </a:r>
            <a:r>
              <a:rPr lang="en-US" sz="1800" dirty="0" err="1" smtClean="0"/>
              <a:t>nước</a:t>
            </a:r>
            <a:endParaRPr lang="en-US" sz="18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770" y="2439325"/>
            <a:ext cx="1034372" cy="73991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9358" y="2410454"/>
            <a:ext cx="1068805" cy="75801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8938" y="2449714"/>
            <a:ext cx="1093324" cy="77175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2669" y="1639708"/>
            <a:ext cx="1094847" cy="77283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9402" y="1652985"/>
            <a:ext cx="1072776" cy="759557"/>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8739" y="1614684"/>
            <a:ext cx="1068805" cy="756745"/>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98672" y="745241"/>
            <a:ext cx="1206928" cy="848348"/>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06954" y="754189"/>
            <a:ext cx="1198180" cy="848346"/>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473398" y="3682984"/>
            <a:ext cx="1378642" cy="1378642"/>
          </a:xfrm>
          <a:prstGeom prst="rect">
            <a:avLst/>
          </a:prstGeom>
        </p:spPr>
      </p:pic>
      <p:sp>
        <p:nvSpPr>
          <p:cNvPr id="18" name="TextBox 17"/>
          <p:cNvSpPr txBox="1"/>
          <p:nvPr/>
        </p:nvSpPr>
        <p:spPr>
          <a:xfrm>
            <a:off x="3580211" y="4159253"/>
            <a:ext cx="3384331" cy="400110"/>
          </a:xfrm>
          <a:prstGeom prst="rect">
            <a:avLst/>
          </a:prstGeom>
          <a:noFill/>
        </p:spPr>
        <p:txBody>
          <a:bodyPr wrap="square" rtlCol="0">
            <a:spAutoFit/>
          </a:bodyPr>
          <a:lstStyle/>
          <a:p>
            <a:r>
              <a:rPr lang="en-US" sz="2000" b="1" i="1" dirty="0" err="1" smtClean="0"/>
              <a:t>Em</a:t>
            </a:r>
            <a:r>
              <a:rPr lang="en-US" sz="2000" b="1" i="1" dirty="0" smtClean="0"/>
              <a:t> </a:t>
            </a:r>
            <a:r>
              <a:rPr lang="en-US" sz="2000" b="1" i="1" dirty="0" err="1" smtClean="0"/>
              <a:t>hãy</a:t>
            </a:r>
            <a:r>
              <a:rPr lang="en-US" sz="2000" b="1" i="1" dirty="0" smtClean="0"/>
              <a:t> </a:t>
            </a:r>
            <a:r>
              <a:rPr lang="en-US" sz="2000" b="1" i="1" dirty="0" err="1" smtClean="0"/>
              <a:t>tìm</a:t>
            </a:r>
            <a:r>
              <a:rPr lang="en-US" sz="2000" b="1" i="1" dirty="0" smtClean="0"/>
              <a:t> </a:t>
            </a:r>
            <a:r>
              <a:rPr lang="en-US" sz="2000" b="1" i="1" dirty="0" err="1" smtClean="0"/>
              <a:t>thẻ</a:t>
            </a:r>
            <a:r>
              <a:rPr lang="en-US" sz="2000" b="1" i="1" dirty="0" smtClean="0"/>
              <a:t> con </a:t>
            </a:r>
            <a:r>
              <a:rPr lang="en-US" sz="2000" b="1" i="1" dirty="0" err="1" smtClean="0"/>
              <a:t>voi</a:t>
            </a:r>
            <a:r>
              <a:rPr lang="en-US" sz="2000" b="1" i="1" dirty="0" smtClean="0"/>
              <a:t>.</a:t>
            </a:r>
            <a:endParaRPr lang="en-US" sz="2000" b="1" i="1" dirty="0"/>
          </a:p>
        </p:txBody>
      </p:sp>
      <p:sp>
        <p:nvSpPr>
          <p:cNvPr id="19" name="Right Arrow 18"/>
          <p:cNvSpPr/>
          <p:nvPr/>
        </p:nvSpPr>
        <p:spPr>
          <a:xfrm rot="1316659">
            <a:off x="4867942" y="1021010"/>
            <a:ext cx="451945" cy="18733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73573" y="320605"/>
            <a:ext cx="3457780" cy="958660"/>
          </a:xfrm>
          <a:prstGeom prst="rect">
            <a:avLst/>
          </a:prstGeom>
        </p:spPr>
        <p:txBody>
          <a:bodyPr wrap="square">
            <a:spAutoFit/>
          </a:bodyPr>
          <a:lstStyle/>
          <a:p>
            <a:pPr algn="r">
              <a:lnSpc>
                <a:spcPct val="150000"/>
              </a:lnSpc>
            </a:pPr>
            <a:r>
              <a:rPr lang="en-US" sz="2000" dirty="0" err="1"/>
              <a:t>Thẻ</a:t>
            </a:r>
            <a:r>
              <a:rPr lang="en-US" sz="2000" dirty="0"/>
              <a:t> con </a:t>
            </a:r>
            <a:r>
              <a:rPr lang="en-US" sz="2000" dirty="0" err="1"/>
              <a:t>voi</a:t>
            </a:r>
            <a:r>
              <a:rPr lang="en-US" sz="2000" dirty="0"/>
              <a:t> </a:t>
            </a:r>
            <a:r>
              <a:rPr lang="en-US" sz="2000" dirty="0" err="1"/>
              <a:t>nằm</a:t>
            </a:r>
            <a:r>
              <a:rPr lang="en-US" sz="2000" dirty="0"/>
              <a:t> </a:t>
            </a:r>
            <a:r>
              <a:rPr lang="en-US" sz="2000" dirty="0" err="1"/>
              <a:t>trong</a:t>
            </a:r>
            <a:r>
              <a:rPr lang="en-US" sz="2000" dirty="0"/>
              <a:t> </a:t>
            </a:r>
            <a:r>
              <a:rPr lang="en-US" sz="2000" dirty="0" err="1"/>
              <a:t>nhóm</a:t>
            </a:r>
            <a:r>
              <a:rPr lang="en-US" sz="2000" dirty="0"/>
              <a:t> con </a:t>
            </a:r>
            <a:r>
              <a:rPr lang="en-US" sz="2000" dirty="0" err="1"/>
              <a:t>vật</a:t>
            </a:r>
            <a:r>
              <a:rPr lang="en-US" sz="2000" dirty="0"/>
              <a:t> </a:t>
            </a:r>
            <a:r>
              <a:rPr lang="en-US" sz="2000" dirty="0" err="1"/>
              <a:t>sống</a:t>
            </a:r>
            <a:r>
              <a:rPr lang="en-US" sz="2000" dirty="0"/>
              <a:t> </a:t>
            </a:r>
            <a:r>
              <a:rPr lang="en-US" sz="2000" dirty="0" err="1"/>
              <a:t>trên</a:t>
            </a:r>
            <a:r>
              <a:rPr lang="en-US" sz="2000" dirty="0"/>
              <a:t> </a:t>
            </a:r>
            <a:r>
              <a:rPr lang="en-US" sz="2000" dirty="0" err="1"/>
              <a:t>cạn</a:t>
            </a:r>
            <a:r>
              <a:rPr lang="en-US" sz="2000" dirty="0"/>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par>
                                <p:cTn id="51" presetID="53" presetClass="entr" presetSubtype="16"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53" presetClass="entr" presetSubtype="16"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8" grpId="0"/>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4" name="Rectangle 3"/>
          <p:cNvSpPr/>
          <p:nvPr/>
        </p:nvSpPr>
        <p:spPr>
          <a:xfrm>
            <a:off x="1481960" y="310555"/>
            <a:ext cx="7020910" cy="1477328"/>
          </a:xfrm>
          <a:prstGeom prst="rect">
            <a:avLst/>
          </a:prstGeom>
        </p:spPr>
        <p:txBody>
          <a:bodyPr wrap="square">
            <a:spAutoFit/>
          </a:bodyPr>
          <a:lstStyle/>
          <a:p>
            <a:pPr algn="just">
              <a:lnSpc>
                <a:spcPct val="150000"/>
              </a:lnSpc>
            </a:pPr>
            <a:r>
              <a:rPr lang="en-US" sz="2000" dirty="0" err="1"/>
              <a:t>Với</a:t>
            </a:r>
            <a:r>
              <a:rPr lang="en-US" sz="2000" dirty="0"/>
              <a:t> </a:t>
            </a:r>
            <a:r>
              <a:rPr lang="en-US" sz="2000" dirty="0" err="1"/>
              <a:t>hộp</a:t>
            </a:r>
            <a:r>
              <a:rPr lang="en-US" sz="2000" dirty="0"/>
              <a:t> </a:t>
            </a:r>
            <a:r>
              <a:rPr lang="en-US" sz="2000" dirty="0" err="1"/>
              <a:t>các</a:t>
            </a:r>
            <a:r>
              <a:rPr lang="en-US" sz="2000" dirty="0"/>
              <a:t> con </a:t>
            </a:r>
            <a:r>
              <a:rPr lang="en-US" sz="2000" dirty="0" err="1"/>
              <a:t>vật</a:t>
            </a:r>
            <a:r>
              <a:rPr lang="en-US" sz="2000" dirty="0"/>
              <a:t> </a:t>
            </a:r>
            <a:r>
              <a:rPr lang="en-US" sz="2000" dirty="0" err="1"/>
              <a:t>sống</a:t>
            </a:r>
            <a:r>
              <a:rPr lang="en-US" sz="2000" dirty="0"/>
              <a:t> </a:t>
            </a:r>
            <a:r>
              <a:rPr lang="en-US" sz="2000" dirty="0" err="1"/>
              <a:t>trên</a:t>
            </a:r>
            <a:r>
              <a:rPr lang="en-US" sz="2000" dirty="0"/>
              <a:t> </a:t>
            </a:r>
            <a:r>
              <a:rPr lang="en-US" sz="2000" dirty="0" err="1"/>
              <a:t>cạn</a:t>
            </a:r>
            <a:r>
              <a:rPr lang="en-US" sz="2000" dirty="0"/>
              <a:t>, </a:t>
            </a:r>
            <a:r>
              <a:rPr lang="en-US" sz="2000" dirty="0" err="1"/>
              <a:t>em</a:t>
            </a:r>
            <a:r>
              <a:rPr lang="en-US" sz="2000" dirty="0"/>
              <a:t> </a:t>
            </a:r>
            <a:r>
              <a:rPr lang="en-US" sz="2000" dirty="0" err="1"/>
              <a:t>hãy</a:t>
            </a:r>
            <a:r>
              <a:rPr lang="en-US" sz="2000" dirty="0"/>
              <a:t> </a:t>
            </a:r>
            <a:r>
              <a:rPr lang="en-US" sz="2000" dirty="0" err="1"/>
              <a:t>phân</a:t>
            </a:r>
            <a:r>
              <a:rPr lang="en-US" sz="2000" dirty="0"/>
              <a:t> </a:t>
            </a:r>
            <a:r>
              <a:rPr lang="en-US" sz="2000" dirty="0" err="1"/>
              <a:t>loại</a:t>
            </a:r>
            <a:r>
              <a:rPr lang="en-US" sz="2000" dirty="0"/>
              <a:t> </a:t>
            </a:r>
            <a:r>
              <a:rPr lang="en-US" sz="2000" dirty="0" err="1"/>
              <a:t>các</a:t>
            </a:r>
            <a:r>
              <a:rPr lang="en-US" sz="2000" dirty="0"/>
              <a:t> con </a:t>
            </a:r>
            <a:r>
              <a:rPr lang="en-US" sz="2000" dirty="0" err="1"/>
              <a:t>vật</a:t>
            </a:r>
            <a:r>
              <a:rPr lang="en-US" sz="2000" dirty="0"/>
              <a:t> </a:t>
            </a:r>
            <a:r>
              <a:rPr lang="en-US" sz="2000" dirty="0" err="1"/>
              <a:t>sống</a:t>
            </a:r>
            <a:r>
              <a:rPr lang="en-US" sz="2000" dirty="0"/>
              <a:t> </a:t>
            </a:r>
            <a:r>
              <a:rPr lang="en-US" sz="2000" dirty="0" err="1"/>
              <a:t>trong</a:t>
            </a:r>
            <a:r>
              <a:rPr lang="en-US" sz="2000" dirty="0"/>
              <a:t> </a:t>
            </a:r>
            <a:r>
              <a:rPr lang="en-US" sz="2000" dirty="0" err="1"/>
              <a:t>rừng</a:t>
            </a:r>
            <a:r>
              <a:rPr lang="en-US" sz="2000" dirty="0"/>
              <a:t> </a:t>
            </a:r>
            <a:r>
              <a:rPr lang="en-US" sz="2000" dirty="0" err="1"/>
              <a:t>và</a:t>
            </a:r>
            <a:r>
              <a:rPr lang="en-US" sz="2000" dirty="0"/>
              <a:t> </a:t>
            </a:r>
            <a:r>
              <a:rPr lang="en-US" sz="2000" dirty="0" err="1"/>
              <a:t>các</a:t>
            </a:r>
            <a:r>
              <a:rPr lang="en-US" sz="2000" dirty="0"/>
              <a:t> con </a:t>
            </a:r>
            <a:r>
              <a:rPr lang="en-US" sz="2000" dirty="0" err="1"/>
              <a:t>vật</a:t>
            </a:r>
            <a:r>
              <a:rPr lang="en-US" sz="2000" dirty="0"/>
              <a:t> </a:t>
            </a:r>
            <a:r>
              <a:rPr lang="en-US" sz="2000" dirty="0" err="1"/>
              <a:t>nuôi</a:t>
            </a:r>
            <a:r>
              <a:rPr lang="en-US" sz="2000" dirty="0"/>
              <a:t> </a:t>
            </a:r>
            <a:r>
              <a:rPr lang="en-US" sz="2000" dirty="0" err="1"/>
              <a:t>trong</a:t>
            </a:r>
            <a:r>
              <a:rPr lang="en-US" sz="2000" dirty="0"/>
              <a:t> </a:t>
            </a:r>
            <a:r>
              <a:rPr lang="en-US" sz="2000" dirty="0" err="1"/>
              <a:t>gia</a:t>
            </a:r>
            <a:r>
              <a:rPr lang="en-US" sz="2000" dirty="0"/>
              <a:t> </a:t>
            </a:r>
            <a:r>
              <a:rPr lang="en-US" sz="2000" dirty="0" err="1"/>
              <a:t>đình</a:t>
            </a:r>
            <a:r>
              <a:rPr lang="en-US" sz="2000" dirty="0"/>
              <a:t>. </a:t>
            </a:r>
            <a:r>
              <a:rPr lang="en-US" sz="2000" dirty="0" err="1"/>
              <a:t>Sau</a:t>
            </a:r>
            <a:r>
              <a:rPr lang="en-US" sz="2000" dirty="0"/>
              <a:t> </a:t>
            </a:r>
            <a:r>
              <a:rPr lang="en-US" sz="2000" dirty="0" err="1"/>
              <a:t>khi</a:t>
            </a:r>
            <a:r>
              <a:rPr lang="en-US" sz="2000" dirty="0"/>
              <a:t> </a:t>
            </a:r>
            <a:r>
              <a:rPr lang="en-US" sz="2000" dirty="0" err="1"/>
              <a:t>sắp</a:t>
            </a:r>
            <a:r>
              <a:rPr lang="en-US" sz="2000" dirty="0"/>
              <a:t> </a:t>
            </a:r>
            <a:r>
              <a:rPr lang="en-US" sz="2000" dirty="0" err="1"/>
              <a:t>xếp</a:t>
            </a:r>
            <a:r>
              <a:rPr lang="en-US" sz="2000" dirty="0"/>
              <a:t>, </a:t>
            </a:r>
            <a:r>
              <a:rPr lang="en-US" sz="2000" dirty="0" err="1"/>
              <a:t>em</a:t>
            </a:r>
            <a:r>
              <a:rPr lang="en-US" sz="2000" dirty="0"/>
              <a:t> </a:t>
            </a:r>
            <a:r>
              <a:rPr lang="en-US" sz="2000" dirty="0" err="1"/>
              <a:t>hãy</a:t>
            </a:r>
            <a:r>
              <a:rPr lang="en-US" sz="2000" dirty="0"/>
              <a:t> </a:t>
            </a:r>
            <a:r>
              <a:rPr lang="en-US" sz="2000" dirty="0" err="1"/>
              <a:t>tìm</a:t>
            </a:r>
            <a:r>
              <a:rPr lang="en-US" sz="2000" dirty="0"/>
              <a:t> </a:t>
            </a:r>
            <a:r>
              <a:rPr lang="en-US" sz="2000" dirty="0" err="1"/>
              <a:t>lại</a:t>
            </a:r>
            <a:r>
              <a:rPr lang="en-US" sz="2000" dirty="0"/>
              <a:t> </a:t>
            </a:r>
            <a:r>
              <a:rPr lang="en-US" sz="2000" dirty="0" err="1"/>
              <a:t>thẻ</a:t>
            </a:r>
            <a:r>
              <a:rPr lang="en-US" sz="2000" dirty="0"/>
              <a:t> con </a:t>
            </a:r>
            <a:r>
              <a:rPr lang="en-US" sz="2000" dirty="0" err="1"/>
              <a:t>voi</a:t>
            </a:r>
            <a:r>
              <a:rPr lang="en-US" sz="2000"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70" y="409034"/>
            <a:ext cx="955375" cy="1280370"/>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8842" y="1880677"/>
            <a:ext cx="3342290" cy="3342290"/>
          </a:xfrm>
          <a:prstGeom prst="rect">
            <a:avLst/>
          </a:prstGeom>
        </p:spPr>
      </p:pic>
      <p:sp>
        <p:nvSpPr>
          <p:cNvPr id="11" name="TextBox 10"/>
          <p:cNvSpPr txBox="1"/>
          <p:nvPr/>
        </p:nvSpPr>
        <p:spPr>
          <a:xfrm>
            <a:off x="4810622" y="4140968"/>
            <a:ext cx="3450510" cy="369332"/>
          </a:xfrm>
          <a:prstGeom prst="rect">
            <a:avLst/>
          </a:prstGeom>
          <a:solidFill>
            <a:schemeClr val="tx2">
              <a:lumMod val="40000"/>
              <a:lumOff val="60000"/>
            </a:schemeClr>
          </a:solidFill>
        </p:spPr>
        <p:txBody>
          <a:bodyPr wrap="square" rtlCol="0">
            <a:spAutoFit/>
          </a:bodyPr>
          <a:lstStyle/>
          <a:p>
            <a:pPr algn="just"/>
            <a:r>
              <a:rPr lang="en-US" sz="1800" dirty="0" err="1" smtClean="0"/>
              <a:t>Các</a:t>
            </a:r>
            <a:r>
              <a:rPr lang="en-US" sz="1800" dirty="0" smtClean="0"/>
              <a:t> con </a:t>
            </a:r>
            <a:r>
              <a:rPr lang="en-US" sz="1800" dirty="0" err="1" smtClean="0"/>
              <a:t>vật</a:t>
            </a:r>
            <a:r>
              <a:rPr lang="en-US" sz="1800" dirty="0"/>
              <a:t> </a:t>
            </a:r>
            <a:r>
              <a:rPr lang="en-US" sz="1800" dirty="0" err="1" smtClean="0"/>
              <a:t>nuôi</a:t>
            </a:r>
            <a:r>
              <a:rPr lang="en-US" sz="1800" dirty="0" smtClean="0"/>
              <a:t> </a:t>
            </a:r>
            <a:r>
              <a:rPr lang="en-US" sz="1800" dirty="0" err="1" smtClean="0"/>
              <a:t>trong</a:t>
            </a:r>
            <a:r>
              <a:rPr lang="en-US" sz="1800" dirty="0" smtClean="0"/>
              <a:t> </a:t>
            </a:r>
            <a:r>
              <a:rPr lang="en-US" sz="1800" dirty="0" err="1" smtClean="0"/>
              <a:t>gia</a:t>
            </a:r>
            <a:r>
              <a:rPr lang="en-US" sz="1800" dirty="0" smtClean="0"/>
              <a:t> </a:t>
            </a:r>
            <a:r>
              <a:rPr lang="en-US" sz="1800" dirty="0" err="1" smtClean="0"/>
              <a:t>đình</a:t>
            </a:r>
            <a:endParaRPr lang="en-US" sz="18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537" y="1878590"/>
            <a:ext cx="3342290" cy="3342290"/>
          </a:xfrm>
          <a:prstGeom prst="rect">
            <a:avLst/>
          </a:prstGeom>
        </p:spPr>
      </p:pic>
      <p:sp>
        <p:nvSpPr>
          <p:cNvPr id="13" name="TextBox 12"/>
          <p:cNvSpPr txBox="1"/>
          <p:nvPr/>
        </p:nvSpPr>
        <p:spPr>
          <a:xfrm>
            <a:off x="894939" y="4140968"/>
            <a:ext cx="3109502" cy="369332"/>
          </a:xfrm>
          <a:prstGeom prst="rect">
            <a:avLst/>
          </a:prstGeom>
          <a:solidFill>
            <a:schemeClr val="accent3">
              <a:lumMod val="40000"/>
              <a:lumOff val="60000"/>
            </a:schemeClr>
          </a:solidFill>
        </p:spPr>
        <p:txBody>
          <a:bodyPr wrap="square" rtlCol="0">
            <a:spAutoFit/>
          </a:bodyPr>
          <a:lstStyle/>
          <a:p>
            <a:pPr algn="ctr"/>
            <a:r>
              <a:rPr lang="en-US" sz="1800" dirty="0" err="1" smtClean="0"/>
              <a:t>Các</a:t>
            </a:r>
            <a:r>
              <a:rPr lang="en-US" sz="1800" dirty="0" smtClean="0"/>
              <a:t> con </a:t>
            </a:r>
            <a:r>
              <a:rPr lang="en-US" sz="1800" dirty="0" err="1" smtClean="0"/>
              <a:t>vật</a:t>
            </a:r>
            <a:r>
              <a:rPr lang="en-US" sz="1800" dirty="0" smtClean="0"/>
              <a:t> </a:t>
            </a:r>
            <a:r>
              <a:rPr lang="en-US" sz="1800" dirty="0" err="1" smtClean="0"/>
              <a:t>sống</a:t>
            </a:r>
            <a:r>
              <a:rPr lang="en-US" sz="1800" dirty="0" smtClean="0"/>
              <a:t> </a:t>
            </a:r>
            <a:r>
              <a:rPr lang="en-US" sz="1800" dirty="0" err="1" smtClean="0"/>
              <a:t>trong</a:t>
            </a:r>
            <a:r>
              <a:rPr lang="en-US" sz="1800" dirty="0" smtClean="0"/>
              <a:t> </a:t>
            </a:r>
            <a:r>
              <a:rPr lang="en-US" sz="1800" dirty="0" err="1" smtClean="0"/>
              <a:t>rừng</a:t>
            </a:r>
            <a:endParaRPr lang="en-US" sz="1800"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5877" y="3079756"/>
            <a:ext cx="1165986" cy="82304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0384" y="3090784"/>
            <a:ext cx="1150365" cy="81202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1917" y="2206808"/>
            <a:ext cx="1119680" cy="792766"/>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95156" y="3112156"/>
            <a:ext cx="1153212" cy="81059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6954" y="3102746"/>
            <a:ext cx="1129982" cy="800060"/>
          </a:xfrm>
          <a:prstGeom prst="rect">
            <a:avLst/>
          </a:prstGeom>
        </p:spPr>
      </p:pic>
      <p:sp>
        <p:nvSpPr>
          <p:cNvPr id="19" name="Rectangle 18"/>
          <p:cNvSpPr/>
          <p:nvPr/>
        </p:nvSpPr>
        <p:spPr>
          <a:xfrm>
            <a:off x="742537" y="1780111"/>
            <a:ext cx="3488912" cy="1015663"/>
          </a:xfrm>
          <a:prstGeom prst="rect">
            <a:avLst/>
          </a:prstGeom>
        </p:spPr>
        <p:txBody>
          <a:bodyPr wrap="square">
            <a:spAutoFit/>
          </a:bodyPr>
          <a:lstStyle/>
          <a:p>
            <a:pPr algn="just">
              <a:lnSpc>
                <a:spcPct val="150000"/>
              </a:lnSpc>
            </a:pPr>
            <a:r>
              <a:rPr lang="en-US" sz="2000" dirty="0" err="1">
                <a:solidFill>
                  <a:srgbClr val="C00000"/>
                </a:solidFill>
              </a:rPr>
              <a:t>Thẻ</a:t>
            </a:r>
            <a:r>
              <a:rPr lang="en-US" sz="2000" dirty="0">
                <a:solidFill>
                  <a:srgbClr val="C00000"/>
                </a:solidFill>
              </a:rPr>
              <a:t> con </a:t>
            </a:r>
            <a:r>
              <a:rPr lang="en-US" sz="2000" dirty="0" err="1">
                <a:solidFill>
                  <a:srgbClr val="C00000"/>
                </a:solidFill>
              </a:rPr>
              <a:t>voi</a:t>
            </a:r>
            <a:r>
              <a:rPr lang="en-US" sz="2000" dirty="0">
                <a:solidFill>
                  <a:srgbClr val="C00000"/>
                </a:solidFill>
              </a:rPr>
              <a:t> </a:t>
            </a:r>
            <a:r>
              <a:rPr lang="en-US" sz="2000" dirty="0" err="1">
                <a:solidFill>
                  <a:srgbClr val="C00000"/>
                </a:solidFill>
              </a:rPr>
              <a:t>nằm</a:t>
            </a:r>
            <a:r>
              <a:rPr lang="en-US" sz="2000" dirty="0">
                <a:solidFill>
                  <a:srgbClr val="C00000"/>
                </a:solidFill>
              </a:rPr>
              <a:t> </a:t>
            </a:r>
            <a:r>
              <a:rPr lang="en-US" sz="2000" dirty="0" err="1">
                <a:solidFill>
                  <a:srgbClr val="C00000"/>
                </a:solidFill>
              </a:rPr>
              <a:t>trong</a:t>
            </a:r>
            <a:r>
              <a:rPr lang="en-US" sz="2000" dirty="0">
                <a:solidFill>
                  <a:srgbClr val="C00000"/>
                </a:solidFill>
              </a:rPr>
              <a:t> </a:t>
            </a:r>
            <a:r>
              <a:rPr lang="en-US" sz="2000" dirty="0" err="1">
                <a:solidFill>
                  <a:srgbClr val="C00000"/>
                </a:solidFill>
              </a:rPr>
              <a:t>nhóm</a:t>
            </a:r>
            <a:r>
              <a:rPr lang="en-US" sz="2000" dirty="0">
                <a:solidFill>
                  <a:srgbClr val="C00000"/>
                </a:solidFill>
              </a:rPr>
              <a:t> con </a:t>
            </a:r>
            <a:r>
              <a:rPr lang="en-US" sz="2000" dirty="0" err="1">
                <a:solidFill>
                  <a:srgbClr val="C00000"/>
                </a:solidFill>
              </a:rPr>
              <a:t>vật</a:t>
            </a:r>
            <a:r>
              <a:rPr lang="en-US" sz="2000" dirty="0">
                <a:solidFill>
                  <a:srgbClr val="C00000"/>
                </a:solidFill>
              </a:rPr>
              <a:t> </a:t>
            </a:r>
            <a:r>
              <a:rPr lang="en-US" sz="2000" dirty="0" err="1" smtClean="0">
                <a:solidFill>
                  <a:srgbClr val="C00000"/>
                </a:solidFill>
              </a:rPr>
              <a:t>sống</a:t>
            </a:r>
            <a:r>
              <a:rPr lang="en-US" sz="2000" dirty="0" smtClean="0">
                <a:solidFill>
                  <a:srgbClr val="C00000"/>
                </a:solidFill>
              </a:rPr>
              <a:t> </a:t>
            </a:r>
            <a:r>
              <a:rPr lang="en-US" sz="2000" dirty="0" err="1" smtClean="0">
                <a:solidFill>
                  <a:srgbClr val="C00000"/>
                </a:solidFill>
              </a:rPr>
              <a:t>trong</a:t>
            </a:r>
            <a:r>
              <a:rPr lang="en-US" sz="2000" dirty="0" smtClean="0">
                <a:solidFill>
                  <a:srgbClr val="C00000"/>
                </a:solidFill>
              </a:rPr>
              <a:t> </a:t>
            </a:r>
            <a:r>
              <a:rPr lang="en-US" sz="2000" dirty="0" err="1" smtClean="0">
                <a:solidFill>
                  <a:srgbClr val="C00000"/>
                </a:solidFill>
              </a:rPr>
              <a:t>rừng</a:t>
            </a:r>
            <a:r>
              <a:rPr lang="en-US" sz="2000" dirty="0" smtClean="0">
                <a:solidFill>
                  <a:srgbClr val="C00000"/>
                </a:solidFill>
              </a:rPr>
              <a:t>.</a:t>
            </a:r>
            <a:endParaRPr lang="en-US" sz="2000" dirty="0">
              <a:solidFill>
                <a:srgbClr val="C00000"/>
              </a:solidFill>
            </a:endParaRPr>
          </a:p>
        </p:txBody>
      </p:sp>
      <p:sp>
        <p:nvSpPr>
          <p:cNvPr id="7" name="Curved Left Arrow 6"/>
          <p:cNvSpPr/>
          <p:nvPr/>
        </p:nvSpPr>
        <p:spPr>
          <a:xfrm>
            <a:off x="3653496" y="2675904"/>
            <a:ext cx="277398" cy="475160"/>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par>
                                <p:cTn id="21" presetID="9"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53" presetClass="entr" presetSubtype="16"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3" grpId="0" animBg="1"/>
      <p:bldP spid="19"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847" y="1002423"/>
            <a:ext cx="3258207" cy="32582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827" y="528306"/>
            <a:ext cx="5065987" cy="2327616"/>
          </a:xfrm>
          <a:prstGeom prst="rect">
            <a:avLst/>
          </a:prstGeom>
        </p:spPr>
      </p:pic>
      <p:pic>
        <p:nvPicPr>
          <p:cNvPr id="12" name="Google Shape;237;p41"/>
          <p:cNvPicPr preferRelativeResize="0"/>
          <p:nvPr/>
        </p:nvPicPr>
        <p:blipFill rotWithShape="1">
          <a:blip r:embed="rId5">
            <a:alphaModFix/>
          </a:blip>
          <a:srcRect t="11807" b="11815"/>
          <a:stretch/>
        </p:blipFill>
        <p:spPr>
          <a:xfrm>
            <a:off x="0" y="2324175"/>
            <a:ext cx="1854625" cy="2428351"/>
          </a:xfrm>
          <a:prstGeom prst="rect">
            <a:avLst/>
          </a:prstGeom>
          <a:noFill/>
          <a:ln>
            <a:noFill/>
          </a:ln>
        </p:spPr>
      </p:pic>
      <p:sp>
        <p:nvSpPr>
          <p:cNvPr id="7" name="Rectangle 6"/>
          <p:cNvSpPr/>
          <p:nvPr/>
        </p:nvSpPr>
        <p:spPr>
          <a:xfrm rot="21319462">
            <a:off x="1184232" y="722617"/>
            <a:ext cx="3906210" cy="1938992"/>
          </a:xfrm>
          <a:prstGeom prst="rect">
            <a:avLst/>
          </a:prstGeom>
        </p:spPr>
        <p:txBody>
          <a:bodyPr wrap="square">
            <a:spAutoFit/>
          </a:bodyPr>
          <a:lstStyle/>
          <a:p>
            <a:pPr algn="just">
              <a:lnSpc>
                <a:spcPct val="150000"/>
              </a:lnSpc>
            </a:pPr>
            <a:r>
              <a:rPr lang="vi-VN" sz="2000" dirty="0"/>
              <a:t>Em  đã tìm thẻ con voi trong mỗi nhiệm vụ trên bằng cách </a:t>
            </a:r>
            <a:r>
              <a:rPr lang="vi-VN" sz="2000" dirty="0" smtClean="0"/>
              <a:t>nào</a:t>
            </a:r>
            <a:r>
              <a:rPr lang="en-US" sz="2000" dirty="0" smtClean="0"/>
              <a:t>?</a:t>
            </a:r>
            <a:r>
              <a:rPr lang="vi-VN" sz="2000" dirty="0" smtClean="0"/>
              <a:t> </a:t>
            </a:r>
            <a:r>
              <a:rPr lang="vi-VN" sz="2000" dirty="0"/>
              <a:t>Theo em, cách nào tìm nhanh hơn? Vì </a:t>
            </a:r>
            <a:r>
              <a:rPr lang="vi-VN" sz="2000" dirty="0" smtClean="0"/>
              <a:t>sao</a:t>
            </a:r>
            <a:r>
              <a:rPr lang="en-US" sz="2000" dirty="0" smtClean="0"/>
              <a:t>?</a:t>
            </a:r>
            <a:endParaRPr lang="en-US" sz="20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9" name="Google Shape;309;p48"/>
          <p:cNvPicPr preferRelativeResize="0"/>
          <p:nvPr/>
        </p:nvPicPr>
        <p:blipFill rotWithShape="1">
          <a:blip r:embed="rId3">
            <a:alphaModFix/>
          </a:blip>
          <a:srcRect t="19191" r="5401"/>
          <a:stretch/>
        </p:blipFill>
        <p:spPr>
          <a:xfrm flipH="1">
            <a:off x="-228850" y="3042900"/>
            <a:ext cx="2623825" cy="2010350"/>
          </a:xfrm>
          <a:prstGeom prst="rect">
            <a:avLst/>
          </a:prstGeom>
          <a:noFill/>
          <a:ln>
            <a:noFill/>
          </a:ln>
        </p:spPr>
      </p:pic>
      <p:pic>
        <p:nvPicPr>
          <p:cNvPr id="317" name="Google Shape;317;p48"/>
          <p:cNvPicPr preferRelativeResize="0"/>
          <p:nvPr/>
        </p:nvPicPr>
        <p:blipFill>
          <a:blip r:embed="rId4">
            <a:alphaModFix/>
          </a:blip>
          <a:stretch>
            <a:fillRect/>
          </a:stretch>
        </p:blipFill>
        <p:spPr>
          <a:xfrm>
            <a:off x="7496026" y="3802925"/>
            <a:ext cx="1045721" cy="937950"/>
          </a:xfrm>
          <a:prstGeom prst="rect">
            <a:avLst/>
          </a:prstGeom>
          <a:noFill/>
          <a:ln>
            <a:noFill/>
          </a:ln>
        </p:spPr>
      </p:pic>
      <p:pic>
        <p:nvPicPr>
          <p:cNvPr id="318" name="Google Shape;318;p48"/>
          <p:cNvPicPr preferRelativeResize="0"/>
          <p:nvPr/>
        </p:nvPicPr>
        <p:blipFill>
          <a:blip r:embed="rId5">
            <a:alphaModFix/>
          </a:blip>
          <a:stretch>
            <a:fillRect/>
          </a:stretch>
        </p:blipFill>
        <p:spPr>
          <a:xfrm>
            <a:off x="1993425" y="4311600"/>
            <a:ext cx="769325" cy="741650"/>
          </a:xfrm>
          <a:prstGeom prst="rect">
            <a:avLst/>
          </a:prstGeom>
          <a:noFill/>
          <a:ln>
            <a:noFill/>
          </a:ln>
        </p:spPr>
      </p:pic>
      <p:sp>
        <p:nvSpPr>
          <p:cNvPr id="16" name="Rounded Rectangle 15"/>
          <p:cNvSpPr/>
          <p:nvPr/>
        </p:nvSpPr>
        <p:spPr>
          <a:xfrm>
            <a:off x="1860331" y="1510301"/>
            <a:ext cx="5339255" cy="176892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a:solidFill>
                  <a:schemeClr val="bg1">
                    <a:lumMod val="10000"/>
                  </a:schemeClr>
                </a:solidFill>
              </a:rPr>
              <a:t>Sắp</a:t>
            </a:r>
            <a:r>
              <a:rPr lang="en-US" sz="2000" dirty="0">
                <a:solidFill>
                  <a:schemeClr val="bg1">
                    <a:lumMod val="10000"/>
                  </a:schemeClr>
                </a:solidFill>
              </a:rPr>
              <a:t> </a:t>
            </a:r>
            <a:r>
              <a:rPr lang="en-US" sz="2000" dirty="0" err="1">
                <a:solidFill>
                  <a:schemeClr val="bg1">
                    <a:lumMod val="10000"/>
                  </a:schemeClr>
                </a:solidFill>
              </a:rPr>
              <a:t>xếp</a:t>
            </a:r>
            <a:r>
              <a:rPr lang="en-US" sz="2000" dirty="0">
                <a:solidFill>
                  <a:schemeClr val="bg1">
                    <a:lumMod val="10000"/>
                  </a:schemeClr>
                </a:solidFill>
              </a:rPr>
              <a:t> </a:t>
            </a:r>
            <a:r>
              <a:rPr lang="en-US" sz="2000" dirty="0" err="1">
                <a:solidFill>
                  <a:schemeClr val="bg1">
                    <a:lumMod val="10000"/>
                  </a:schemeClr>
                </a:solidFill>
              </a:rPr>
              <a:t>là</a:t>
            </a:r>
            <a:r>
              <a:rPr lang="en-US" sz="2000" dirty="0">
                <a:solidFill>
                  <a:schemeClr val="bg1">
                    <a:lumMod val="10000"/>
                  </a:schemeClr>
                </a:solidFill>
              </a:rPr>
              <a:t> </a:t>
            </a:r>
            <a:r>
              <a:rPr lang="en-US" sz="2000" dirty="0" err="1">
                <a:solidFill>
                  <a:schemeClr val="bg1">
                    <a:lumMod val="10000"/>
                  </a:schemeClr>
                </a:solidFill>
              </a:rPr>
              <a:t>việc</a:t>
            </a:r>
            <a:r>
              <a:rPr lang="en-US" sz="2000" dirty="0">
                <a:solidFill>
                  <a:schemeClr val="bg1">
                    <a:lumMod val="10000"/>
                  </a:schemeClr>
                </a:solidFill>
              </a:rPr>
              <a:t> </a:t>
            </a:r>
            <a:r>
              <a:rPr lang="en-US" sz="2000" dirty="0" err="1">
                <a:solidFill>
                  <a:schemeClr val="bg1">
                    <a:lumMod val="10000"/>
                  </a:schemeClr>
                </a:solidFill>
              </a:rPr>
              <a:t>phân</a:t>
            </a:r>
            <a:r>
              <a:rPr lang="en-US" sz="2000" dirty="0">
                <a:solidFill>
                  <a:schemeClr val="bg1">
                    <a:lumMod val="10000"/>
                  </a:schemeClr>
                </a:solidFill>
              </a:rPr>
              <a:t> </a:t>
            </a:r>
            <a:r>
              <a:rPr lang="en-US" sz="2000" dirty="0" err="1">
                <a:solidFill>
                  <a:schemeClr val="bg1">
                    <a:lumMod val="10000"/>
                  </a:schemeClr>
                </a:solidFill>
              </a:rPr>
              <a:t>loại</a:t>
            </a:r>
            <a:r>
              <a:rPr lang="en-US" sz="2000" dirty="0">
                <a:solidFill>
                  <a:schemeClr val="bg1">
                    <a:lumMod val="10000"/>
                  </a:schemeClr>
                </a:solidFill>
              </a:rPr>
              <a:t> </a:t>
            </a:r>
            <a:r>
              <a:rPr lang="en-US" sz="2000" dirty="0" err="1">
                <a:solidFill>
                  <a:schemeClr val="bg1">
                    <a:lumMod val="10000"/>
                  </a:schemeClr>
                </a:solidFill>
              </a:rPr>
              <a:t>đồ</a:t>
            </a:r>
            <a:r>
              <a:rPr lang="en-US" sz="2000" dirty="0">
                <a:solidFill>
                  <a:schemeClr val="bg1">
                    <a:lumMod val="10000"/>
                  </a:schemeClr>
                </a:solidFill>
              </a:rPr>
              <a:t> </a:t>
            </a:r>
            <a:r>
              <a:rPr lang="en-US" sz="2000" dirty="0" err="1">
                <a:solidFill>
                  <a:schemeClr val="bg1">
                    <a:lumMod val="10000"/>
                  </a:schemeClr>
                </a:solidFill>
              </a:rPr>
              <a:t>vật</a:t>
            </a:r>
            <a:r>
              <a:rPr lang="en-US" sz="2000" dirty="0">
                <a:solidFill>
                  <a:schemeClr val="bg1">
                    <a:lumMod val="10000"/>
                  </a:schemeClr>
                </a:solidFill>
              </a:rPr>
              <a:t>, </a:t>
            </a:r>
            <a:r>
              <a:rPr lang="en-US" sz="2000" dirty="0" err="1">
                <a:solidFill>
                  <a:schemeClr val="bg1">
                    <a:lumMod val="10000"/>
                  </a:schemeClr>
                </a:solidFill>
              </a:rPr>
              <a:t>dữ</a:t>
            </a:r>
            <a:r>
              <a:rPr lang="en-US" sz="2000" dirty="0">
                <a:solidFill>
                  <a:schemeClr val="bg1">
                    <a:lumMod val="10000"/>
                  </a:schemeClr>
                </a:solidFill>
              </a:rPr>
              <a:t> </a:t>
            </a:r>
            <a:r>
              <a:rPr lang="en-US" sz="2000" dirty="0" err="1">
                <a:solidFill>
                  <a:schemeClr val="bg1">
                    <a:lumMod val="10000"/>
                  </a:schemeClr>
                </a:solidFill>
              </a:rPr>
              <a:t>liệu</a:t>
            </a:r>
            <a:r>
              <a:rPr lang="en-US" sz="2000" dirty="0">
                <a:solidFill>
                  <a:schemeClr val="bg1">
                    <a:lumMod val="10000"/>
                  </a:schemeClr>
                </a:solidFill>
              </a:rPr>
              <a:t> </a:t>
            </a:r>
            <a:r>
              <a:rPr lang="en-US" sz="2000" dirty="0" err="1">
                <a:solidFill>
                  <a:schemeClr val="bg1">
                    <a:lumMod val="10000"/>
                  </a:schemeClr>
                </a:solidFill>
              </a:rPr>
              <a:t>vào</a:t>
            </a:r>
            <a:r>
              <a:rPr lang="en-US" sz="2000" dirty="0">
                <a:solidFill>
                  <a:schemeClr val="bg1">
                    <a:lumMod val="10000"/>
                  </a:schemeClr>
                </a:solidFill>
              </a:rPr>
              <a:t> </a:t>
            </a:r>
            <a:r>
              <a:rPr lang="en-US" sz="2000" dirty="0" err="1">
                <a:solidFill>
                  <a:schemeClr val="bg1">
                    <a:lumMod val="10000"/>
                  </a:schemeClr>
                </a:solidFill>
              </a:rPr>
              <a:t>các</a:t>
            </a:r>
            <a:r>
              <a:rPr lang="en-US" sz="2000" dirty="0">
                <a:solidFill>
                  <a:schemeClr val="bg1">
                    <a:lumMod val="10000"/>
                  </a:schemeClr>
                </a:solidFill>
              </a:rPr>
              <a:t> </a:t>
            </a:r>
            <a:r>
              <a:rPr lang="en-US" sz="2000" dirty="0" err="1">
                <a:solidFill>
                  <a:schemeClr val="bg1">
                    <a:lumMod val="10000"/>
                  </a:schemeClr>
                </a:solidFill>
              </a:rPr>
              <a:t>nhóm</a:t>
            </a:r>
            <a:r>
              <a:rPr lang="en-US" sz="2000" dirty="0">
                <a:solidFill>
                  <a:schemeClr val="bg1">
                    <a:lumMod val="10000"/>
                  </a:schemeClr>
                </a:solidFill>
              </a:rPr>
              <a:t> </a:t>
            </a:r>
            <a:r>
              <a:rPr lang="en-US" sz="2000" dirty="0" err="1">
                <a:solidFill>
                  <a:schemeClr val="bg1">
                    <a:lumMod val="10000"/>
                  </a:schemeClr>
                </a:solidFill>
              </a:rPr>
              <a:t>sao</a:t>
            </a:r>
            <a:r>
              <a:rPr lang="en-US" sz="2000" dirty="0">
                <a:solidFill>
                  <a:schemeClr val="bg1">
                    <a:lumMod val="10000"/>
                  </a:schemeClr>
                </a:solidFill>
              </a:rPr>
              <a:t> </a:t>
            </a:r>
            <a:r>
              <a:rPr lang="en-US" sz="2000" dirty="0" err="1">
                <a:solidFill>
                  <a:schemeClr val="bg1">
                    <a:lumMod val="10000"/>
                  </a:schemeClr>
                </a:solidFill>
              </a:rPr>
              <a:t>cho</a:t>
            </a:r>
            <a:r>
              <a:rPr lang="en-US" sz="2000" dirty="0">
                <a:solidFill>
                  <a:schemeClr val="bg1">
                    <a:lumMod val="10000"/>
                  </a:schemeClr>
                </a:solidFill>
              </a:rPr>
              <a:t> </a:t>
            </a:r>
            <a:r>
              <a:rPr lang="en-US" sz="2000" dirty="0" err="1">
                <a:solidFill>
                  <a:schemeClr val="bg1">
                    <a:lumMod val="10000"/>
                  </a:schemeClr>
                </a:solidFill>
              </a:rPr>
              <a:t>đồ</a:t>
            </a:r>
            <a:r>
              <a:rPr lang="en-US" sz="2000" dirty="0">
                <a:solidFill>
                  <a:schemeClr val="bg1">
                    <a:lumMod val="10000"/>
                  </a:schemeClr>
                </a:solidFill>
              </a:rPr>
              <a:t> </a:t>
            </a:r>
            <a:r>
              <a:rPr lang="en-US" sz="2000" dirty="0" err="1">
                <a:solidFill>
                  <a:schemeClr val="bg1">
                    <a:lumMod val="10000"/>
                  </a:schemeClr>
                </a:solidFill>
              </a:rPr>
              <a:t>vật</a:t>
            </a:r>
            <a:r>
              <a:rPr lang="en-US" sz="2000" dirty="0">
                <a:solidFill>
                  <a:schemeClr val="bg1">
                    <a:lumMod val="10000"/>
                  </a:schemeClr>
                </a:solidFill>
              </a:rPr>
              <a:t>, </a:t>
            </a:r>
            <a:r>
              <a:rPr lang="en-US" sz="2000" dirty="0" err="1">
                <a:solidFill>
                  <a:schemeClr val="bg1">
                    <a:lumMod val="10000"/>
                  </a:schemeClr>
                </a:solidFill>
              </a:rPr>
              <a:t>dữ</a:t>
            </a:r>
            <a:r>
              <a:rPr lang="en-US" sz="2000" dirty="0">
                <a:solidFill>
                  <a:schemeClr val="bg1">
                    <a:lumMod val="10000"/>
                  </a:schemeClr>
                </a:solidFill>
              </a:rPr>
              <a:t> </a:t>
            </a:r>
            <a:r>
              <a:rPr lang="en-US" sz="2000" dirty="0" err="1">
                <a:solidFill>
                  <a:schemeClr val="bg1">
                    <a:lumMod val="10000"/>
                  </a:schemeClr>
                </a:solidFill>
              </a:rPr>
              <a:t>liệu</a:t>
            </a:r>
            <a:r>
              <a:rPr lang="en-US" sz="2000" dirty="0">
                <a:solidFill>
                  <a:schemeClr val="bg1">
                    <a:lumMod val="10000"/>
                  </a:schemeClr>
                </a:solidFill>
              </a:rPr>
              <a:t> </a:t>
            </a:r>
            <a:r>
              <a:rPr lang="en-US" sz="2000" dirty="0" err="1">
                <a:solidFill>
                  <a:schemeClr val="bg1">
                    <a:lumMod val="10000"/>
                  </a:schemeClr>
                </a:solidFill>
              </a:rPr>
              <a:t>trong</a:t>
            </a:r>
            <a:r>
              <a:rPr lang="en-US" sz="2000" dirty="0">
                <a:solidFill>
                  <a:schemeClr val="bg1">
                    <a:lumMod val="10000"/>
                  </a:schemeClr>
                </a:solidFill>
              </a:rPr>
              <a:t> </a:t>
            </a:r>
            <a:r>
              <a:rPr lang="en-US" sz="2000" dirty="0" err="1">
                <a:solidFill>
                  <a:schemeClr val="bg1">
                    <a:lumMod val="10000"/>
                  </a:schemeClr>
                </a:solidFill>
              </a:rPr>
              <a:t>mỗi</a:t>
            </a:r>
            <a:r>
              <a:rPr lang="en-US" sz="2000" dirty="0">
                <a:solidFill>
                  <a:schemeClr val="bg1">
                    <a:lumMod val="10000"/>
                  </a:schemeClr>
                </a:solidFill>
              </a:rPr>
              <a:t> </a:t>
            </a:r>
            <a:r>
              <a:rPr lang="en-US" sz="2000" dirty="0" err="1">
                <a:solidFill>
                  <a:schemeClr val="bg1">
                    <a:lumMod val="10000"/>
                  </a:schemeClr>
                </a:solidFill>
              </a:rPr>
              <a:t>nhóm</a:t>
            </a:r>
            <a:r>
              <a:rPr lang="en-US" sz="2000" dirty="0">
                <a:solidFill>
                  <a:schemeClr val="bg1">
                    <a:lumMod val="10000"/>
                  </a:schemeClr>
                </a:solidFill>
              </a:rPr>
              <a:t> </a:t>
            </a:r>
            <a:r>
              <a:rPr lang="en-US" sz="2000" dirty="0" err="1">
                <a:solidFill>
                  <a:schemeClr val="bg1">
                    <a:lumMod val="10000"/>
                  </a:schemeClr>
                </a:solidFill>
              </a:rPr>
              <a:t>có</a:t>
            </a:r>
            <a:r>
              <a:rPr lang="en-US" sz="2000" dirty="0">
                <a:solidFill>
                  <a:schemeClr val="bg1">
                    <a:lumMod val="10000"/>
                  </a:schemeClr>
                </a:solidFill>
              </a:rPr>
              <a:t> </a:t>
            </a:r>
            <a:r>
              <a:rPr lang="en-US" sz="2000" dirty="0" err="1">
                <a:solidFill>
                  <a:schemeClr val="bg1">
                    <a:lumMod val="10000"/>
                  </a:schemeClr>
                </a:solidFill>
              </a:rPr>
              <a:t>một</a:t>
            </a:r>
            <a:r>
              <a:rPr lang="en-US" sz="2000" dirty="0">
                <a:solidFill>
                  <a:schemeClr val="bg1">
                    <a:lumMod val="10000"/>
                  </a:schemeClr>
                </a:solidFill>
              </a:rPr>
              <a:t> </a:t>
            </a:r>
            <a:r>
              <a:rPr lang="en-US" sz="2000" dirty="0" err="1">
                <a:solidFill>
                  <a:schemeClr val="bg1">
                    <a:lumMod val="10000"/>
                  </a:schemeClr>
                </a:solidFill>
              </a:rPr>
              <a:t>số</a:t>
            </a:r>
            <a:r>
              <a:rPr lang="en-US" sz="2000" dirty="0">
                <a:solidFill>
                  <a:schemeClr val="bg1">
                    <a:lumMod val="10000"/>
                  </a:schemeClr>
                </a:solidFill>
              </a:rPr>
              <a:t> </a:t>
            </a:r>
            <a:r>
              <a:rPr lang="en-US" sz="2000" dirty="0" err="1">
                <a:solidFill>
                  <a:schemeClr val="bg1">
                    <a:lumMod val="10000"/>
                  </a:schemeClr>
                </a:solidFill>
              </a:rPr>
              <a:t>đặc</a:t>
            </a:r>
            <a:r>
              <a:rPr lang="en-US" sz="2000" dirty="0">
                <a:solidFill>
                  <a:schemeClr val="bg1">
                    <a:lumMod val="10000"/>
                  </a:schemeClr>
                </a:solidFill>
              </a:rPr>
              <a:t> </a:t>
            </a:r>
            <a:r>
              <a:rPr lang="en-US" sz="2000" dirty="0" err="1">
                <a:solidFill>
                  <a:schemeClr val="bg1">
                    <a:lumMod val="10000"/>
                  </a:schemeClr>
                </a:solidFill>
              </a:rPr>
              <a:t>điểm</a:t>
            </a:r>
            <a:r>
              <a:rPr lang="en-US" sz="2000" dirty="0">
                <a:solidFill>
                  <a:schemeClr val="bg1">
                    <a:lumMod val="10000"/>
                  </a:schemeClr>
                </a:solidFill>
              </a:rPr>
              <a:t> </a:t>
            </a:r>
            <a:r>
              <a:rPr lang="en-US" sz="2000" dirty="0" err="1">
                <a:solidFill>
                  <a:schemeClr val="bg1">
                    <a:lumMod val="10000"/>
                  </a:schemeClr>
                </a:solidFill>
              </a:rPr>
              <a:t>chung</a:t>
            </a:r>
            <a:r>
              <a:rPr lang="en-US" sz="2000" dirty="0">
                <a:solidFill>
                  <a:schemeClr val="bg1">
                    <a:lumMod val="10000"/>
                  </a:schemeClr>
                </a:solidFill>
              </a:rPr>
              <a:t>.</a:t>
            </a:r>
          </a:p>
        </p:txBody>
      </p:sp>
      <p:sp>
        <p:nvSpPr>
          <p:cNvPr id="17" name="TextBox 16"/>
          <p:cNvSpPr txBox="1"/>
          <p:nvPr/>
        </p:nvSpPr>
        <p:spPr>
          <a:xfrm>
            <a:off x="3442137" y="693683"/>
            <a:ext cx="2175641" cy="523220"/>
          </a:xfrm>
          <a:prstGeom prst="rect">
            <a:avLst/>
          </a:prstGeom>
          <a:noFill/>
        </p:spPr>
        <p:txBody>
          <a:bodyPr wrap="square" rtlCol="0">
            <a:spAutoFit/>
          </a:bodyPr>
          <a:lstStyle/>
          <a:p>
            <a:pPr algn="ctr"/>
            <a:r>
              <a:rPr lang="en-US" sz="2800" b="1" dirty="0" smtClean="0">
                <a:solidFill>
                  <a:srgbClr val="C00000"/>
                </a:solidFill>
              </a:rPr>
              <a:t>KẾT LUẬN</a:t>
            </a:r>
            <a:endParaRPr lang="en-US" sz="2800" b="1" dirty="0">
              <a:solidFill>
                <a:srgbClr val="C00000"/>
              </a:solidFill>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latin typeface="+mn-lt"/>
              </a:rPr>
              <a:t>KHỞI ĐỘNG</a:t>
            </a:r>
            <a:endParaRPr lang="en-US" b="1" dirty="0">
              <a:solidFill>
                <a:schemeClr val="accent3">
                  <a:lumMod val="75000"/>
                </a:schemeClr>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01" y="1856058"/>
            <a:ext cx="3369635" cy="3369635"/>
          </a:xfrm>
          <a:prstGeom prst="rect">
            <a:avLst/>
          </a:prstGeom>
        </p:spPr>
      </p:pic>
      <p:sp>
        <p:nvSpPr>
          <p:cNvPr id="4" name="Oval Callout 3"/>
          <p:cNvSpPr/>
          <p:nvPr/>
        </p:nvSpPr>
        <p:spPr>
          <a:xfrm>
            <a:off x="4309061" y="1114720"/>
            <a:ext cx="4084926" cy="2739936"/>
          </a:xfrm>
          <a:prstGeom prst="wedgeEllipseCallout">
            <a:avLst>
              <a:gd name="adj1" fmla="val -55658"/>
              <a:gd name="adj2" fmla="val -3274"/>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91026" y="1607525"/>
            <a:ext cx="3520995" cy="1754326"/>
          </a:xfrm>
          <a:prstGeom prst="rect">
            <a:avLst/>
          </a:prstGeom>
        </p:spPr>
        <p:txBody>
          <a:bodyPr wrap="square">
            <a:spAutoFit/>
          </a:bodyPr>
          <a:lstStyle/>
          <a:p>
            <a:pPr algn="just">
              <a:lnSpc>
                <a:spcPct val="150000"/>
              </a:lnSpc>
            </a:pPr>
            <a:r>
              <a:rPr lang="vi-VN" sz="1800" dirty="0"/>
              <a:t>Trong cửa hàng có rất nhiều mặt hàng. Theo em, chủ cửa hàng đã làm gì để khách hàng có thể tìm kiếm mặt hàng nhanh hơn?</a:t>
            </a:r>
            <a:endParaRPr lang="en-US" sz="18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60956" y="1674688"/>
            <a:ext cx="1019033" cy="3194806"/>
          </a:xfrm>
          <a:prstGeom prst="rect">
            <a:avLst/>
          </a:prstGeom>
          <a:ln>
            <a:noFill/>
          </a:ln>
          <a:effectLst>
            <a:outerShdw blurRad="190500" algn="tl" rotWithShape="0">
              <a:srgbClr val="000000">
                <a:alpha val="70000"/>
              </a:srgbClr>
            </a:outerShdw>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3" name="Rectangle 2"/>
          <p:cNvSpPr/>
          <p:nvPr/>
        </p:nvSpPr>
        <p:spPr>
          <a:xfrm>
            <a:off x="1644868" y="568090"/>
            <a:ext cx="5376041" cy="958660"/>
          </a:xfrm>
          <a:prstGeom prst="rect">
            <a:avLst/>
          </a:prstGeom>
        </p:spPr>
        <p:txBody>
          <a:bodyPr wrap="square">
            <a:spAutoFit/>
          </a:bodyPr>
          <a:lstStyle/>
          <a:p>
            <a:pPr algn="just">
              <a:lnSpc>
                <a:spcPct val="150000"/>
              </a:lnSpc>
            </a:pPr>
            <a:r>
              <a:rPr lang="en-US" sz="2000" b="1" i="1" dirty="0" err="1" smtClean="0"/>
              <a:t>Thảo</a:t>
            </a:r>
            <a:r>
              <a:rPr lang="en-US" sz="2000" b="1" i="1" dirty="0" smtClean="0"/>
              <a:t> </a:t>
            </a:r>
            <a:r>
              <a:rPr lang="en-US" sz="2000" b="1" i="1" dirty="0" err="1"/>
              <a:t>luận</a:t>
            </a:r>
            <a:r>
              <a:rPr lang="en-US" sz="2000" b="1" i="1" dirty="0"/>
              <a:t> </a:t>
            </a:r>
            <a:r>
              <a:rPr lang="en-US" sz="2000" b="1" i="1" dirty="0" err="1"/>
              <a:t>nhóm</a:t>
            </a:r>
            <a:r>
              <a:rPr lang="en-US" sz="2000" b="1" i="1" dirty="0"/>
              <a:t> </a:t>
            </a:r>
            <a:r>
              <a:rPr lang="en-US" sz="2000" b="1" i="1" dirty="0" err="1"/>
              <a:t>đôi</a:t>
            </a:r>
            <a:r>
              <a:rPr lang="en-US" sz="2000" b="1" i="1" dirty="0"/>
              <a:t> </a:t>
            </a:r>
            <a:r>
              <a:rPr lang="en-US" sz="2000" b="1" i="1" dirty="0" err="1"/>
              <a:t>và</a:t>
            </a:r>
            <a:r>
              <a:rPr lang="en-US" sz="2000" b="1" i="1" dirty="0"/>
              <a:t> </a:t>
            </a:r>
            <a:r>
              <a:rPr lang="en-US" sz="2000" b="1" i="1" dirty="0" err="1"/>
              <a:t>trả</a:t>
            </a:r>
            <a:r>
              <a:rPr lang="en-US" sz="2000" b="1" i="1" dirty="0"/>
              <a:t> </a:t>
            </a:r>
            <a:r>
              <a:rPr lang="en-US" sz="2000" b="1" i="1" dirty="0" err="1"/>
              <a:t>lời</a:t>
            </a:r>
            <a:r>
              <a:rPr lang="en-US" sz="2000" b="1" i="1" dirty="0"/>
              <a:t> </a:t>
            </a:r>
            <a:r>
              <a:rPr lang="en-US" sz="2000" b="1" i="1" dirty="0" err="1"/>
              <a:t>câu</a:t>
            </a:r>
            <a:r>
              <a:rPr lang="en-US" sz="2000" b="1" i="1" dirty="0"/>
              <a:t> </a:t>
            </a:r>
            <a:r>
              <a:rPr lang="en-US" sz="2000" b="1" i="1" dirty="0" err="1"/>
              <a:t>hỏi</a:t>
            </a:r>
            <a:r>
              <a:rPr lang="en-US" sz="2000" b="1" i="1" dirty="0"/>
              <a:t>: </a:t>
            </a:r>
            <a:endParaRPr lang="en-US" sz="2000" b="1" i="1" dirty="0" smtClean="0"/>
          </a:p>
          <a:p>
            <a:pPr algn="just">
              <a:lnSpc>
                <a:spcPct val="150000"/>
              </a:lnSpc>
            </a:pPr>
            <a:r>
              <a:rPr lang="en-US" sz="2000" dirty="0" err="1" smtClean="0"/>
              <a:t>Em</a:t>
            </a:r>
            <a:r>
              <a:rPr lang="en-US" sz="2000" dirty="0" smtClean="0"/>
              <a:t> </a:t>
            </a:r>
            <a:r>
              <a:rPr lang="en-US" sz="2000" dirty="0" err="1"/>
              <a:t>hãy</a:t>
            </a:r>
            <a:r>
              <a:rPr lang="en-US" sz="2000" dirty="0"/>
              <a:t> </a:t>
            </a:r>
            <a:r>
              <a:rPr lang="en-US" sz="2000" dirty="0" err="1"/>
              <a:t>sắp</a:t>
            </a:r>
            <a:r>
              <a:rPr lang="en-US" sz="2000" dirty="0"/>
              <a:t> </a:t>
            </a:r>
            <a:r>
              <a:rPr lang="en-US" sz="2000" dirty="0" err="1"/>
              <a:t>xếp</a:t>
            </a:r>
            <a:r>
              <a:rPr lang="en-US" sz="2000" dirty="0"/>
              <a:t> </a:t>
            </a:r>
            <a:r>
              <a:rPr lang="en-US" sz="2000" dirty="0" err="1"/>
              <a:t>sách</a:t>
            </a:r>
            <a:r>
              <a:rPr lang="en-US" sz="2000" dirty="0"/>
              <a:t> </a:t>
            </a:r>
            <a:r>
              <a:rPr lang="en-US" sz="2000" dirty="0" err="1"/>
              <a:t>lên</a:t>
            </a:r>
            <a:r>
              <a:rPr lang="en-US" sz="2000" dirty="0"/>
              <a:t> </a:t>
            </a:r>
            <a:r>
              <a:rPr lang="en-US" sz="2000" dirty="0" err="1"/>
              <a:t>giá</a:t>
            </a:r>
            <a:r>
              <a:rPr lang="en-US" sz="2000" dirty="0"/>
              <a:t> </a:t>
            </a:r>
            <a:r>
              <a:rPr lang="en-US" sz="2000" dirty="0" err="1"/>
              <a:t>sách</a:t>
            </a:r>
            <a:r>
              <a:rPr lang="en-US" sz="2000" dirty="0"/>
              <a:t> </a:t>
            </a:r>
            <a:r>
              <a:rPr lang="en-US" sz="2000" dirty="0" err="1"/>
              <a:t>cho</a:t>
            </a:r>
            <a:r>
              <a:rPr lang="en-US" sz="2000" dirty="0"/>
              <a:t> </a:t>
            </a:r>
            <a:r>
              <a:rPr lang="en-US" sz="2000" dirty="0" err="1"/>
              <a:t>hợp</a:t>
            </a:r>
            <a:r>
              <a:rPr lang="en-US" sz="2000" dirty="0"/>
              <a:t> </a:t>
            </a:r>
            <a:r>
              <a:rPr lang="en-US" sz="2000" dirty="0" err="1"/>
              <a:t>lí</a:t>
            </a:r>
            <a:r>
              <a:rPr lang="en-US" sz="2000"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56" y="339614"/>
            <a:ext cx="1415612" cy="14156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256" y="1837445"/>
            <a:ext cx="4528314" cy="2166995"/>
          </a:xfrm>
          <a:prstGeom prst="rect">
            <a:avLst/>
          </a:prstGeom>
        </p:spPr>
      </p:pic>
      <p:sp>
        <p:nvSpPr>
          <p:cNvPr id="6" name="Rectangle 5"/>
          <p:cNvSpPr/>
          <p:nvPr/>
        </p:nvSpPr>
        <p:spPr>
          <a:xfrm>
            <a:off x="4887310" y="1650643"/>
            <a:ext cx="4046482" cy="3000821"/>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vi-VN" sz="1800" b="1" dirty="0" smtClean="0">
                <a:solidFill>
                  <a:srgbClr val="C00000"/>
                </a:solidFill>
              </a:rPr>
              <a:t>Truyện</a:t>
            </a:r>
            <a:r>
              <a:rPr lang="vi-VN" sz="1800" b="1" dirty="0">
                <a:solidFill>
                  <a:srgbClr val="C00000"/>
                </a:solidFill>
              </a:rPr>
              <a:t>, thơ: </a:t>
            </a:r>
            <a:r>
              <a:rPr lang="vi-VN" sz="1800" dirty="0"/>
              <a:t>Thơ học trò, truyện cười, Dế mèn phiêu lưu kí truyện tranh, truyện cổ tích, hoàng tử bé.</a:t>
            </a:r>
          </a:p>
          <a:p>
            <a:pPr marL="342900" indent="-342900" algn="just">
              <a:lnSpc>
                <a:spcPct val="150000"/>
              </a:lnSpc>
              <a:buFont typeface="Wingdings" panose="05000000000000000000" pitchFamily="2" charset="2"/>
              <a:buChar char="v"/>
            </a:pPr>
            <a:r>
              <a:rPr lang="vi-VN" sz="1800" b="1" dirty="0" smtClean="0">
                <a:solidFill>
                  <a:schemeClr val="accent3">
                    <a:lumMod val="75000"/>
                  </a:schemeClr>
                </a:solidFill>
              </a:rPr>
              <a:t>Sách </a:t>
            </a:r>
            <a:r>
              <a:rPr lang="vi-VN" sz="1800" b="1" dirty="0">
                <a:solidFill>
                  <a:schemeClr val="accent3">
                    <a:lumMod val="75000"/>
                  </a:schemeClr>
                </a:solidFill>
              </a:rPr>
              <a:t>giáo khoa: </a:t>
            </a:r>
            <a:r>
              <a:rPr lang="vi-VN" sz="1800" dirty="0"/>
              <a:t>Tiếng Anh 3, </a:t>
            </a:r>
            <a:r>
              <a:rPr lang="vi-VN" sz="1800" dirty="0" smtClean="0"/>
              <a:t>T</a:t>
            </a:r>
            <a:r>
              <a:rPr lang="en-US" sz="1800" dirty="0" err="1" smtClean="0"/>
              <a:t>i</a:t>
            </a:r>
            <a:r>
              <a:rPr lang="vi-VN" sz="1800" dirty="0" smtClean="0"/>
              <a:t>ếng </a:t>
            </a:r>
            <a:r>
              <a:rPr lang="vi-VN" sz="1800" dirty="0"/>
              <a:t>Việt 3, Âm nhạc 3, Tự nhiên và Xã hội 3, Toán 3.</a:t>
            </a:r>
          </a:p>
          <a:p>
            <a:pPr marL="342900" indent="-342900" algn="just">
              <a:lnSpc>
                <a:spcPct val="150000"/>
              </a:lnSpc>
              <a:buFont typeface="Wingdings" panose="05000000000000000000" pitchFamily="2" charset="2"/>
              <a:buChar char="v"/>
            </a:pPr>
            <a:r>
              <a:rPr lang="vi-VN" sz="1800" b="1" dirty="0" smtClean="0">
                <a:solidFill>
                  <a:schemeClr val="accent1">
                    <a:lumMod val="50000"/>
                  </a:schemeClr>
                </a:solidFill>
              </a:rPr>
              <a:t>Vở </a:t>
            </a:r>
            <a:r>
              <a:rPr lang="vi-VN" sz="1800" b="1" dirty="0">
                <a:solidFill>
                  <a:schemeClr val="accent1">
                    <a:lumMod val="50000"/>
                  </a:schemeClr>
                </a:solidFill>
              </a:rPr>
              <a:t>viết.</a:t>
            </a: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2160" y="46505"/>
            <a:ext cx="1708721" cy="1708721"/>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anim calcmode="lin" valueType="num">
                                      <p:cBhvr>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barn(inVertical)">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 calcmode="lin" valueType="num">
                                      <p:cBhvr additive="base">
                                        <p:cTn id="40"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4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34" name="Google Shape;434;p54"/>
          <p:cNvPicPr preferRelativeResize="0"/>
          <p:nvPr/>
        </p:nvPicPr>
        <p:blipFill>
          <a:blip r:embed="rId3">
            <a:alphaModFix/>
          </a:blip>
          <a:stretch>
            <a:fillRect/>
          </a:stretch>
        </p:blipFill>
        <p:spPr>
          <a:xfrm>
            <a:off x="8073942" y="2939097"/>
            <a:ext cx="1290775" cy="1690075"/>
          </a:xfrm>
          <a:prstGeom prst="rect">
            <a:avLst/>
          </a:prstGeom>
          <a:noFill/>
          <a:ln>
            <a:noFill/>
          </a:ln>
        </p:spPr>
      </p:pic>
      <p:sp>
        <p:nvSpPr>
          <p:cNvPr id="7" name="Rectangle 6"/>
          <p:cNvSpPr/>
          <p:nvPr/>
        </p:nvSpPr>
        <p:spPr>
          <a:xfrm>
            <a:off x="2088300" y="382143"/>
            <a:ext cx="5985642" cy="1477328"/>
          </a:xfrm>
          <a:prstGeom prst="rect">
            <a:avLst/>
          </a:prstGeom>
        </p:spPr>
        <p:txBody>
          <a:bodyPr wrap="square">
            <a:spAutoFit/>
          </a:bodyPr>
          <a:lstStyle/>
          <a:p>
            <a:pPr algn="just">
              <a:lnSpc>
                <a:spcPct val="150000"/>
              </a:lnSpc>
            </a:pPr>
            <a:r>
              <a:rPr lang="vi-VN" sz="2000" dirty="0"/>
              <a:t>Trong mỗi nhóm dưới đây, bạn An đã sắp xếp một đồ chơi không phù hợp vào nhóm. Em hãy giúp bạn An chỉ ra đồ chơi đó nhé.</a:t>
            </a:r>
            <a:endParaRPr lang="en-US" sz="2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822" y="295745"/>
            <a:ext cx="1650124" cy="1650124"/>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2088300" y="1945869"/>
            <a:ext cx="5343006" cy="2191592"/>
          </a:xfrm>
          <a:prstGeom prst="rect">
            <a:avLst/>
          </a:prstGeom>
          <a:ln>
            <a:noFill/>
          </a:ln>
          <a:effectLst>
            <a:softEdge rad="112500"/>
          </a:effectLst>
        </p:spPr>
      </p:pic>
      <p:sp>
        <p:nvSpPr>
          <p:cNvPr id="10" name="Rounded Rectangle 9"/>
          <p:cNvSpPr/>
          <p:nvPr/>
        </p:nvSpPr>
        <p:spPr>
          <a:xfrm>
            <a:off x="4992414" y="2039007"/>
            <a:ext cx="714703" cy="6726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177862" y="2711669"/>
            <a:ext cx="730469" cy="56375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812467" y="3275427"/>
            <a:ext cx="735478" cy="8620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Horizont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C00000"/>
                </a:solidFill>
                <a:latin typeface="+mn-lt"/>
              </a:rPr>
              <a:t>LUYỆN TẬP</a:t>
            </a:r>
            <a:endParaRPr lang="en-US" sz="3200" b="1" dirty="0">
              <a:solidFill>
                <a:srgbClr val="C00000"/>
              </a:solidFill>
              <a:latin typeface="+mn-lt"/>
            </a:endParaRPr>
          </a:p>
        </p:txBody>
      </p:sp>
      <p:sp>
        <p:nvSpPr>
          <p:cNvPr id="7" name="Rectangle 6"/>
          <p:cNvSpPr/>
          <p:nvPr/>
        </p:nvSpPr>
        <p:spPr>
          <a:xfrm>
            <a:off x="720000" y="1123893"/>
            <a:ext cx="7704000" cy="553998"/>
          </a:xfrm>
          <a:prstGeom prst="rect">
            <a:avLst/>
          </a:prstGeom>
        </p:spPr>
        <p:txBody>
          <a:bodyPr wrap="square">
            <a:spAutoFit/>
          </a:bodyPr>
          <a:lstStyle/>
          <a:p>
            <a:pPr algn="just">
              <a:lnSpc>
                <a:spcPct val="150000"/>
              </a:lnSpc>
            </a:pPr>
            <a:r>
              <a:rPr lang="en-US" sz="2000" b="1" dirty="0" err="1" smtClean="0"/>
              <a:t>Câu</a:t>
            </a:r>
            <a:r>
              <a:rPr lang="en-US" sz="2000" b="1" dirty="0" smtClean="0"/>
              <a:t> 1</a:t>
            </a:r>
            <a:r>
              <a:rPr lang="en-US" sz="2000" b="1" dirty="0"/>
              <a:t>. </a:t>
            </a:r>
            <a:r>
              <a:rPr lang="en-US" sz="2000" dirty="0" err="1"/>
              <a:t>Em</a:t>
            </a:r>
            <a:r>
              <a:rPr lang="en-US" sz="2000" dirty="0"/>
              <a:t> </a:t>
            </a:r>
            <a:r>
              <a:rPr lang="en-US" sz="2000" dirty="0" err="1"/>
              <a:t>hãy</a:t>
            </a:r>
            <a:r>
              <a:rPr lang="en-US" sz="2000" dirty="0"/>
              <a:t> </a:t>
            </a:r>
            <a:r>
              <a:rPr lang="en-US" sz="2000" dirty="0" err="1"/>
              <a:t>xếp</a:t>
            </a:r>
            <a:r>
              <a:rPr lang="en-US" sz="2000" dirty="0"/>
              <a:t> </a:t>
            </a:r>
            <a:r>
              <a:rPr lang="en-US" sz="2000" dirty="0" err="1"/>
              <a:t>các</a:t>
            </a:r>
            <a:r>
              <a:rPr lang="en-US" sz="2000" dirty="0"/>
              <a:t> </a:t>
            </a:r>
            <a:r>
              <a:rPr lang="en-US" sz="2000" dirty="0" err="1"/>
              <a:t>loại</a:t>
            </a:r>
            <a:r>
              <a:rPr lang="en-US" sz="2000" dirty="0"/>
              <a:t> </a:t>
            </a:r>
            <a:r>
              <a:rPr lang="en-US" sz="2000" dirty="0" err="1"/>
              <a:t>rau</a:t>
            </a:r>
            <a:r>
              <a:rPr lang="en-US" sz="2000" dirty="0"/>
              <a:t> </a:t>
            </a:r>
            <a:r>
              <a:rPr lang="en-US" sz="2000" dirty="0" err="1"/>
              <a:t>củ</a:t>
            </a:r>
            <a:r>
              <a:rPr lang="en-US" sz="2000" dirty="0"/>
              <a:t> </a:t>
            </a:r>
            <a:r>
              <a:rPr lang="en-US" sz="2000" dirty="0" err="1"/>
              <a:t>quả</a:t>
            </a:r>
            <a:r>
              <a:rPr lang="en-US" sz="2000" dirty="0"/>
              <a:t> </a:t>
            </a:r>
            <a:r>
              <a:rPr lang="en-US" sz="2000" dirty="0" err="1"/>
              <a:t>sau</a:t>
            </a:r>
            <a:r>
              <a:rPr lang="en-US" sz="2000" dirty="0"/>
              <a:t> </a:t>
            </a:r>
            <a:r>
              <a:rPr lang="en-US" sz="2000" dirty="0" err="1"/>
              <a:t>vào</a:t>
            </a:r>
            <a:r>
              <a:rPr lang="en-US" sz="2000" dirty="0"/>
              <a:t> </a:t>
            </a:r>
            <a:r>
              <a:rPr lang="en-US" sz="2000" dirty="0" err="1"/>
              <a:t>ba</a:t>
            </a:r>
            <a:r>
              <a:rPr lang="en-US" sz="2000" dirty="0"/>
              <a:t> </a:t>
            </a:r>
            <a:r>
              <a:rPr lang="en-US" sz="2000" dirty="0" err="1"/>
              <a:t>nhóm</a:t>
            </a:r>
            <a:r>
              <a:rPr lang="en-US" sz="2000" dirty="0"/>
              <a:t> </a:t>
            </a:r>
            <a:r>
              <a:rPr lang="en-US" sz="2000" dirty="0" err="1"/>
              <a:t>phù</a:t>
            </a:r>
            <a:r>
              <a:rPr lang="en-US" sz="2000" dirty="0"/>
              <a:t> </a:t>
            </a:r>
            <a:r>
              <a:rPr lang="en-US" sz="2000" dirty="0" err="1"/>
              <a:t>hợp</a:t>
            </a:r>
            <a:r>
              <a:rPr lang="en-US" sz="2000"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94" y="1772530"/>
            <a:ext cx="5462016" cy="2304288"/>
          </a:xfrm>
          <a:prstGeom prst="rect">
            <a:avLst/>
          </a:prstGeom>
          <a:ln>
            <a:noFill/>
          </a:ln>
          <a:effectLst>
            <a:softEdge rad="112500"/>
          </a:effectLst>
        </p:spPr>
      </p:pic>
      <p:sp>
        <p:nvSpPr>
          <p:cNvPr id="9" name="Rectangle 8"/>
          <p:cNvSpPr/>
          <p:nvPr/>
        </p:nvSpPr>
        <p:spPr>
          <a:xfrm>
            <a:off x="5759710" y="1839762"/>
            <a:ext cx="2974386" cy="2169825"/>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vi-VN" sz="1800" b="1" dirty="0" smtClean="0">
                <a:solidFill>
                  <a:schemeClr val="accent3">
                    <a:lumMod val="75000"/>
                  </a:schemeClr>
                </a:solidFill>
              </a:rPr>
              <a:t>Củ</a:t>
            </a:r>
            <a:r>
              <a:rPr lang="vi-VN" sz="1800" b="1" dirty="0">
                <a:solidFill>
                  <a:schemeClr val="accent3">
                    <a:lumMod val="75000"/>
                  </a:schemeClr>
                </a:solidFill>
              </a:rPr>
              <a:t>: </a:t>
            </a:r>
            <a:r>
              <a:rPr lang="vi-VN" sz="1800" dirty="0"/>
              <a:t>Khoai tây, su hào, cà rốt.</a:t>
            </a:r>
          </a:p>
          <a:p>
            <a:pPr marL="285750" indent="-285750" algn="just">
              <a:lnSpc>
                <a:spcPct val="150000"/>
              </a:lnSpc>
              <a:buFont typeface="Wingdings" panose="05000000000000000000" pitchFamily="2" charset="2"/>
              <a:buChar char="ü"/>
            </a:pPr>
            <a:r>
              <a:rPr lang="vi-VN" sz="1800" b="1" dirty="0" smtClean="0">
                <a:solidFill>
                  <a:schemeClr val="tx2">
                    <a:lumMod val="75000"/>
                  </a:schemeClr>
                </a:solidFill>
              </a:rPr>
              <a:t>Quả</a:t>
            </a:r>
            <a:r>
              <a:rPr lang="vi-VN" sz="1800" b="1" dirty="0">
                <a:solidFill>
                  <a:schemeClr val="tx2">
                    <a:lumMod val="75000"/>
                  </a:schemeClr>
                </a:solidFill>
              </a:rPr>
              <a:t>: </a:t>
            </a:r>
            <a:r>
              <a:rPr lang="vi-VN" sz="1800" dirty="0"/>
              <a:t>Nhãn, dưa hấu, mít, nho, cà tím.</a:t>
            </a:r>
          </a:p>
          <a:p>
            <a:pPr marL="285750" indent="-285750" algn="just">
              <a:lnSpc>
                <a:spcPct val="150000"/>
              </a:lnSpc>
              <a:buFont typeface="Wingdings" panose="05000000000000000000" pitchFamily="2" charset="2"/>
              <a:buChar char="ü"/>
            </a:pPr>
            <a:r>
              <a:rPr lang="vi-VN" sz="1800" b="1" dirty="0" smtClean="0">
                <a:solidFill>
                  <a:srgbClr val="00B050"/>
                </a:solidFill>
              </a:rPr>
              <a:t>Rau</a:t>
            </a:r>
            <a:r>
              <a:rPr lang="vi-VN" sz="1800" b="1" dirty="0">
                <a:solidFill>
                  <a:srgbClr val="00B050"/>
                </a:solidFill>
              </a:rPr>
              <a:t>: </a:t>
            </a:r>
            <a:r>
              <a:rPr lang="vi-VN" sz="1800" dirty="0"/>
              <a:t>mồng tơi, bắp </a:t>
            </a:r>
            <a:r>
              <a:rPr lang="vi-VN" sz="1800" dirty="0" smtClean="0"/>
              <a:t>cải</a:t>
            </a:r>
            <a:r>
              <a:rPr lang="en-US" sz="1800" dirty="0" smtClean="0"/>
              <a:t>.</a:t>
            </a:r>
            <a:endParaRPr lang="vi-VN" sz="18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3)">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arn(inVertic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1" name="Pentagon 10"/>
          <p:cNvSpPr/>
          <p:nvPr/>
        </p:nvSpPr>
        <p:spPr>
          <a:xfrm>
            <a:off x="0" y="430924"/>
            <a:ext cx="2554014" cy="515007"/>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smtClean="0"/>
              <a:t>Thảo</a:t>
            </a:r>
            <a:r>
              <a:rPr lang="en-US" sz="1800" b="1" dirty="0" smtClean="0"/>
              <a:t> </a:t>
            </a:r>
            <a:r>
              <a:rPr lang="en-US" sz="1800" b="1" dirty="0" err="1" smtClean="0"/>
              <a:t>luận</a:t>
            </a:r>
            <a:r>
              <a:rPr lang="en-US" sz="1800" b="1" dirty="0" smtClean="0"/>
              <a:t> </a:t>
            </a:r>
            <a:r>
              <a:rPr lang="en-US" sz="1800" b="1" dirty="0" err="1" smtClean="0"/>
              <a:t>nhóm</a:t>
            </a:r>
            <a:r>
              <a:rPr lang="en-US" sz="1800" b="1" dirty="0" smtClean="0"/>
              <a:t> </a:t>
            </a:r>
            <a:r>
              <a:rPr lang="en-US" sz="1800" b="1" dirty="0" err="1" smtClean="0"/>
              <a:t>đôi</a:t>
            </a:r>
            <a:endParaRPr lang="en-US" sz="1800" b="1" dirty="0"/>
          </a:p>
        </p:txBody>
      </p:sp>
      <p:sp>
        <p:nvSpPr>
          <p:cNvPr id="12" name="Rectangle 11"/>
          <p:cNvSpPr/>
          <p:nvPr/>
        </p:nvSpPr>
        <p:spPr>
          <a:xfrm>
            <a:off x="1581807" y="1043662"/>
            <a:ext cx="6227379" cy="1938992"/>
          </a:xfrm>
          <a:prstGeom prst="rect">
            <a:avLst/>
          </a:prstGeom>
        </p:spPr>
        <p:txBody>
          <a:bodyPr wrap="square">
            <a:spAutoFit/>
          </a:bodyPr>
          <a:lstStyle/>
          <a:p>
            <a:pPr algn="just">
              <a:lnSpc>
                <a:spcPct val="150000"/>
              </a:lnSpc>
            </a:pPr>
            <a:r>
              <a:rPr lang="en-US" sz="2000" b="1" dirty="0" err="1" smtClean="0">
                <a:solidFill>
                  <a:srgbClr val="C00000"/>
                </a:solidFill>
              </a:rPr>
              <a:t>Câu</a:t>
            </a:r>
            <a:r>
              <a:rPr lang="en-US" sz="2000" b="1" dirty="0" smtClean="0">
                <a:solidFill>
                  <a:srgbClr val="C00000"/>
                </a:solidFill>
              </a:rPr>
              <a:t> 2</a:t>
            </a:r>
            <a:r>
              <a:rPr lang="en-US" sz="2000" b="1" dirty="0">
                <a:solidFill>
                  <a:srgbClr val="C00000"/>
                </a:solidFill>
              </a:rPr>
              <a:t>. </a:t>
            </a:r>
            <a:r>
              <a:rPr lang="en-US" sz="2000" b="1" i="1" dirty="0"/>
              <a:t>An </a:t>
            </a:r>
            <a:r>
              <a:rPr lang="en-US" sz="2000" b="1" i="1" dirty="0" err="1"/>
              <a:t>đố</a:t>
            </a:r>
            <a:r>
              <a:rPr lang="en-US" sz="2000" b="1" i="1" dirty="0"/>
              <a:t> Minh: </a:t>
            </a:r>
            <a:r>
              <a:rPr lang="en-US" sz="2000" dirty="0" err="1"/>
              <a:t>Sắp</a:t>
            </a:r>
            <a:r>
              <a:rPr lang="en-US" sz="2000" dirty="0"/>
              <a:t> </a:t>
            </a:r>
            <a:r>
              <a:rPr lang="en-US" sz="2000" dirty="0" err="1"/>
              <a:t>xếp</a:t>
            </a:r>
            <a:r>
              <a:rPr lang="en-US" sz="2000" dirty="0"/>
              <a:t> </a:t>
            </a:r>
            <a:r>
              <a:rPr lang="en-US" sz="2000" dirty="0" err="1"/>
              <a:t>các</a:t>
            </a:r>
            <a:r>
              <a:rPr lang="en-US" sz="2000" dirty="0"/>
              <a:t> </a:t>
            </a:r>
            <a:r>
              <a:rPr lang="en-US" sz="2000" dirty="0" err="1"/>
              <a:t>số</a:t>
            </a:r>
            <a:r>
              <a:rPr lang="en-US" sz="2000" dirty="0"/>
              <a:t> </a:t>
            </a:r>
            <a:r>
              <a:rPr lang="en-US" sz="2000" dirty="0" err="1"/>
              <a:t>từ</a:t>
            </a:r>
            <a:r>
              <a:rPr lang="en-US" sz="2000" dirty="0"/>
              <a:t> 1 </a:t>
            </a:r>
            <a:r>
              <a:rPr lang="en-US" sz="2000" dirty="0" err="1"/>
              <a:t>đến</a:t>
            </a:r>
            <a:r>
              <a:rPr lang="en-US" sz="2000" dirty="0"/>
              <a:t> 20 (</a:t>
            </a:r>
            <a:r>
              <a:rPr lang="en-US" sz="2000" dirty="0" err="1"/>
              <a:t>gọi</a:t>
            </a:r>
            <a:r>
              <a:rPr lang="en-US" sz="2000" dirty="0"/>
              <a:t> </a:t>
            </a:r>
            <a:r>
              <a:rPr lang="en-US" sz="2000" dirty="0" err="1"/>
              <a:t>là</a:t>
            </a:r>
            <a:r>
              <a:rPr lang="en-US" sz="2000" dirty="0"/>
              <a:t> </a:t>
            </a:r>
            <a:r>
              <a:rPr lang="en-US" sz="2000" dirty="0" err="1"/>
              <a:t>dữ</a:t>
            </a:r>
            <a:r>
              <a:rPr lang="en-US" sz="2000" dirty="0"/>
              <a:t> </a:t>
            </a:r>
            <a:r>
              <a:rPr lang="en-US" sz="2000" dirty="0" err="1"/>
              <a:t>liệu</a:t>
            </a:r>
            <a:r>
              <a:rPr lang="en-US" sz="2000" dirty="0"/>
              <a:t>) </a:t>
            </a:r>
            <a:r>
              <a:rPr lang="en-US" sz="2000" dirty="0" err="1"/>
              <a:t>vào</a:t>
            </a:r>
            <a:r>
              <a:rPr lang="en-US" sz="2000" dirty="0"/>
              <a:t> </a:t>
            </a:r>
            <a:r>
              <a:rPr lang="en-US" sz="2000" dirty="0" err="1"/>
              <a:t>hai</a:t>
            </a:r>
            <a:r>
              <a:rPr lang="en-US" sz="2000" dirty="0"/>
              <a:t> </a:t>
            </a:r>
            <a:r>
              <a:rPr lang="en-US" sz="2000" dirty="0" err="1"/>
              <a:t>nhóm</a:t>
            </a:r>
            <a:r>
              <a:rPr lang="en-US" sz="2000" dirty="0"/>
              <a:t> </a:t>
            </a:r>
            <a:r>
              <a:rPr lang="en-US" sz="2000" dirty="0" err="1"/>
              <a:t>sao</a:t>
            </a:r>
            <a:r>
              <a:rPr lang="en-US" sz="2000" dirty="0"/>
              <a:t> </a:t>
            </a:r>
            <a:r>
              <a:rPr lang="en-US" sz="2000" dirty="0" err="1"/>
              <a:t>cho</a:t>
            </a:r>
            <a:r>
              <a:rPr lang="en-US" sz="2000" dirty="0"/>
              <a:t> </a:t>
            </a:r>
            <a:r>
              <a:rPr lang="en-US" sz="2000" dirty="0" err="1"/>
              <a:t>mỗi</a:t>
            </a:r>
            <a:r>
              <a:rPr lang="en-US" sz="2000" dirty="0"/>
              <a:t> </a:t>
            </a:r>
            <a:r>
              <a:rPr lang="en-US" sz="2000" dirty="0" err="1"/>
              <a:t>nhóm</a:t>
            </a:r>
            <a:r>
              <a:rPr lang="en-US" sz="2000" dirty="0"/>
              <a:t> </a:t>
            </a:r>
            <a:r>
              <a:rPr lang="en-US" sz="2000" dirty="0" err="1"/>
              <a:t>có</a:t>
            </a:r>
            <a:r>
              <a:rPr lang="en-US" sz="2000" dirty="0"/>
              <a:t> 10 </a:t>
            </a:r>
            <a:r>
              <a:rPr lang="en-US" sz="2000" dirty="0" err="1"/>
              <a:t>số</a:t>
            </a:r>
            <a:r>
              <a:rPr lang="en-US" sz="2000" dirty="0"/>
              <a:t> </a:t>
            </a:r>
            <a:r>
              <a:rPr lang="en-US" sz="2000" dirty="0" err="1"/>
              <a:t>và</a:t>
            </a:r>
            <a:r>
              <a:rPr lang="en-US" sz="2000" dirty="0"/>
              <a:t> </a:t>
            </a:r>
            <a:r>
              <a:rPr lang="en-US" sz="2000" dirty="0" err="1"/>
              <a:t>các</a:t>
            </a:r>
            <a:r>
              <a:rPr lang="en-US" sz="2000" dirty="0"/>
              <a:t> </a:t>
            </a:r>
            <a:r>
              <a:rPr lang="en-US" sz="2000" dirty="0" err="1"/>
              <a:t>số</a:t>
            </a:r>
            <a:r>
              <a:rPr lang="en-US" sz="2000" dirty="0"/>
              <a:t> </a:t>
            </a:r>
            <a:r>
              <a:rPr lang="en-US" sz="2000" dirty="0" err="1"/>
              <a:t>trong</a:t>
            </a:r>
            <a:r>
              <a:rPr lang="en-US" sz="2000" dirty="0"/>
              <a:t> </a:t>
            </a:r>
            <a:r>
              <a:rPr lang="en-US" sz="2000" dirty="0" err="1"/>
              <a:t>cùng</a:t>
            </a:r>
            <a:r>
              <a:rPr lang="en-US" sz="2000" dirty="0"/>
              <a:t> </a:t>
            </a:r>
            <a:r>
              <a:rPr lang="en-US" sz="2000" dirty="0" err="1"/>
              <a:t>một</a:t>
            </a:r>
            <a:r>
              <a:rPr lang="en-US" sz="2000" dirty="0"/>
              <a:t> </a:t>
            </a:r>
            <a:r>
              <a:rPr lang="en-US" sz="2000" dirty="0" err="1"/>
              <a:t>nhóm</a:t>
            </a:r>
            <a:r>
              <a:rPr lang="en-US" sz="2000" dirty="0"/>
              <a:t> </a:t>
            </a:r>
            <a:r>
              <a:rPr lang="en-US" sz="2000" dirty="0" err="1"/>
              <a:t>phải</a:t>
            </a:r>
            <a:r>
              <a:rPr lang="en-US" sz="2000" dirty="0"/>
              <a:t> </a:t>
            </a:r>
            <a:r>
              <a:rPr lang="en-US" sz="2000" dirty="0" err="1"/>
              <a:t>có</a:t>
            </a:r>
            <a:r>
              <a:rPr lang="en-US" sz="2000" dirty="0"/>
              <a:t> </a:t>
            </a:r>
            <a:r>
              <a:rPr lang="en-US" sz="2000" dirty="0" err="1"/>
              <a:t>điểm</a:t>
            </a:r>
            <a:r>
              <a:rPr lang="en-US" sz="2000" dirty="0"/>
              <a:t> </a:t>
            </a:r>
            <a:r>
              <a:rPr lang="en-US" sz="2000" dirty="0" err="1"/>
              <a:t>chung</a:t>
            </a:r>
            <a:r>
              <a:rPr lang="en-US" sz="2000" dirty="0"/>
              <a:t>. </a:t>
            </a:r>
            <a:r>
              <a:rPr lang="en-US" sz="2000" dirty="0" err="1"/>
              <a:t>Em</a:t>
            </a:r>
            <a:r>
              <a:rPr lang="en-US" sz="2000" dirty="0"/>
              <a:t> </a:t>
            </a:r>
            <a:r>
              <a:rPr lang="en-US" sz="2000" dirty="0" err="1"/>
              <a:t>hãy</a:t>
            </a:r>
            <a:r>
              <a:rPr lang="en-US" sz="2000" dirty="0"/>
              <a:t> </a:t>
            </a:r>
            <a:r>
              <a:rPr lang="en-US" sz="2000" dirty="0" err="1"/>
              <a:t>giúp</a:t>
            </a:r>
            <a:r>
              <a:rPr lang="en-US" sz="2000" dirty="0"/>
              <a:t> Minh </a:t>
            </a:r>
            <a:r>
              <a:rPr lang="en-US" sz="2000" dirty="0" err="1"/>
              <a:t>thực</a:t>
            </a:r>
            <a:r>
              <a:rPr lang="en-US" sz="2000" dirty="0"/>
              <a:t> </a:t>
            </a:r>
            <a:r>
              <a:rPr lang="en-US" sz="2000" dirty="0" err="1"/>
              <a:t>hiện</a:t>
            </a:r>
            <a:r>
              <a:rPr lang="en-US" sz="2000" dirty="0"/>
              <a:t> </a:t>
            </a:r>
            <a:r>
              <a:rPr lang="en-US" sz="2000" dirty="0" err="1"/>
              <a:t>yêu</a:t>
            </a:r>
            <a:r>
              <a:rPr lang="en-US" sz="2000" dirty="0"/>
              <a:t> </a:t>
            </a:r>
            <a:r>
              <a:rPr lang="en-US" sz="2000" dirty="0" err="1"/>
              <a:t>cầu</a:t>
            </a:r>
            <a:r>
              <a:rPr lang="en-US" sz="2000" dirty="0"/>
              <a:t> </a:t>
            </a:r>
            <a:r>
              <a:rPr lang="en-US" sz="2000" dirty="0" err="1"/>
              <a:t>của</a:t>
            </a:r>
            <a:r>
              <a:rPr lang="en-US" sz="2000" dirty="0"/>
              <a:t> An </a:t>
            </a:r>
            <a:r>
              <a:rPr lang="en-US" sz="2000" dirty="0" err="1"/>
              <a:t>nhé</a:t>
            </a:r>
            <a:r>
              <a:rPr lang="en-US" sz="2000" dirty="0"/>
              <a:t>.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086" y="2982654"/>
            <a:ext cx="2064547" cy="1677928"/>
          </a:xfrm>
          <a:prstGeom prst="rect">
            <a:avLst/>
          </a:prstGeom>
          <a:ln>
            <a:noFill/>
          </a:ln>
          <a:effectLst>
            <a:softEdge rad="112500"/>
          </a:effec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strVal val="#ppt_w+.3"/>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Google Shape;270;p44"/>
          <p:cNvSpPr/>
          <p:nvPr/>
        </p:nvSpPr>
        <p:spPr>
          <a:xfrm>
            <a:off x="5908410" y="1557451"/>
            <a:ext cx="1885800" cy="125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4" name="Google Shape;274;p44"/>
          <p:cNvCxnSpPr/>
          <p:nvPr/>
        </p:nvCxnSpPr>
        <p:spPr>
          <a:xfrm rot="10800000" flipH="1">
            <a:off x="5117310" y="1564951"/>
            <a:ext cx="791100" cy="800100"/>
          </a:xfrm>
          <a:prstGeom prst="bentConnector3">
            <a:avLst>
              <a:gd name="adj1" fmla="val 49992"/>
            </a:avLst>
          </a:prstGeom>
          <a:noFill/>
          <a:ln w="19050" cap="flat" cmpd="sng">
            <a:solidFill>
              <a:schemeClr val="tx2">
                <a:lumMod val="75000"/>
              </a:schemeClr>
            </a:solidFill>
            <a:prstDash val="solid"/>
            <a:round/>
            <a:headEnd type="none" w="med" len="med"/>
            <a:tailEnd type="none" w="med" len="med"/>
          </a:ln>
        </p:spPr>
      </p:cxnSp>
      <p:cxnSp>
        <p:nvCxnSpPr>
          <p:cNvPr id="276" name="Google Shape;276;p44"/>
          <p:cNvCxnSpPr/>
          <p:nvPr/>
        </p:nvCxnSpPr>
        <p:spPr>
          <a:xfrm flipH="1">
            <a:off x="3319410" y="2365051"/>
            <a:ext cx="791100" cy="985800"/>
          </a:xfrm>
          <a:prstGeom prst="bentConnector3">
            <a:avLst>
              <a:gd name="adj1" fmla="val 49992"/>
            </a:avLst>
          </a:prstGeom>
          <a:noFill/>
          <a:ln w="19050" cap="flat" cmpd="sng">
            <a:solidFill>
              <a:schemeClr val="tx2">
                <a:lumMod val="75000"/>
              </a:schemeClr>
            </a:solidFill>
            <a:prstDash val="solid"/>
            <a:round/>
            <a:headEnd type="none" w="med" len="med"/>
            <a:tailEnd type="none" w="med" len="med"/>
          </a:ln>
        </p:spPr>
      </p:cxnSp>
      <p:cxnSp>
        <p:nvCxnSpPr>
          <p:cNvPr id="286" name="Google Shape;286;p44"/>
          <p:cNvCxnSpPr/>
          <p:nvPr/>
        </p:nvCxnSpPr>
        <p:spPr>
          <a:xfrm>
            <a:off x="5117310" y="2365051"/>
            <a:ext cx="791100" cy="993300"/>
          </a:xfrm>
          <a:prstGeom prst="bentConnector3">
            <a:avLst>
              <a:gd name="adj1" fmla="val 49992"/>
            </a:avLst>
          </a:prstGeom>
          <a:noFill/>
          <a:ln w="19050" cap="flat" cmpd="sng">
            <a:solidFill>
              <a:schemeClr val="tx2">
                <a:lumMod val="75000"/>
              </a:schemeClr>
            </a:solidFill>
            <a:prstDash val="solid"/>
            <a:round/>
            <a:headEnd type="none" w="med" len="med"/>
            <a:tailEnd type="none" w="med" len="med"/>
          </a:ln>
        </p:spPr>
      </p:cxnSp>
      <p:cxnSp>
        <p:nvCxnSpPr>
          <p:cNvPr id="287" name="Google Shape;287;p44"/>
          <p:cNvCxnSpPr/>
          <p:nvPr/>
        </p:nvCxnSpPr>
        <p:spPr>
          <a:xfrm rot="10800000">
            <a:off x="3319410" y="1557451"/>
            <a:ext cx="791100" cy="807600"/>
          </a:xfrm>
          <a:prstGeom prst="bentConnector3">
            <a:avLst>
              <a:gd name="adj1" fmla="val 49992"/>
            </a:avLst>
          </a:prstGeom>
          <a:noFill/>
          <a:ln w="19050" cap="flat" cmpd="sng">
            <a:solidFill>
              <a:schemeClr val="tx2">
                <a:lumMod val="75000"/>
              </a:schemeClr>
            </a:solidFill>
            <a:prstDash val="solid"/>
            <a:round/>
            <a:headEnd type="none" w="med" len="med"/>
            <a:tailEnd type="none" w="med" len="med"/>
          </a:ln>
        </p:spPr>
      </p:cxnSp>
      <p:sp>
        <p:nvSpPr>
          <p:cNvPr id="3" name="TextBox 2"/>
          <p:cNvSpPr txBox="1"/>
          <p:nvPr/>
        </p:nvSpPr>
        <p:spPr>
          <a:xfrm>
            <a:off x="4157192" y="2164996"/>
            <a:ext cx="913435" cy="400110"/>
          </a:xfrm>
          <a:prstGeom prst="rect">
            <a:avLst/>
          </a:prstGeom>
          <a:noFill/>
        </p:spPr>
        <p:txBody>
          <a:bodyPr wrap="square" rtlCol="0">
            <a:spAutoFit/>
          </a:bodyPr>
          <a:lstStyle/>
          <a:p>
            <a:pPr algn="ctr"/>
            <a:r>
              <a:rPr lang="en-US" sz="2000" dirty="0" err="1" smtClean="0">
                <a:solidFill>
                  <a:srgbClr val="0070C0"/>
                </a:solidFill>
              </a:rPr>
              <a:t>Hoặc</a:t>
            </a:r>
            <a:endParaRPr lang="en-US" sz="2000" dirty="0">
              <a:solidFill>
                <a:srgbClr val="0070C0"/>
              </a:solidFill>
            </a:endParaRPr>
          </a:p>
        </p:txBody>
      </p:sp>
      <p:sp>
        <p:nvSpPr>
          <p:cNvPr id="4" name="Rectangle 3"/>
          <p:cNvSpPr/>
          <p:nvPr/>
        </p:nvSpPr>
        <p:spPr>
          <a:xfrm>
            <a:off x="611102" y="811237"/>
            <a:ext cx="2708306" cy="1477328"/>
          </a:xfrm>
          <a:prstGeom prst="rect">
            <a:avLst/>
          </a:prstGeom>
        </p:spPr>
        <p:txBody>
          <a:bodyPr wrap="square">
            <a:spAutoFit/>
          </a:bodyPr>
          <a:lstStyle/>
          <a:p>
            <a:pPr algn="just">
              <a:lnSpc>
                <a:spcPct val="150000"/>
              </a:lnSpc>
            </a:pPr>
            <a:r>
              <a:rPr lang="en-US" sz="2000" b="1" dirty="0" err="1" smtClean="0">
                <a:solidFill>
                  <a:srgbClr val="C00000"/>
                </a:solidFill>
              </a:rPr>
              <a:t>Nhóm</a:t>
            </a:r>
            <a:r>
              <a:rPr lang="en-US" sz="2000" b="1" dirty="0" smtClean="0">
                <a:solidFill>
                  <a:srgbClr val="C00000"/>
                </a:solidFill>
              </a:rPr>
              <a:t> 1: </a:t>
            </a:r>
            <a:r>
              <a:rPr lang="vi-VN" sz="2000" dirty="0" smtClean="0"/>
              <a:t>nhóm </a:t>
            </a:r>
            <a:r>
              <a:rPr lang="vi-VN" sz="2000" dirty="0"/>
              <a:t>các số nhỏ hơn 10 hoặc bằng </a:t>
            </a:r>
            <a:r>
              <a:rPr lang="vi-VN" sz="2000" dirty="0" smtClean="0"/>
              <a:t>10</a:t>
            </a:r>
            <a:r>
              <a:rPr lang="en-US" sz="2000" dirty="0" smtClean="0"/>
              <a:t>.</a:t>
            </a:r>
            <a:r>
              <a:rPr lang="vi-VN" sz="2000" dirty="0" smtClean="0"/>
              <a:t> </a:t>
            </a:r>
            <a:endParaRPr lang="en-US" sz="2000" dirty="0"/>
          </a:p>
        </p:txBody>
      </p:sp>
      <p:sp>
        <p:nvSpPr>
          <p:cNvPr id="25" name="Rectangle 24"/>
          <p:cNvSpPr/>
          <p:nvPr/>
        </p:nvSpPr>
        <p:spPr>
          <a:xfrm>
            <a:off x="611436" y="2752908"/>
            <a:ext cx="2708306" cy="1015663"/>
          </a:xfrm>
          <a:prstGeom prst="rect">
            <a:avLst/>
          </a:prstGeom>
        </p:spPr>
        <p:txBody>
          <a:bodyPr wrap="square">
            <a:spAutoFit/>
          </a:bodyPr>
          <a:lstStyle/>
          <a:p>
            <a:pPr algn="just">
              <a:lnSpc>
                <a:spcPct val="150000"/>
              </a:lnSpc>
            </a:pPr>
            <a:r>
              <a:rPr lang="en-US" sz="2000" b="1" dirty="0" err="1" smtClean="0">
                <a:solidFill>
                  <a:srgbClr val="002060"/>
                </a:solidFill>
              </a:rPr>
              <a:t>Nhóm</a:t>
            </a:r>
            <a:r>
              <a:rPr lang="en-US" sz="2000" b="1" dirty="0" smtClean="0">
                <a:solidFill>
                  <a:srgbClr val="002060"/>
                </a:solidFill>
              </a:rPr>
              <a:t> 2: </a:t>
            </a:r>
            <a:r>
              <a:rPr lang="vi-VN" sz="2000" dirty="0" smtClean="0"/>
              <a:t>nhóm </a:t>
            </a:r>
            <a:r>
              <a:rPr lang="vi-VN" sz="2000" dirty="0"/>
              <a:t>các </a:t>
            </a:r>
            <a:r>
              <a:rPr lang="vi-VN" sz="2000" dirty="0" smtClean="0"/>
              <a:t>số</a:t>
            </a:r>
            <a:r>
              <a:rPr lang="en-US" sz="2000" dirty="0" smtClean="0"/>
              <a:t> </a:t>
            </a:r>
            <a:r>
              <a:rPr lang="en-US" sz="2000" dirty="0" err="1" smtClean="0"/>
              <a:t>lớn</a:t>
            </a:r>
            <a:r>
              <a:rPr lang="en-US" sz="2000" dirty="0" smtClean="0"/>
              <a:t> </a:t>
            </a:r>
            <a:r>
              <a:rPr lang="en-US" sz="2000" dirty="0" err="1" smtClean="0"/>
              <a:t>hơn</a:t>
            </a:r>
            <a:r>
              <a:rPr lang="en-US" sz="2000" dirty="0" smtClean="0"/>
              <a:t> 10.</a:t>
            </a:r>
            <a:endParaRPr lang="en-US" sz="2000" dirty="0"/>
          </a:p>
        </p:txBody>
      </p:sp>
      <p:sp>
        <p:nvSpPr>
          <p:cNvPr id="26" name="Rectangle 25"/>
          <p:cNvSpPr/>
          <p:nvPr/>
        </p:nvSpPr>
        <p:spPr>
          <a:xfrm>
            <a:off x="5996045" y="1015651"/>
            <a:ext cx="2426294" cy="1015663"/>
          </a:xfrm>
          <a:prstGeom prst="rect">
            <a:avLst/>
          </a:prstGeom>
        </p:spPr>
        <p:txBody>
          <a:bodyPr wrap="square">
            <a:spAutoFit/>
          </a:bodyPr>
          <a:lstStyle/>
          <a:p>
            <a:pPr algn="just">
              <a:lnSpc>
                <a:spcPct val="150000"/>
              </a:lnSpc>
            </a:pPr>
            <a:r>
              <a:rPr lang="en-US" sz="2000" b="1" dirty="0" err="1" smtClean="0">
                <a:solidFill>
                  <a:schemeClr val="accent3">
                    <a:lumMod val="50000"/>
                  </a:schemeClr>
                </a:solidFill>
              </a:rPr>
              <a:t>Nhóm</a:t>
            </a:r>
            <a:r>
              <a:rPr lang="en-US" sz="2000" b="1" dirty="0" smtClean="0">
                <a:solidFill>
                  <a:schemeClr val="accent3">
                    <a:lumMod val="50000"/>
                  </a:schemeClr>
                </a:solidFill>
              </a:rPr>
              <a:t> 1: </a:t>
            </a:r>
            <a:r>
              <a:rPr lang="vi-VN" sz="2000" dirty="0" smtClean="0"/>
              <a:t>nhóm </a:t>
            </a:r>
            <a:r>
              <a:rPr lang="vi-VN" sz="2000" dirty="0"/>
              <a:t>các </a:t>
            </a:r>
            <a:r>
              <a:rPr lang="vi-VN" sz="2000" dirty="0" smtClean="0"/>
              <a:t>số</a:t>
            </a:r>
            <a:r>
              <a:rPr lang="en-US" sz="2000" dirty="0" smtClean="0"/>
              <a:t> </a:t>
            </a:r>
            <a:r>
              <a:rPr lang="en-US" sz="2000" dirty="0" err="1" smtClean="0"/>
              <a:t>chẵn</a:t>
            </a:r>
            <a:endParaRPr lang="en-US" sz="2000" dirty="0"/>
          </a:p>
        </p:txBody>
      </p:sp>
      <p:sp>
        <p:nvSpPr>
          <p:cNvPr id="27" name="Rectangle 26"/>
          <p:cNvSpPr/>
          <p:nvPr/>
        </p:nvSpPr>
        <p:spPr>
          <a:xfrm>
            <a:off x="5996045" y="2752773"/>
            <a:ext cx="2426294" cy="1015663"/>
          </a:xfrm>
          <a:prstGeom prst="rect">
            <a:avLst/>
          </a:prstGeom>
        </p:spPr>
        <p:txBody>
          <a:bodyPr wrap="square">
            <a:spAutoFit/>
          </a:bodyPr>
          <a:lstStyle/>
          <a:p>
            <a:pPr algn="just">
              <a:lnSpc>
                <a:spcPct val="150000"/>
              </a:lnSpc>
            </a:pPr>
            <a:r>
              <a:rPr lang="en-US" sz="2000" b="1" dirty="0" err="1" smtClean="0">
                <a:solidFill>
                  <a:schemeClr val="tx2">
                    <a:lumMod val="75000"/>
                  </a:schemeClr>
                </a:solidFill>
              </a:rPr>
              <a:t>Nhóm</a:t>
            </a:r>
            <a:r>
              <a:rPr lang="en-US" sz="2000" b="1" dirty="0" smtClean="0">
                <a:solidFill>
                  <a:schemeClr val="tx2">
                    <a:lumMod val="75000"/>
                  </a:schemeClr>
                </a:solidFill>
              </a:rPr>
              <a:t> 2: </a:t>
            </a:r>
            <a:r>
              <a:rPr lang="vi-VN" sz="2000" dirty="0" smtClean="0"/>
              <a:t>nhóm </a:t>
            </a:r>
            <a:r>
              <a:rPr lang="vi-VN" sz="2000" dirty="0"/>
              <a:t>các </a:t>
            </a:r>
            <a:r>
              <a:rPr lang="vi-VN" sz="2000" dirty="0" smtClean="0"/>
              <a:t>số</a:t>
            </a:r>
            <a:r>
              <a:rPr lang="en-US" sz="2000" dirty="0" smtClean="0"/>
              <a:t> </a:t>
            </a:r>
            <a:r>
              <a:rPr lang="en-US" sz="2000" dirty="0" err="1" smtClean="0"/>
              <a:t>lẻ</a:t>
            </a:r>
            <a:endParaRPr lang="en-US" sz="2000" dirty="0"/>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083" y="2649864"/>
            <a:ext cx="1502927" cy="1221480"/>
          </a:xfrm>
          <a:prstGeom prst="rect">
            <a:avLst/>
          </a:prstGeom>
          <a:ln>
            <a:noFill/>
          </a:ln>
          <a:effectLst>
            <a:softEdge rad="11250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wipe(down)">
                                      <p:cBhvr>
                                        <p:cTn id="7" dur="500"/>
                                        <p:tgtEl>
                                          <p:spTgt spid="28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76"/>
                                        </p:tgtEl>
                                        <p:attrNameLst>
                                          <p:attrName>style.visibility</p:attrName>
                                        </p:attrNameLst>
                                      </p:cBhvr>
                                      <p:to>
                                        <p:strVal val="visible"/>
                                      </p:to>
                                    </p:set>
                                    <p:animEffect transition="in" filter="wipe(up)">
                                      <p:cBhvr>
                                        <p:cTn id="15" dur="500"/>
                                        <p:tgtEl>
                                          <p:spTgt spid="27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74"/>
                                        </p:tgtEl>
                                        <p:attrNameLst>
                                          <p:attrName>style.visibility</p:attrName>
                                        </p:attrNameLst>
                                      </p:cBhvr>
                                      <p:to>
                                        <p:strVal val="visible"/>
                                      </p:to>
                                    </p:set>
                                    <p:animEffect transition="in" filter="wipe(down)">
                                      <p:cBhvr>
                                        <p:cTn id="33" dur="500"/>
                                        <p:tgtEl>
                                          <p:spTgt spid="27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86"/>
                                        </p:tgtEl>
                                        <p:attrNameLst>
                                          <p:attrName>style.visibility</p:attrName>
                                        </p:attrNameLst>
                                      </p:cBhvr>
                                      <p:to>
                                        <p:strVal val="visible"/>
                                      </p:to>
                                    </p:set>
                                    <p:animEffect transition="in" filter="wipe(up)">
                                      <p:cBhvr>
                                        <p:cTn id="41" dur="500"/>
                                        <p:tgtEl>
                                          <p:spTgt spid="28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5"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37"/>
          <p:cNvSpPr txBox="1">
            <a:spLocks noGrp="1"/>
          </p:cNvSpPr>
          <p:nvPr>
            <p:ph type="title"/>
          </p:nvPr>
        </p:nvSpPr>
        <p:spPr>
          <a:xfrm>
            <a:off x="2297350" y="427167"/>
            <a:ext cx="4549200" cy="69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tx2">
                    <a:lumMod val="75000"/>
                  </a:schemeClr>
                </a:solidFill>
                <a:latin typeface="+mn-lt"/>
              </a:rPr>
              <a:t>VẬN DỤNG</a:t>
            </a:r>
            <a:endParaRPr sz="3200" b="1" dirty="0">
              <a:solidFill>
                <a:schemeClr val="tx2">
                  <a:lumMod val="75000"/>
                </a:schemeClr>
              </a:solidFill>
              <a:latin typeface="+mn-lt"/>
            </a:endParaRPr>
          </a:p>
        </p:txBody>
      </p:sp>
      <p:pic>
        <p:nvPicPr>
          <p:cNvPr id="191" name="Google Shape;191;p37"/>
          <p:cNvPicPr preferRelativeResize="0"/>
          <p:nvPr/>
        </p:nvPicPr>
        <p:blipFill>
          <a:blip r:embed="rId3">
            <a:alphaModFix/>
          </a:blip>
          <a:stretch>
            <a:fillRect/>
          </a:stretch>
        </p:blipFill>
        <p:spPr>
          <a:xfrm rot="-244659">
            <a:off x="7524225" y="2840775"/>
            <a:ext cx="1323975" cy="1276350"/>
          </a:xfrm>
          <a:prstGeom prst="rect">
            <a:avLst/>
          </a:prstGeom>
          <a:noFill/>
          <a:ln>
            <a:noFill/>
          </a:ln>
        </p:spPr>
      </p:pic>
      <p:sp>
        <p:nvSpPr>
          <p:cNvPr id="3" name="Rounded Rectangular Callout 2"/>
          <p:cNvSpPr/>
          <p:nvPr/>
        </p:nvSpPr>
        <p:spPr>
          <a:xfrm>
            <a:off x="2617076" y="1380137"/>
            <a:ext cx="5043620" cy="1450428"/>
          </a:xfrm>
          <a:prstGeom prst="wedgeRoundRectCallout">
            <a:avLst>
              <a:gd name="adj1" fmla="val 55519"/>
              <a:gd name="adj2" fmla="val 37185"/>
              <a:gd name="adj3" fmla="val 1666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t>1. </a:t>
            </a:r>
            <a:r>
              <a:rPr lang="vi-VN" sz="2000" dirty="0" smtClean="0"/>
              <a:t>Em </a:t>
            </a:r>
            <a:r>
              <a:rPr lang="vi-VN" sz="2000" dirty="0"/>
              <a:t>hãy nêu một ví dụ ở trường hoặc ở gia đình mà em thấy nhờ sắp xếp hợp lí, việc tìm kiếm sẽ nhanh hơn.</a:t>
            </a:r>
            <a:endParaRPr lang="en-US" sz="2000" dirty="0"/>
          </a:p>
        </p:txBody>
      </p:sp>
      <p:sp>
        <p:nvSpPr>
          <p:cNvPr id="7" name="Rounded Rectangular Callout 6"/>
          <p:cNvSpPr/>
          <p:nvPr/>
        </p:nvSpPr>
        <p:spPr>
          <a:xfrm>
            <a:off x="1014249" y="3088436"/>
            <a:ext cx="6371679" cy="1553192"/>
          </a:xfrm>
          <a:prstGeom prst="wedgeRoundRectCallout">
            <a:avLst>
              <a:gd name="adj1" fmla="val -56386"/>
              <a:gd name="adj2" fmla="val 38538"/>
              <a:gd name="adj3" fmla="val 16667"/>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t>2. </a:t>
            </a:r>
            <a:r>
              <a:rPr lang="vi-VN" sz="2000" dirty="0" smtClean="0"/>
              <a:t>Em </a:t>
            </a:r>
            <a:r>
              <a:rPr lang="vi-VN" sz="2000" dirty="0"/>
              <a:t>hãy phân loại, sắp xếp lại đồ trong tủ quần áo, góc học tập, ngăn bàn học,… của gia đình em để tìm kiếm đồ vật được nhanh hơn khi cần.</a:t>
            </a:r>
            <a:endParaRPr lang="en-US" sz="2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81" y="752327"/>
            <a:ext cx="2207174" cy="22071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Left)">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cxnSp>
        <p:nvCxnSpPr>
          <p:cNvPr id="359" name="Google Shape;359;p50"/>
          <p:cNvCxnSpPr/>
          <p:nvPr/>
        </p:nvCxnSpPr>
        <p:spPr>
          <a:xfrm>
            <a:off x="2115242" y="3472590"/>
            <a:ext cx="4674441" cy="0"/>
          </a:xfrm>
          <a:prstGeom prst="straightConnector1">
            <a:avLst/>
          </a:prstGeom>
          <a:noFill/>
          <a:ln w="19050" cap="flat" cmpd="sng">
            <a:solidFill>
              <a:schemeClr val="dk2"/>
            </a:solidFill>
            <a:prstDash val="solid"/>
            <a:round/>
            <a:headEnd type="none" w="med" len="med"/>
            <a:tailEnd type="none" w="med" len="med"/>
          </a:ln>
        </p:spPr>
      </p:cxnSp>
      <p:sp>
        <p:nvSpPr>
          <p:cNvPr id="360" name="Google Shape;360;p50"/>
          <p:cNvSpPr txBox="1">
            <a:spLocks noGrp="1"/>
          </p:cNvSpPr>
          <p:nvPr>
            <p:ph type="title"/>
          </p:nvPr>
        </p:nvSpPr>
        <p:spPr>
          <a:xfrm>
            <a:off x="1245435" y="600840"/>
            <a:ext cx="65631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rgbClr val="C00000"/>
                </a:solidFill>
                <a:latin typeface="+mn-lt"/>
              </a:rPr>
              <a:t>HƯỚNG DẪN VỀ NHÀ</a:t>
            </a:r>
            <a:endParaRPr sz="3200" b="1" dirty="0">
              <a:solidFill>
                <a:srgbClr val="C00000"/>
              </a:solidFill>
              <a:latin typeface="+mn-lt"/>
            </a:endParaRPr>
          </a:p>
        </p:txBody>
      </p:sp>
      <p:cxnSp>
        <p:nvCxnSpPr>
          <p:cNvPr id="361" name="Google Shape;361;p50"/>
          <p:cNvCxnSpPr/>
          <p:nvPr/>
        </p:nvCxnSpPr>
        <p:spPr>
          <a:xfrm>
            <a:off x="2066959" y="2922115"/>
            <a:ext cx="0" cy="244800"/>
          </a:xfrm>
          <a:prstGeom prst="straightConnector1">
            <a:avLst/>
          </a:prstGeom>
          <a:noFill/>
          <a:ln w="19050" cap="flat" cmpd="sng">
            <a:solidFill>
              <a:schemeClr val="dk2"/>
            </a:solidFill>
            <a:prstDash val="solid"/>
            <a:round/>
            <a:headEnd type="none" w="med" len="med"/>
            <a:tailEnd type="none" w="med" len="med"/>
          </a:ln>
        </p:spPr>
      </p:cxnSp>
      <p:sp>
        <p:nvSpPr>
          <p:cNvPr id="362" name="Google Shape;362;p50"/>
          <p:cNvSpPr/>
          <p:nvPr/>
        </p:nvSpPr>
        <p:spPr>
          <a:xfrm>
            <a:off x="1533779" y="1343015"/>
            <a:ext cx="1886700" cy="15756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0"/>
          <p:cNvSpPr/>
          <p:nvPr/>
        </p:nvSpPr>
        <p:spPr>
          <a:xfrm>
            <a:off x="3525941" y="1343015"/>
            <a:ext cx="1886700" cy="15756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0"/>
          <p:cNvSpPr/>
          <p:nvPr/>
        </p:nvSpPr>
        <p:spPr>
          <a:xfrm>
            <a:off x="5518112" y="1343015"/>
            <a:ext cx="1886700" cy="15756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0"/>
          <p:cNvSpPr/>
          <p:nvPr/>
        </p:nvSpPr>
        <p:spPr>
          <a:xfrm>
            <a:off x="5273624" y="1930844"/>
            <a:ext cx="67" cy="67"/>
          </a:xfrm>
          <a:custGeom>
            <a:avLst/>
            <a:gdLst/>
            <a:ahLst/>
            <a:cxnLst/>
            <a:rect l="l" t="t" r="r" b="b"/>
            <a:pathLst>
              <a:path w="1" h="1" fill="none" extrusionOk="0">
                <a:moveTo>
                  <a:pt x="0" y="0"/>
                </a:moveTo>
                <a:close/>
              </a:path>
            </a:pathLst>
          </a:custGeom>
          <a:noFill/>
          <a:ln w="66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6" name="Google Shape;376;p50"/>
          <p:cNvCxnSpPr>
            <a:endCxn id="364" idx="2"/>
          </p:cNvCxnSpPr>
          <p:nvPr/>
        </p:nvCxnSpPr>
        <p:spPr>
          <a:xfrm rot="10800000">
            <a:off x="4469291" y="2918615"/>
            <a:ext cx="0" cy="244800"/>
          </a:xfrm>
          <a:prstGeom prst="straightConnector1">
            <a:avLst/>
          </a:prstGeom>
          <a:noFill/>
          <a:ln w="19050" cap="flat" cmpd="sng">
            <a:solidFill>
              <a:schemeClr val="dk2"/>
            </a:solidFill>
            <a:prstDash val="solid"/>
            <a:round/>
            <a:headEnd type="none" w="med" len="med"/>
            <a:tailEnd type="none" w="med" len="med"/>
          </a:ln>
        </p:spPr>
      </p:cxnSp>
      <p:cxnSp>
        <p:nvCxnSpPr>
          <p:cNvPr id="380" name="Google Shape;380;p50"/>
          <p:cNvCxnSpPr/>
          <p:nvPr/>
        </p:nvCxnSpPr>
        <p:spPr>
          <a:xfrm>
            <a:off x="7013027" y="2918615"/>
            <a:ext cx="0" cy="244500"/>
          </a:xfrm>
          <a:prstGeom prst="straightConnector1">
            <a:avLst/>
          </a:prstGeom>
          <a:noFill/>
          <a:ln w="19050" cap="flat" cmpd="sng">
            <a:solidFill>
              <a:schemeClr val="dk2"/>
            </a:solidFill>
            <a:prstDash val="solid"/>
            <a:round/>
            <a:headEnd type="none" w="med" len="med"/>
            <a:tailEnd type="none" w="med" len="med"/>
          </a:ln>
        </p:spPr>
      </p:cxnSp>
      <p:sp>
        <p:nvSpPr>
          <p:cNvPr id="382" name="Google Shape;382;p50"/>
          <p:cNvSpPr/>
          <p:nvPr/>
        </p:nvSpPr>
        <p:spPr>
          <a:xfrm>
            <a:off x="1768309" y="3173940"/>
            <a:ext cx="597300" cy="597300"/>
          </a:xfrm>
          <a:prstGeom prst="ellipse">
            <a:avLst/>
          </a:prstGeom>
          <a:solidFill>
            <a:srgbClr val="FF9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B4B4"/>
              </a:solidFill>
            </a:endParaRPr>
          </a:p>
        </p:txBody>
      </p:sp>
      <p:sp>
        <p:nvSpPr>
          <p:cNvPr id="383" name="Google Shape;383;p50"/>
          <p:cNvSpPr txBox="1"/>
          <p:nvPr/>
        </p:nvSpPr>
        <p:spPr>
          <a:xfrm>
            <a:off x="1768300" y="3159983"/>
            <a:ext cx="5973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FBFBFB"/>
                </a:solidFill>
                <a:latin typeface="+mn-lt"/>
                <a:ea typeface="Concert One"/>
                <a:cs typeface="Concert One"/>
                <a:sym typeface="Concert One"/>
              </a:rPr>
              <a:t>01</a:t>
            </a:r>
            <a:endParaRPr sz="2800" b="1" dirty="0">
              <a:solidFill>
                <a:srgbClr val="FBFBFB"/>
              </a:solidFill>
              <a:latin typeface="+mn-lt"/>
              <a:ea typeface="Concert One"/>
              <a:cs typeface="Concert One"/>
              <a:sym typeface="Concert One"/>
            </a:endParaRPr>
          </a:p>
        </p:txBody>
      </p:sp>
      <p:sp>
        <p:nvSpPr>
          <p:cNvPr id="384" name="Google Shape;384;p50"/>
          <p:cNvSpPr/>
          <p:nvPr/>
        </p:nvSpPr>
        <p:spPr>
          <a:xfrm>
            <a:off x="4170729" y="3173953"/>
            <a:ext cx="597300" cy="597300"/>
          </a:xfrm>
          <a:prstGeom prst="ellipse">
            <a:avLst/>
          </a:prstGeom>
          <a:solidFill>
            <a:srgbClr val="FF9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B4B4"/>
              </a:solidFill>
            </a:endParaRPr>
          </a:p>
        </p:txBody>
      </p:sp>
      <p:sp>
        <p:nvSpPr>
          <p:cNvPr id="385" name="Google Shape;385;p50"/>
          <p:cNvSpPr txBox="1"/>
          <p:nvPr/>
        </p:nvSpPr>
        <p:spPr>
          <a:xfrm>
            <a:off x="4170720" y="3159996"/>
            <a:ext cx="5973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BFBFB"/>
                </a:solidFill>
                <a:latin typeface="+mn-lt"/>
                <a:ea typeface="Concert One"/>
                <a:cs typeface="Concert One"/>
                <a:sym typeface="Concert One"/>
              </a:rPr>
              <a:t>02</a:t>
            </a:r>
            <a:endParaRPr sz="2800" b="1">
              <a:solidFill>
                <a:srgbClr val="FBFBFB"/>
              </a:solidFill>
              <a:latin typeface="+mn-lt"/>
              <a:ea typeface="Concert One"/>
              <a:cs typeface="Concert One"/>
              <a:sym typeface="Concert One"/>
            </a:endParaRPr>
          </a:p>
        </p:txBody>
      </p:sp>
      <p:sp>
        <p:nvSpPr>
          <p:cNvPr id="386" name="Google Shape;386;p50"/>
          <p:cNvSpPr/>
          <p:nvPr/>
        </p:nvSpPr>
        <p:spPr>
          <a:xfrm>
            <a:off x="6714482" y="3173940"/>
            <a:ext cx="597300" cy="597300"/>
          </a:xfrm>
          <a:prstGeom prst="ellipse">
            <a:avLst/>
          </a:prstGeom>
          <a:solidFill>
            <a:srgbClr val="FF9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B4B4"/>
              </a:solidFill>
            </a:endParaRPr>
          </a:p>
        </p:txBody>
      </p:sp>
      <p:sp>
        <p:nvSpPr>
          <p:cNvPr id="387" name="Google Shape;387;p50"/>
          <p:cNvSpPr txBox="1"/>
          <p:nvPr/>
        </p:nvSpPr>
        <p:spPr>
          <a:xfrm>
            <a:off x="6714472" y="3159983"/>
            <a:ext cx="5973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FBFBFB"/>
                </a:solidFill>
                <a:latin typeface="+mn-lt"/>
                <a:ea typeface="Concert One"/>
                <a:cs typeface="Concert One"/>
                <a:sym typeface="Concert One"/>
              </a:rPr>
              <a:t>03</a:t>
            </a:r>
            <a:endParaRPr sz="2800" b="1" dirty="0">
              <a:solidFill>
                <a:srgbClr val="FBFBFB"/>
              </a:solidFill>
              <a:latin typeface="+mn-lt"/>
              <a:ea typeface="Concert One"/>
              <a:cs typeface="Concert One"/>
              <a:sym typeface="Concert One"/>
            </a:endParaRPr>
          </a:p>
        </p:txBody>
      </p:sp>
      <p:sp>
        <p:nvSpPr>
          <p:cNvPr id="5" name="TextBox 4"/>
          <p:cNvSpPr txBox="1"/>
          <p:nvPr/>
        </p:nvSpPr>
        <p:spPr>
          <a:xfrm>
            <a:off x="1016546" y="1855804"/>
            <a:ext cx="2197393" cy="958660"/>
          </a:xfrm>
          <a:prstGeom prst="rect">
            <a:avLst/>
          </a:prstGeom>
          <a:noFill/>
        </p:spPr>
        <p:txBody>
          <a:bodyPr wrap="square" rtlCol="0">
            <a:spAutoFit/>
          </a:bodyPr>
          <a:lstStyle/>
          <a:p>
            <a:pPr algn="ctr">
              <a:lnSpc>
                <a:spcPct val="150000"/>
              </a:lnSpc>
            </a:pPr>
            <a:r>
              <a:rPr lang="en-US" sz="2000" dirty="0" err="1" smtClean="0"/>
              <a:t>Ôn</a:t>
            </a:r>
            <a:r>
              <a:rPr lang="en-US" sz="2000" dirty="0" smtClean="0"/>
              <a:t> </a:t>
            </a:r>
            <a:r>
              <a:rPr lang="en-US" sz="2000" dirty="0" err="1" smtClean="0"/>
              <a:t>tập</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b="1" dirty="0" err="1"/>
              <a:t>B</a:t>
            </a:r>
            <a:r>
              <a:rPr lang="en-US" sz="2000" b="1" dirty="0" err="1" smtClean="0"/>
              <a:t>ài</a:t>
            </a:r>
            <a:r>
              <a:rPr lang="en-US" sz="2000" b="1" dirty="0" smtClean="0"/>
              <a:t> 7</a:t>
            </a:r>
            <a:endParaRPr lang="en-US" sz="2000" b="1" dirty="0"/>
          </a:p>
        </p:txBody>
      </p:sp>
      <p:sp>
        <p:nvSpPr>
          <p:cNvPr id="33" name="TextBox 32"/>
          <p:cNvSpPr txBox="1"/>
          <p:nvPr/>
        </p:nvSpPr>
        <p:spPr>
          <a:xfrm>
            <a:off x="3264289" y="1843667"/>
            <a:ext cx="2525393" cy="1015663"/>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phần</a:t>
            </a:r>
            <a:r>
              <a:rPr lang="en-US" sz="2000" dirty="0" smtClean="0"/>
              <a:t> </a:t>
            </a:r>
            <a:r>
              <a:rPr lang="en-US" sz="2000" dirty="0" err="1" smtClean="0"/>
              <a:t>vận</a:t>
            </a:r>
            <a:r>
              <a:rPr lang="en-US" sz="2000" dirty="0" smtClean="0"/>
              <a:t> </a:t>
            </a:r>
            <a:r>
              <a:rPr lang="en-US" sz="2000" dirty="0" err="1" smtClean="0"/>
              <a:t>dụng</a:t>
            </a:r>
            <a:endParaRPr lang="en-US" sz="2000" dirty="0"/>
          </a:p>
        </p:txBody>
      </p:sp>
      <p:sp>
        <p:nvSpPr>
          <p:cNvPr id="34" name="TextBox 33"/>
          <p:cNvSpPr txBox="1"/>
          <p:nvPr/>
        </p:nvSpPr>
        <p:spPr>
          <a:xfrm>
            <a:off x="5840032" y="1837752"/>
            <a:ext cx="2525393" cy="1015663"/>
          </a:xfrm>
          <a:prstGeom prst="rect">
            <a:avLst/>
          </a:prstGeom>
          <a:noFill/>
        </p:spPr>
        <p:txBody>
          <a:bodyPr wrap="square" rtlCol="0">
            <a:spAutoFit/>
          </a:bodyPr>
          <a:lstStyle/>
          <a:p>
            <a:pPr algn="ctr">
              <a:lnSpc>
                <a:spcPct val="150000"/>
              </a:lnSpc>
            </a:pPr>
            <a:r>
              <a:rPr lang="en-US" sz="2000" dirty="0" err="1" smtClean="0"/>
              <a:t>Đọc</a:t>
            </a:r>
            <a:r>
              <a:rPr lang="en-US" sz="2000" dirty="0" smtClean="0"/>
              <a:t> </a:t>
            </a:r>
            <a:r>
              <a:rPr lang="en-US" sz="2000" dirty="0" err="1" smtClean="0"/>
              <a:t>và</a:t>
            </a:r>
            <a:r>
              <a:rPr lang="en-US" sz="2000" dirty="0" smtClean="0"/>
              <a:t> </a:t>
            </a:r>
            <a:r>
              <a:rPr lang="en-US" sz="2000" dirty="0" err="1" smtClean="0"/>
              <a:t>chuẩn</a:t>
            </a:r>
            <a:r>
              <a:rPr lang="en-US" sz="2000" dirty="0" smtClean="0"/>
              <a:t> </a:t>
            </a:r>
            <a:r>
              <a:rPr lang="en-US" sz="2000" dirty="0" err="1" smtClean="0"/>
              <a:t>bị</a:t>
            </a:r>
            <a:r>
              <a:rPr lang="en-US" sz="2000" dirty="0" smtClean="0"/>
              <a:t> </a:t>
            </a:r>
            <a:r>
              <a:rPr lang="en-US" sz="2000" dirty="0" err="1" smtClean="0"/>
              <a:t>trước</a:t>
            </a:r>
            <a:r>
              <a:rPr lang="en-US" sz="2000" dirty="0" smtClean="0"/>
              <a:t> </a:t>
            </a:r>
            <a:r>
              <a:rPr lang="en-US" sz="2000" dirty="0" err="1" smtClean="0"/>
              <a:t>bài</a:t>
            </a:r>
            <a:r>
              <a:rPr lang="en-US" sz="2000" dirty="0" smtClean="0"/>
              <a:t> </a:t>
            </a:r>
            <a:r>
              <a:rPr lang="en-US" sz="2000" dirty="0" err="1" smtClean="0"/>
              <a:t>sau</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2"/>
                                        </p:tgtEl>
                                        <p:attrNameLst>
                                          <p:attrName>style.visibility</p:attrName>
                                        </p:attrNameLst>
                                      </p:cBhvr>
                                      <p:to>
                                        <p:strVal val="visible"/>
                                      </p:to>
                                    </p:set>
                                    <p:animEffect transition="in" filter="fade">
                                      <p:cBhvr>
                                        <p:cTn id="10" dur="500"/>
                                        <p:tgtEl>
                                          <p:spTgt spid="382"/>
                                        </p:tgtEl>
                                      </p:cBhvr>
                                    </p:animEffect>
                                  </p:childTnLst>
                                </p:cTn>
                              </p:par>
                              <p:par>
                                <p:cTn id="11" presetID="22" presetClass="entr" presetSubtype="8" fill="hold" nodeType="withEffect">
                                  <p:stCondLst>
                                    <p:cond delay="0"/>
                                  </p:stCondLst>
                                  <p:childTnLst>
                                    <p:set>
                                      <p:cBhvr>
                                        <p:cTn id="12" dur="1" fill="hold">
                                          <p:stCondLst>
                                            <p:cond delay="0"/>
                                          </p:stCondLst>
                                        </p:cTn>
                                        <p:tgtEl>
                                          <p:spTgt spid="359"/>
                                        </p:tgtEl>
                                        <p:attrNameLst>
                                          <p:attrName>style.visibility</p:attrName>
                                        </p:attrNameLst>
                                      </p:cBhvr>
                                      <p:to>
                                        <p:strVal val="visible"/>
                                      </p:to>
                                    </p:set>
                                    <p:animEffect transition="in" filter="wipe(left)">
                                      <p:cBhvr>
                                        <p:cTn id="13" dur="500"/>
                                        <p:tgtEl>
                                          <p:spTgt spid="3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5"/>
                                        </p:tgtEl>
                                        <p:attrNameLst>
                                          <p:attrName>style.visibility</p:attrName>
                                        </p:attrNameLst>
                                      </p:cBhvr>
                                      <p:to>
                                        <p:strVal val="visible"/>
                                      </p:to>
                                    </p:set>
                                    <p:animEffect transition="in" filter="fade">
                                      <p:cBhvr>
                                        <p:cTn id="16" dur="500"/>
                                        <p:tgtEl>
                                          <p:spTgt spid="38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4"/>
                                        </p:tgtEl>
                                        <p:attrNameLst>
                                          <p:attrName>style.visibility</p:attrName>
                                        </p:attrNameLst>
                                      </p:cBhvr>
                                      <p:to>
                                        <p:strVal val="visible"/>
                                      </p:to>
                                    </p:set>
                                    <p:animEffect transition="in" filter="fade">
                                      <p:cBhvr>
                                        <p:cTn id="19" dur="500"/>
                                        <p:tgtEl>
                                          <p:spTgt spid="38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7"/>
                                        </p:tgtEl>
                                        <p:attrNameLst>
                                          <p:attrName>style.visibility</p:attrName>
                                        </p:attrNameLst>
                                      </p:cBhvr>
                                      <p:to>
                                        <p:strVal val="visible"/>
                                      </p:to>
                                    </p:set>
                                    <p:animEffect transition="in" filter="fade">
                                      <p:cBhvr>
                                        <p:cTn id="22" dur="500"/>
                                        <p:tgtEl>
                                          <p:spTgt spid="38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6"/>
                                        </p:tgtEl>
                                        <p:attrNameLst>
                                          <p:attrName>style.visibility</p:attrName>
                                        </p:attrNameLst>
                                      </p:cBhvr>
                                      <p:to>
                                        <p:strVal val="visible"/>
                                      </p:to>
                                    </p:set>
                                    <p:animEffect transition="in" filter="fade">
                                      <p:cBhvr>
                                        <p:cTn id="25" dur="500"/>
                                        <p:tgtEl>
                                          <p:spTgt spid="3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61"/>
                                        </p:tgtEl>
                                        <p:attrNameLst>
                                          <p:attrName>style.visibility</p:attrName>
                                        </p:attrNameLst>
                                      </p:cBhvr>
                                      <p:to>
                                        <p:strVal val="visible"/>
                                      </p:to>
                                    </p:set>
                                    <p:animEffect transition="in" filter="wipe(down)">
                                      <p:cBhvr>
                                        <p:cTn id="30" dur="500"/>
                                        <p:tgtEl>
                                          <p:spTgt spid="361"/>
                                        </p:tgtEl>
                                      </p:cBhvr>
                                    </p:animEffect>
                                  </p:childTnLst>
                                </p:cTn>
                              </p:par>
                              <p:par>
                                <p:cTn id="31" presetID="22" presetClass="entr" presetSubtype="4" fill="hold" nodeType="withEffect">
                                  <p:stCondLst>
                                    <p:cond delay="0"/>
                                  </p:stCondLst>
                                  <p:childTnLst>
                                    <p:set>
                                      <p:cBhvr>
                                        <p:cTn id="32" dur="1" fill="hold">
                                          <p:stCondLst>
                                            <p:cond delay="0"/>
                                          </p:stCondLst>
                                        </p:cTn>
                                        <p:tgtEl>
                                          <p:spTgt spid="376"/>
                                        </p:tgtEl>
                                        <p:attrNameLst>
                                          <p:attrName>style.visibility</p:attrName>
                                        </p:attrNameLst>
                                      </p:cBhvr>
                                      <p:to>
                                        <p:strVal val="visible"/>
                                      </p:to>
                                    </p:set>
                                    <p:animEffect transition="in" filter="wipe(down)">
                                      <p:cBhvr>
                                        <p:cTn id="33" dur="500"/>
                                        <p:tgtEl>
                                          <p:spTgt spid="376"/>
                                        </p:tgtEl>
                                      </p:cBhvr>
                                    </p:animEffect>
                                  </p:childTnLst>
                                </p:cTn>
                              </p:par>
                              <p:par>
                                <p:cTn id="34" presetID="22" presetClass="entr" presetSubtype="4" fill="hold" nodeType="withEffect">
                                  <p:stCondLst>
                                    <p:cond delay="0"/>
                                  </p:stCondLst>
                                  <p:childTnLst>
                                    <p:set>
                                      <p:cBhvr>
                                        <p:cTn id="35" dur="1" fill="hold">
                                          <p:stCondLst>
                                            <p:cond delay="0"/>
                                          </p:stCondLst>
                                        </p:cTn>
                                        <p:tgtEl>
                                          <p:spTgt spid="380"/>
                                        </p:tgtEl>
                                        <p:attrNameLst>
                                          <p:attrName>style.visibility</p:attrName>
                                        </p:attrNameLst>
                                      </p:cBhvr>
                                      <p:to>
                                        <p:strVal val="visible"/>
                                      </p:to>
                                    </p:set>
                                    <p:animEffect transition="in" filter="wipe(down)">
                                      <p:cBhvr>
                                        <p:cTn id="36" dur="500"/>
                                        <p:tgtEl>
                                          <p:spTgt spid="380"/>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strVal val="#ppt_w+.3"/>
                                          </p:val>
                                        </p:tav>
                                        <p:tav tm="100000">
                                          <p:val>
                                            <p:strVal val="#ppt_w"/>
                                          </p:val>
                                        </p:tav>
                                      </p:tavLst>
                                    </p:anim>
                                    <p:anim calcmode="lin" valueType="num">
                                      <p:cBhvr>
                                        <p:cTn id="42" dur="500" fill="hold"/>
                                        <p:tgtEl>
                                          <p:spTgt spid="5"/>
                                        </p:tgtEl>
                                        <p:attrNameLst>
                                          <p:attrName>ppt_h</p:attrName>
                                        </p:attrNameLst>
                                      </p:cBhvr>
                                      <p:tavLst>
                                        <p:tav tm="0">
                                          <p:val>
                                            <p:strVal val="#ppt_h"/>
                                          </p:val>
                                        </p:tav>
                                        <p:tav tm="100000">
                                          <p:val>
                                            <p:strVal val="#ppt_h"/>
                                          </p:val>
                                        </p:tav>
                                      </p:tavLst>
                                    </p:anim>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outVertical)">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 grpId="0" animBg="1"/>
      <p:bldP spid="383" grpId="0"/>
      <p:bldP spid="384" grpId="0" animBg="1"/>
      <p:bldP spid="385" grpId="0"/>
      <p:bldP spid="386" grpId="0" animBg="1"/>
      <p:bldP spid="387" grpId="0"/>
      <p:bldP spid="5" grpId="0"/>
      <p:bldP spid="33"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6" name="TextBox 5"/>
          <p:cNvSpPr txBox="1"/>
          <p:nvPr/>
        </p:nvSpPr>
        <p:spPr>
          <a:xfrm>
            <a:off x="924910" y="1103586"/>
            <a:ext cx="7178565" cy="1938992"/>
          </a:xfrm>
          <a:prstGeom prst="rect">
            <a:avLst/>
          </a:prstGeom>
          <a:noFill/>
        </p:spPr>
        <p:txBody>
          <a:bodyPr wrap="square" rtlCol="0">
            <a:spAutoFit/>
          </a:bodyPr>
          <a:lstStyle/>
          <a:p>
            <a:pPr algn="ctr">
              <a:lnSpc>
                <a:spcPct val="150000"/>
              </a:lnSpc>
            </a:pPr>
            <a:r>
              <a:rPr lang="en-US" sz="4000" b="1" dirty="0" smtClean="0">
                <a:solidFill>
                  <a:schemeClr val="tx2">
                    <a:lumMod val="75000"/>
                  </a:schemeClr>
                </a:solidFill>
              </a:rPr>
              <a:t>CẢM ƠN CÁC EM </a:t>
            </a:r>
          </a:p>
          <a:p>
            <a:pPr algn="ctr">
              <a:lnSpc>
                <a:spcPct val="150000"/>
              </a:lnSpc>
            </a:pPr>
            <a:r>
              <a:rPr lang="en-US" sz="4000" b="1" dirty="0" smtClean="0">
                <a:solidFill>
                  <a:schemeClr val="tx2">
                    <a:lumMod val="75000"/>
                  </a:schemeClr>
                </a:solidFill>
              </a:rPr>
              <a:t>ĐÃ LẮNG NGHE BÀI GIẢNG!</a:t>
            </a:r>
            <a:endParaRPr lang="en-US" sz="4000" b="1"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74" y="0"/>
            <a:ext cx="8494901" cy="5598358"/>
          </a:xfrm>
          <a:prstGeom prst="rect">
            <a:avLst/>
          </a:prstGeom>
        </p:spPr>
      </p:pic>
      <p:sp>
        <p:nvSpPr>
          <p:cNvPr id="5" name="Rectangle 4"/>
          <p:cNvSpPr/>
          <p:nvPr/>
        </p:nvSpPr>
        <p:spPr>
          <a:xfrm>
            <a:off x="1295457" y="414714"/>
            <a:ext cx="6585734" cy="1477328"/>
          </a:xfrm>
          <a:prstGeom prst="rect">
            <a:avLst/>
          </a:prstGeom>
        </p:spPr>
        <p:txBody>
          <a:bodyPr wrap="square">
            <a:spAutoFit/>
          </a:bodyPr>
          <a:lstStyle/>
          <a:p>
            <a:pPr algn="just">
              <a:lnSpc>
                <a:spcPct val="150000"/>
              </a:lnSpc>
            </a:pPr>
            <a:r>
              <a:rPr lang="vi-VN" sz="2000" dirty="0"/>
              <a:t>Chủ cửa hàng đã sắp xếp các mặt hàng theo từng nhóm như đồ uống, hoa quả và bánh kẹo để khách hàng có thể tìm kiếm mặt hàng nhanh hơn.</a:t>
            </a:r>
            <a:endParaRPr lang="en-US" sz="2000" dirty="0"/>
          </a:p>
        </p:txBody>
      </p:sp>
    </p:spTree>
    <p:extLst>
      <p:ext uri="{BB962C8B-B14F-4D97-AF65-F5344CB8AC3E}">
        <p14:creationId xmlns:p14="http://schemas.microsoft.com/office/powerpoint/2010/main" val="2434820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32" y="0"/>
            <a:ext cx="8626551" cy="5143500"/>
          </a:xfrm>
          <a:prstGeom prst="rect">
            <a:avLst/>
          </a:prstGeom>
        </p:spPr>
      </p:pic>
      <p:sp>
        <p:nvSpPr>
          <p:cNvPr id="4" name="Rectangle 3"/>
          <p:cNvSpPr/>
          <p:nvPr/>
        </p:nvSpPr>
        <p:spPr>
          <a:xfrm>
            <a:off x="4053155" y="912855"/>
            <a:ext cx="4731609" cy="1015663"/>
          </a:xfrm>
          <a:prstGeom prst="rect">
            <a:avLst/>
          </a:prstGeom>
        </p:spPr>
        <p:txBody>
          <a:bodyPr wrap="square">
            <a:spAutoFit/>
          </a:bodyPr>
          <a:lstStyle/>
          <a:p>
            <a:pPr algn="just">
              <a:lnSpc>
                <a:spcPct val="150000"/>
              </a:lnSpc>
            </a:pPr>
            <a:r>
              <a:rPr lang="vi-VN" sz="2000" dirty="0"/>
              <a:t>Ở </a:t>
            </a:r>
            <a:r>
              <a:rPr lang="vi-VN" sz="2000" dirty="0" smtClean="0"/>
              <a:t>nhà</a:t>
            </a:r>
            <a:r>
              <a:rPr lang="en-US" sz="2000" dirty="0" smtClean="0"/>
              <a:t>,</a:t>
            </a:r>
            <a:r>
              <a:rPr lang="vi-VN" sz="2000" dirty="0" smtClean="0"/>
              <a:t> </a:t>
            </a:r>
            <a:r>
              <a:rPr lang="vi-VN" sz="2000" dirty="0"/>
              <a:t>các em thấy những ví dụ tương tự nào về việc sắp xếp để dễ tìm?</a:t>
            </a:r>
            <a:endParaRPr lang="en-US" sz="2000" dirty="0"/>
          </a:p>
        </p:txBody>
      </p:sp>
      <p:sp>
        <p:nvSpPr>
          <p:cNvPr id="5" name="Rectangle 4"/>
          <p:cNvSpPr/>
          <p:nvPr/>
        </p:nvSpPr>
        <p:spPr>
          <a:xfrm>
            <a:off x="4053155" y="3071311"/>
            <a:ext cx="4572000" cy="1477328"/>
          </a:xfrm>
          <a:prstGeom prst="rect">
            <a:avLst/>
          </a:prstGeom>
        </p:spPr>
        <p:txBody>
          <a:bodyPr>
            <a:spAutoFit/>
          </a:bodyPr>
          <a:lstStyle/>
          <a:p>
            <a:pPr algn="just">
              <a:lnSpc>
                <a:spcPct val="150000"/>
              </a:lnSpc>
            </a:pPr>
            <a:r>
              <a:rPr lang="en-US" sz="2000" b="1" dirty="0" err="1" smtClean="0"/>
              <a:t>Ví</a:t>
            </a:r>
            <a:r>
              <a:rPr lang="en-US" sz="2000" b="1" dirty="0" smtClean="0"/>
              <a:t> </a:t>
            </a:r>
            <a:r>
              <a:rPr lang="en-US" sz="2000" b="1" dirty="0" err="1" smtClean="0"/>
              <a:t>dụ</a:t>
            </a:r>
            <a:r>
              <a:rPr lang="en-US" sz="2000" b="1" dirty="0" smtClean="0"/>
              <a:t>: </a:t>
            </a:r>
            <a:r>
              <a:rPr lang="vi-VN" sz="2000" dirty="0" smtClean="0"/>
              <a:t>sắp </a:t>
            </a:r>
            <a:r>
              <a:rPr lang="vi-VN" sz="2000" dirty="0"/>
              <a:t>xếp quần áo sau khi phơi, sắp xếp tủ quần áo, sắp xếp tủ lạnh, giá sách,…</a:t>
            </a:r>
            <a:endParaRPr lang="en-US" sz="2000" dirty="0"/>
          </a:p>
        </p:txBody>
      </p:sp>
    </p:spTree>
    <p:extLst>
      <p:ext uri="{BB962C8B-B14F-4D97-AF65-F5344CB8AC3E}">
        <p14:creationId xmlns:p14="http://schemas.microsoft.com/office/powerpoint/2010/main" val="352803499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34" name="Google Shape;434;p54"/>
          <p:cNvPicPr preferRelativeResize="0"/>
          <p:nvPr/>
        </p:nvPicPr>
        <p:blipFill>
          <a:blip r:embed="rId3">
            <a:alphaModFix/>
          </a:blip>
          <a:stretch>
            <a:fillRect/>
          </a:stretch>
        </p:blipFill>
        <p:spPr>
          <a:xfrm>
            <a:off x="7853225" y="2131700"/>
            <a:ext cx="1851225" cy="2423900"/>
          </a:xfrm>
          <a:prstGeom prst="rect">
            <a:avLst/>
          </a:prstGeom>
          <a:noFill/>
          <a:ln>
            <a:noFill/>
          </a:ln>
        </p:spPr>
      </p:pic>
      <p:sp>
        <p:nvSpPr>
          <p:cNvPr id="2" name="Title 1"/>
          <p:cNvSpPr>
            <a:spLocks noGrp="1"/>
          </p:cNvSpPr>
          <p:nvPr>
            <p:ph type="title"/>
          </p:nvPr>
        </p:nvSpPr>
        <p:spPr>
          <a:xfrm>
            <a:off x="719999" y="538080"/>
            <a:ext cx="7704000" cy="812700"/>
          </a:xfrm>
        </p:spPr>
        <p:txBody>
          <a:bodyPr/>
          <a:lstStyle/>
          <a:p>
            <a:pPr>
              <a:lnSpc>
                <a:spcPct val="150000"/>
              </a:lnSpc>
            </a:pPr>
            <a:r>
              <a:rPr lang="en-US" sz="3200" b="1" dirty="0" smtClean="0">
                <a:solidFill>
                  <a:schemeClr val="accent3">
                    <a:lumMod val="75000"/>
                  </a:schemeClr>
                </a:solidFill>
                <a:latin typeface="+mn-lt"/>
              </a:rPr>
              <a:t>CHỦ ĐỀ 3: TỔ CHỨC LƯU TRỮ, </a:t>
            </a:r>
            <a:br>
              <a:rPr lang="en-US" sz="3200" b="1" dirty="0" smtClean="0">
                <a:solidFill>
                  <a:schemeClr val="accent3">
                    <a:lumMod val="75000"/>
                  </a:schemeClr>
                </a:solidFill>
                <a:latin typeface="+mn-lt"/>
              </a:rPr>
            </a:br>
            <a:r>
              <a:rPr lang="en-US" sz="3200" b="1" dirty="0" smtClean="0">
                <a:solidFill>
                  <a:schemeClr val="accent3">
                    <a:lumMod val="75000"/>
                  </a:schemeClr>
                </a:solidFill>
                <a:latin typeface="+mn-lt"/>
              </a:rPr>
              <a:t>TÌM KIẾM VÀ TRAO ĐỔI THÔNG TIN </a:t>
            </a:r>
            <a:endParaRPr lang="en-US" sz="3200" b="1" dirty="0">
              <a:solidFill>
                <a:schemeClr val="accent3">
                  <a:lumMod val="75000"/>
                </a:schemeClr>
              </a:solidFill>
              <a:latin typeface="+mn-lt"/>
            </a:endParaRPr>
          </a:p>
        </p:txBody>
      </p:sp>
      <p:sp>
        <p:nvSpPr>
          <p:cNvPr id="7" name="TextBox 6"/>
          <p:cNvSpPr txBox="1"/>
          <p:nvPr/>
        </p:nvSpPr>
        <p:spPr>
          <a:xfrm>
            <a:off x="976044" y="2537717"/>
            <a:ext cx="6967763" cy="707886"/>
          </a:xfrm>
          <a:prstGeom prst="rect">
            <a:avLst/>
          </a:prstGeom>
          <a:noFill/>
        </p:spPr>
        <p:txBody>
          <a:bodyPr wrap="square" rtlCol="0">
            <a:spAutoFit/>
          </a:bodyPr>
          <a:lstStyle/>
          <a:p>
            <a:pPr algn="ctr"/>
            <a:r>
              <a:rPr lang="en-US" sz="4000" b="1" dirty="0" smtClean="0">
                <a:solidFill>
                  <a:schemeClr val="tx2">
                    <a:lumMod val="75000"/>
                  </a:schemeClr>
                </a:solidFill>
              </a:rPr>
              <a:t>BÀI 7: SẮP XẾP ĐỂ DỄ TÌM</a:t>
            </a:r>
            <a:endParaRPr lang="en-US" sz="4000" b="1" dirty="0">
              <a:solidFill>
                <a:schemeClr val="tx2">
                  <a:lumMod val="75000"/>
                </a:schemeClr>
              </a:solidFill>
            </a:endParaRPr>
          </a:p>
        </p:txBody>
      </p:sp>
    </p:spTree>
    <p:extLst>
      <p:ext uri="{BB962C8B-B14F-4D97-AF65-F5344CB8AC3E}">
        <p14:creationId xmlns:p14="http://schemas.microsoft.com/office/powerpoint/2010/main" val="142831619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8"/>
          <p:cNvSpPr txBox="1">
            <a:spLocks noGrp="1"/>
          </p:cNvSpPr>
          <p:nvPr>
            <p:ph type="title"/>
          </p:nvPr>
        </p:nvSpPr>
        <p:spPr>
          <a:xfrm>
            <a:off x="720000" y="445025"/>
            <a:ext cx="7704000" cy="62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tx2">
                    <a:lumMod val="75000"/>
                  </a:schemeClr>
                </a:solidFill>
                <a:latin typeface="+mn-lt"/>
              </a:rPr>
              <a:t>NỘI DUNG BÀI HỌC</a:t>
            </a:r>
            <a:endParaRPr sz="3200" b="1" dirty="0">
              <a:solidFill>
                <a:schemeClr val="tx2">
                  <a:lumMod val="75000"/>
                </a:schemeClr>
              </a:solidFill>
              <a:latin typeface="+mn-lt"/>
            </a:endParaRPr>
          </a:p>
        </p:txBody>
      </p:sp>
      <p:sp>
        <p:nvSpPr>
          <p:cNvPr id="199" name="Google Shape;199;p38"/>
          <p:cNvSpPr txBox="1">
            <a:spLocks noGrp="1"/>
          </p:cNvSpPr>
          <p:nvPr>
            <p:ph type="subTitle" idx="1"/>
          </p:nvPr>
        </p:nvSpPr>
        <p:spPr>
          <a:xfrm>
            <a:off x="1399069" y="1792004"/>
            <a:ext cx="2907600" cy="461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smtClean="0">
                <a:latin typeface="+mn-lt"/>
              </a:rPr>
              <a:t>01</a:t>
            </a:r>
            <a:endParaRPr sz="3200" b="1" dirty="0">
              <a:latin typeface="+mn-lt"/>
            </a:endParaRPr>
          </a:p>
        </p:txBody>
      </p:sp>
      <p:sp>
        <p:nvSpPr>
          <p:cNvPr id="200" name="Google Shape;200;p38"/>
          <p:cNvSpPr txBox="1">
            <a:spLocks noGrp="1"/>
          </p:cNvSpPr>
          <p:nvPr>
            <p:ph type="subTitle" idx="2"/>
          </p:nvPr>
        </p:nvSpPr>
        <p:spPr>
          <a:xfrm>
            <a:off x="1399069" y="2834605"/>
            <a:ext cx="2907600" cy="461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smtClean="0">
                <a:latin typeface="+mn-lt"/>
              </a:rPr>
              <a:t>02</a:t>
            </a:r>
            <a:endParaRPr sz="3200" b="1" dirty="0">
              <a:latin typeface="+mn-lt"/>
            </a:endParaRPr>
          </a:p>
        </p:txBody>
      </p:sp>
      <p:pic>
        <p:nvPicPr>
          <p:cNvPr id="201" name="Google Shape;201;p38"/>
          <p:cNvPicPr preferRelativeResize="0"/>
          <p:nvPr/>
        </p:nvPicPr>
        <p:blipFill>
          <a:blip r:embed="rId3">
            <a:alphaModFix/>
          </a:blip>
          <a:stretch>
            <a:fillRect/>
          </a:stretch>
        </p:blipFill>
        <p:spPr>
          <a:xfrm>
            <a:off x="398300" y="3224725"/>
            <a:ext cx="2012825" cy="1805375"/>
          </a:xfrm>
          <a:prstGeom prst="rect">
            <a:avLst/>
          </a:prstGeom>
          <a:noFill/>
          <a:ln>
            <a:noFill/>
          </a:ln>
        </p:spPr>
      </p:pic>
      <p:pic>
        <p:nvPicPr>
          <p:cNvPr id="202" name="Google Shape;202;p38"/>
          <p:cNvPicPr preferRelativeResize="0"/>
          <p:nvPr/>
        </p:nvPicPr>
        <p:blipFill rotWithShape="1">
          <a:blip r:embed="rId4">
            <a:alphaModFix/>
          </a:blip>
          <a:srcRect t="248" b="258"/>
          <a:stretch/>
        </p:blipFill>
        <p:spPr>
          <a:xfrm>
            <a:off x="7546425" y="3044525"/>
            <a:ext cx="1303200" cy="1256324"/>
          </a:xfrm>
          <a:prstGeom prst="rect">
            <a:avLst/>
          </a:prstGeom>
          <a:noFill/>
          <a:ln>
            <a:noFill/>
          </a:ln>
        </p:spPr>
      </p:pic>
      <p:sp>
        <p:nvSpPr>
          <p:cNvPr id="4" name="TextBox 3"/>
          <p:cNvSpPr txBox="1"/>
          <p:nvPr/>
        </p:nvSpPr>
        <p:spPr>
          <a:xfrm>
            <a:off x="3049627" y="1822100"/>
            <a:ext cx="2929932" cy="461665"/>
          </a:xfrm>
          <a:prstGeom prst="rect">
            <a:avLst/>
          </a:prstGeom>
          <a:noFill/>
        </p:spPr>
        <p:txBody>
          <a:bodyPr wrap="square" rtlCol="0">
            <a:spAutoFit/>
          </a:bodyPr>
          <a:lstStyle/>
          <a:p>
            <a:pPr algn="ctr"/>
            <a:r>
              <a:rPr lang="en-US" sz="2400" b="1" dirty="0" err="1" smtClean="0"/>
              <a:t>Sắp</a:t>
            </a:r>
            <a:r>
              <a:rPr lang="en-US" sz="2400" b="1" dirty="0" smtClean="0"/>
              <a:t> </a:t>
            </a:r>
            <a:r>
              <a:rPr lang="en-US" sz="2400" b="1" dirty="0" err="1" smtClean="0"/>
              <a:t>xếp</a:t>
            </a:r>
            <a:r>
              <a:rPr lang="en-US" sz="2400" b="1" dirty="0" smtClean="0"/>
              <a:t> </a:t>
            </a:r>
            <a:r>
              <a:rPr lang="en-US" sz="2400" b="1" dirty="0" err="1" smtClean="0"/>
              <a:t>hợp</a:t>
            </a:r>
            <a:r>
              <a:rPr lang="en-US" sz="2400" b="1" dirty="0" smtClean="0"/>
              <a:t> </a:t>
            </a:r>
            <a:r>
              <a:rPr lang="en-US" sz="2400" b="1" dirty="0" err="1" smtClean="0"/>
              <a:t>lí</a:t>
            </a:r>
            <a:endParaRPr lang="en-US" sz="2400" b="1" dirty="0"/>
          </a:p>
        </p:txBody>
      </p:sp>
      <p:sp>
        <p:nvSpPr>
          <p:cNvPr id="12" name="TextBox 11"/>
          <p:cNvSpPr txBox="1"/>
          <p:nvPr/>
        </p:nvSpPr>
        <p:spPr>
          <a:xfrm>
            <a:off x="3368241" y="2721359"/>
            <a:ext cx="3364904" cy="646331"/>
          </a:xfrm>
          <a:prstGeom prst="rect">
            <a:avLst/>
          </a:prstGeom>
          <a:noFill/>
        </p:spPr>
        <p:txBody>
          <a:bodyPr wrap="square" rtlCol="0">
            <a:spAutoFit/>
          </a:bodyPr>
          <a:lstStyle/>
          <a:p>
            <a:pPr algn="ctr">
              <a:lnSpc>
                <a:spcPct val="150000"/>
              </a:lnSpc>
            </a:pPr>
            <a:r>
              <a:rPr lang="en-US" sz="2400" b="1" dirty="0" err="1" smtClean="0"/>
              <a:t>Sắp</a:t>
            </a:r>
            <a:r>
              <a:rPr lang="en-US" sz="2400" b="1" dirty="0" smtClean="0"/>
              <a:t> </a:t>
            </a:r>
            <a:r>
              <a:rPr lang="en-US" sz="2400" b="1" dirty="0" err="1" smtClean="0"/>
              <a:t>xếp</a:t>
            </a:r>
            <a:r>
              <a:rPr lang="en-US" sz="2400" b="1" dirty="0" smtClean="0"/>
              <a:t> </a:t>
            </a:r>
            <a:r>
              <a:rPr lang="en-US" sz="2400" b="1" dirty="0" err="1" smtClean="0"/>
              <a:t>theo</a:t>
            </a:r>
            <a:r>
              <a:rPr lang="en-US" sz="2400" b="1" dirty="0" smtClean="0"/>
              <a:t> </a:t>
            </a:r>
            <a:r>
              <a:rPr lang="en-US" sz="2400" b="1" dirty="0" err="1" smtClean="0"/>
              <a:t>yêu</a:t>
            </a:r>
            <a:r>
              <a:rPr lang="en-US" sz="2400" b="1" dirty="0" smtClean="0"/>
              <a:t> </a:t>
            </a:r>
            <a:r>
              <a:rPr lang="en-US" sz="2400" b="1" dirty="0" err="1" smtClean="0"/>
              <a:t>cầu</a:t>
            </a:r>
            <a:endParaRPr lang="en-US" sz="24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9">
                                            <p:txEl>
                                              <p:pRg st="0" end="0"/>
                                            </p:txEl>
                                          </p:spTgt>
                                        </p:tgtEl>
                                        <p:attrNameLst>
                                          <p:attrName>style.visibility</p:attrName>
                                        </p:attrNameLst>
                                      </p:cBhvr>
                                      <p:to>
                                        <p:strVal val="visible"/>
                                      </p:to>
                                    </p:set>
                                    <p:anim calcmode="lin" valueType="num">
                                      <p:cBhvr>
                                        <p:cTn id="12" dur="500" fill="hold"/>
                                        <p:tgtEl>
                                          <p:spTgt spid="19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9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9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00">
                                            <p:txEl>
                                              <p:pRg st="0" end="0"/>
                                            </p:txEl>
                                          </p:spTgt>
                                        </p:tgtEl>
                                        <p:attrNameLst>
                                          <p:attrName>style.visibility</p:attrName>
                                        </p:attrNameLst>
                                      </p:cBhvr>
                                      <p:to>
                                        <p:strVal val="visible"/>
                                      </p:to>
                                    </p:set>
                                    <p:anim calcmode="lin" valueType="num">
                                      <p:cBhvr additive="base">
                                        <p:cTn id="19" dur="500"/>
                                        <p:tgtEl>
                                          <p:spTgt spid="200">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00">
                                            <p:txEl>
                                              <p:pRg st="0" end="0"/>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build="p"/>
      <p:bldP spid="200" grpId="0" build="p"/>
      <p:bldP spid="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4"/>
          <p:cNvSpPr txBox="1">
            <a:spLocks noGrp="1"/>
          </p:cNvSpPr>
          <p:nvPr>
            <p:ph type="title"/>
          </p:nvPr>
        </p:nvSpPr>
        <p:spPr>
          <a:xfrm>
            <a:off x="729153" y="303724"/>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smtClean="0">
                <a:solidFill>
                  <a:srgbClr val="002060"/>
                </a:solidFill>
                <a:latin typeface="+mn-lt"/>
              </a:rPr>
              <a:t>1. </a:t>
            </a:r>
            <a:r>
              <a:rPr lang="en-US" sz="2400" b="1" dirty="0" err="1" smtClean="0">
                <a:solidFill>
                  <a:srgbClr val="002060"/>
                </a:solidFill>
                <a:latin typeface="+mn-lt"/>
              </a:rPr>
              <a:t>Sắp</a:t>
            </a:r>
            <a:r>
              <a:rPr lang="en-US" sz="2400" b="1" dirty="0" smtClean="0">
                <a:solidFill>
                  <a:srgbClr val="002060"/>
                </a:solidFill>
                <a:latin typeface="+mn-lt"/>
              </a:rPr>
              <a:t> </a:t>
            </a:r>
            <a:r>
              <a:rPr lang="en-US" sz="2400" b="1" dirty="0" err="1" smtClean="0">
                <a:solidFill>
                  <a:srgbClr val="002060"/>
                </a:solidFill>
                <a:latin typeface="+mn-lt"/>
              </a:rPr>
              <a:t>xếp</a:t>
            </a:r>
            <a:r>
              <a:rPr lang="en-US" sz="2400" b="1" dirty="0" smtClean="0">
                <a:solidFill>
                  <a:srgbClr val="002060"/>
                </a:solidFill>
                <a:latin typeface="+mn-lt"/>
              </a:rPr>
              <a:t> </a:t>
            </a:r>
            <a:r>
              <a:rPr lang="en-US" sz="2400" b="1" dirty="0" err="1" smtClean="0">
                <a:solidFill>
                  <a:srgbClr val="002060"/>
                </a:solidFill>
                <a:latin typeface="+mn-lt"/>
              </a:rPr>
              <a:t>hợp</a:t>
            </a:r>
            <a:r>
              <a:rPr lang="en-US" sz="2400" b="1" dirty="0" smtClean="0">
                <a:solidFill>
                  <a:srgbClr val="002060"/>
                </a:solidFill>
                <a:latin typeface="+mn-lt"/>
              </a:rPr>
              <a:t> </a:t>
            </a:r>
            <a:r>
              <a:rPr lang="en-US" sz="2400" b="1" dirty="0" err="1" smtClean="0">
                <a:solidFill>
                  <a:srgbClr val="002060"/>
                </a:solidFill>
                <a:latin typeface="+mn-lt"/>
              </a:rPr>
              <a:t>lí</a:t>
            </a:r>
            <a:endParaRPr sz="2400" b="1" dirty="0">
              <a:solidFill>
                <a:srgbClr val="002060"/>
              </a:solidFill>
              <a:latin typeface="+mn-lt"/>
            </a:endParaRPr>
          </a:p>
        </p:txBody>
      </p:sp>
      <p:sp>
        <p:nvSpPr>
          <p:cNvPr id="3" name="Rounded Rectangle 2"/>
          <p:cNvSpPr/>
          <p:nvPr/>
        </p:nvSpPr>
        <p:spPr>
          <a:xfrm>
            <a:off x="842481" y="1001497"/>
            <a:ext cx="1828800" cy="472611"/>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Hoạt</a:t>
            </a:r>
            <a:r>
              <a:rPr lang="en-US" sz="2000" b="1" dirty="0" smtClean="0"/>
              <a:t> </a:t>
            </a:r>
            <a:r>
              <a:rPr lang="en-US" sz="2000" b="1" dirty="0" err="1" smtClean="0"/>
              <a:t>động</a:t>
            </a:r>
            <a:r>
              <a:rPr lang="en-US" sz="2000" b="1" dirty="0" smtClean="0"/>
              <a:t> 1:</a:t>
            </a:r>
            <a:endParaRPr lang="en-US" sz="2000" b="1" dirty="0"/>
          </a:p>
        </p:txBody>
      </p:sp>
      <p:sp>
        <p:nvSpPr>
          <p:cNvPr id="4" name="TextBox 3"/>
          <p:cNvSpPr txBox="1"/>
          <p:nvPr/>
        </p:nvSpPr>
        <p:spPr>
          <a:xfrm>
            <a:off x="2815119" y="1037747"/>
            <a:ext cx="3082247" cy="400110"/>
          </a:xfrm>
          <a:prstGeom prst="rect">
            <a:avLst/>
          </a:prstGeom>
          <a:noFill/>
        </p:spPr>
        <p:txBody>
          <a:bodyPr wrap="square" rtlCol="0">
            <a:spAutoFit/>
          </a:bodyPr>
          <a:lstStyle/>
          <a:p>
            <a:r>
              <a:rPr lang="en-US" sz="2000" dirty="0" err="1" smtClean="0"/>
              <a:t>Sắp</a:t>
            </a:r>
            <a:r>
              <a:rPr lang="en-US" sz="2000" dirty="0" smtClean="0"/>
              <a:t> </a:t>
            </a:r>
            <a:r>
              <a:rPr lang="en-US" sz="2000" dirty="0" err="1" smtClean="0"/>
              <a:t>xếp</a:t>
            </a:r>
            <a:r>
              <a:rPr lang="en-US" sz="2000" dirty="0" smtClean="0"/>
              <a:t> </a:t>
            </a:r>
            <a:r>
              <a:rPr lang="en-US" sz="2000" dirty="0" err="1" smtClean="0"/>
              <a:t>đồ</a:t>
            </a:r>
            <a:r>
              <a:rPr lang="en-US" sz="2000" dirty="0" smtClean="0"/>
              <a:t> </a:t>
            </a:r>
            <a:r>
              <a:rPr lang="en-US" sz="2000" dirty="0" err="1" smtClean="0"/>
              <a:t>dùng</a:t>
            </a:r>
            <a:r>
              <a:rPr lang="en-US" sz="2000" dirty="0" smtClean="0"/>
              <a:t> </a:t>
            </a:r>
            <a:r>
              <a:rPr lang="en-US" sz="2000" dirty="0" err="1" smtClean="0"/>
              <a:t>học</a:t>
            </a:r>
            <a:r>
              <a:rPr lang="en-US" sz="2000" dirty="0" smtClean="0"/>
              <a:t> </a:t>
            </a:r>
            <a:r>
              <a:rPr lang="en-US" sz="2000" dirty="0" err="1" smtClean="0"/>
              <a:t>tập</a:t>
            </a:r>
            <a:endParaRPr lang="en-US" sz="2000" dirty="0"/>
          </a:p>
        </p:txBody>
      </p:sp>
      <p:sp>
        <p:nvSpPr>
          <p:cNvPr id="5" name="Rectangle 4"/>
          <p:cNvSpPr/>
          <p:nvPr/>
        </p:nvSpPr>
        <p:spPr>
          <a:xfrm>
            <a:off x="1607905" y="1529420"/>
            <a:ext cx="5779214" cy="1477328"/>
          </a:xfrm>
          <a:prstGeom prst="rect">
            <a:avLst/>
          </a:prstGeom>
        </p:spPr>
        <p:txBody>
          <a:bodyPr wrap="square">
            <a:spAutoFit/>
          </a:bodyPr>
          <a:lstStyle/>
          <a:p>
            <a:pPr algn="just">
              <a:lnSpc>
                <a:spcPct val="150000"/>
              </a:lnSpc>
            </a:pPr>
            <a:r>
              <a:rPr lang="en-US" sz="2000" b="1" i="1" dirty="0" err="1" smtClean="0"/>
              <a:t>Quan</a:t>
            </a:r>
            <a:r>
              <a:rPr lang="en-US" sz="2000" b="1" i="1" dirty="0" smtClean="0"/>
              <a:t> </a:t>
            </a:r>
            <a:r>
              <a:rPr lang="en-US" sz="2000" b="1" i="1" dirty="0" err="1" smtClean="0"/>
              <a:t>sát</a:t>
            </a:r>
            <a:r>
              <a:rPr lang="vi-VN" sz="2000" b="1" i="1" dirty="0" smtClean="0"/>
              <a:t> </a:t>
            </a:r>
            <a:r>
              <a:rPr lang="vi-VN" sz="2000" b="1" i="1" dirty="0"/>
              <a:t>Hình 41,42 – SGK và trả lời câu hỏi: </a:t>
            </a:r>
          </a:p>
          <a:p>
            <a:pPr algn="just">
              <a:lnSpc>
                <a:spcPct val="150000"/>
              </a:lnSpc>
            </a:pPr>
            <a:r>
              <a:rPr lang="vi-VN" sz="2000" dirty="0" smtClean="0"/>
              <a:t>Khi </a:t>
            </a:r>
            <a:r>
              <a:rPr lang="vi-VN" sz="2000" dirty="0"/>
              <a:t>An cần tìm cục tẩy thì cách để đồ ở hình nào giúp An tìm được nhanh hơn</a:t>
            </a:r>
            <a:r>
              <a:rPr lang="vi-VN" sz="2000" dirty="0" smtClean="0"/>
              <a:t>?</a:t>
            </a:r>
            <a:endParaRPr lang="vi-VN"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905" y="3006748"/>
            <a:ext cx="5946497" cy="19098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7119" y="3905248"/>
            <a:ext cx="904126" cy="912383"/>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500" fill="hold"/>
                                        <p:tgtEl>
                                          <p:spTgt spid="152"/>
                                        </p:tgtEl>
                                        <p:attrNameLst>
                                          <p:attrName>ppt_x</p:attrName>
                                        </p:attrNameLst>
                                      </p:cBhvr>
                                      <p:tavLst>
                                        <p:tav tm="0">
                                          <p:val>
                                            <p:strVal val="#ppt_x"/>
                                          </p:val>
                                        </p:tav>
                                        <p:tav tm="100000">
                                          <p:val>
                                            <p:strVal val="#ppt_x"/>
                                          </p:val>
                                        </p:tav>
                                      </p:tavLst>
                                    </p:anim>
                                    <p:anim calcmode="lin" valueType="num">
                                      <p:cBhvr additive="base">
                                        <p:cTn id="8" dur="500" fill="hold"/>
                                        <p:tgtEl>
                                          <p:spTgt spid="15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arn(inVertical)">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left)">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p:tgtEl>
                                          <p:spTgt spid="7"/>
                                        </p:tgtEl>
                                        <p:attrNameLst>
                                          <p:attrName>ppt_x</p:attrName>
                                        </p:attrNameLst>
                                      </p:cBhvr>
                                      <p:tavLst>
                                        <p:tav tm="0">
                                          <p:val>
                                            <p:strVal val="#ppt_x-#ppt_w*1.125000"/>
                                          </p:val>
                                        </p:tav>
                                        <p:tav tm="100000">
                                          <p:val>
                                            <p:strVal val="#ppt_x"/>
                                          </p:val>
                                        </p:tav>
                                      </p:tavLst>
                                    </p:anim>
                                    <p:animEffect transition="in" filter="wipe(righ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96" y="209142"/>
            <a:ext cx="5946497" cy="1909875"/>
          </a:xfrm>
          <a:prstGeom prst="rect">
            <a:avLst/>
          </a:prstGeom>
        </p:spPr>
      </p:pic>
      <p:sp>
        <p:nvSpPr>
          <p:cNvPr id="15" name="Rectangle 14"/>
          <p:cNvSpPr/>
          <p:nvPr/>
        </p:nvSpPr>
        <p:spPr>
          <a:xfrm>
            <a:off x="436651" y="2474839"/>
            <a:ext cx="3508625" cy="1754326"/>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1800" dirty="0" smtClean="0"/>
              <a:t>Điểm </a:t>
            </a:r>
            <a:r>
              <a:rPr lang="vi-VN" sz="1800" dirty="0"/>
              <a:t>khác biệt quan trọng nhất giữa Hình 41, 42 là gì?</a:t>
            </a:r>
          </a:p>
          <a:p>
            <a:pPr marL="342900" indent="-342900" algn="just">
              <a:lnSpc>
                <a:spcPct val="150000"/>
              </a:lnSpc>
              <a:buFont typeface="Wingdings" panose="05000000000000000000" pitchFamily="2" charset="2"/>
              <a:buChar char="§"/>
            </a:pPr>
            <a:r>
              <a:rPr lang="vi-VN" sz="1800" dirty="0" smtClean="0"/>
              <a:t>Đồ </a:t>
            </a:r>
            <a:r>
              <a:rPr lang="vi-VN" sz="1800" dirty="0"/>
              <a:t>vật ở Hình 42 được sắp xếp theo nguyên tắc nào?</a:t>
            </a:r>
          </a:p>
        </p:txBody>
      </p:sp>
      <p:sp>
        <p:nvSpPr>
          <p:cNvPr id="17" name="Right Arrow 16"/>
          <p:cNvSpPr/>
          <p:nvPr/>
        </p:nvSpPr>
        <p:spPr>
          <a:xfrm rot="20076586">
            <a:off x="4211350" y="2620105"/>
            <a:ext cx="431514" cy="19273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86008" y="2252277"/>
            <a:ext cx="3683285" cy="1287532"/>
          </a:xfrm>
          <a:prstGeom prst="rect">
            <a:avLst/>
          </a:prstGeom>
        </p:spPr>
        <p:txBody>
          <a:bodyPr wrap="square">
            <a:spAutoFit/>
          </a:bodyPr>
          <a:lstStyle/>
          <a:p>
            <a:pPr algn="just">
              <a:lnSpc>
                <a:spcPct val="150000"/>
              </a:lnSpc>
            </a:pPr>
            <a:r>
              <a:rPr lang="vi-VN" sz="1800" dirty="0"/>
              <a:t>Hình 41 đồ vật được sắp xếp trộn lẫn vào nhau. Hình 42 đồ vật được phân loại rõ ràng.</a:t>
            </a:r>
            <a:endParaRPr lang="en-US" sz="1800" dirty="0"/>
          </a:p>
        </p:txBody>
      </p:sp>
      <p:sp>
        <p:nvSpPr>
          <p:cNvPr id="19" name="Rectangle 18"/>
          <p:cNvSpPr/>
          <p:nvPr/>
        </p:nvSpPr>
        <p:spPr>
          <a:xfrm>
            <a:off x="4886008" y="3559751"/>
            <a:ext cx="3847026" cy="1338828"/>
          </a:xfrm>
          <a:prstGeom prst="rect">
            <a:avLst/>
          </a:prstGeom>
        </p:spPr>
        <p:txBody>
          <a:bodyPr wrap="square">
            <a:spAutoFit/>
          </a:bodyPr>
          <a:lstStyle/>
          <a:p>
            <a:pPr algn="just">
              <a:lnSpc>
                <a:spcPct val="150000"/>
              </a:lnSpc>
            </a:pPr>
            <a:r>
              <a:rPr lang="vi-VN" sz="1800" dirty="0"/>
              <a:t>Đồ vật ở Hình 42 được sắp xếp theo nhóm: Ghim giấy, bút màu, bút chì, bút màu, bút bi, thước kẻ,…</a:t>
            </a:r>
            <a:endParaRPr lang="en-US" sz="1800" dirty="0"/>
          </a:p>
        </p:txBody>
      </p:sp>
      <p:sp>
        <p:nvSpPr>
          <p:cNvPr id="34" name="Right Arrow 33"/>
          <p:cNvSpPr/>
          <p:nvPr/>
        </p:nvSpPr>
        <p:spPr>
          <a:xfrm rot="1654596">
            <a:off x="4211731" y="3783259"/>
            <a:ext cx="431514" cy="19273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strips(downRight)">
                                      <p:cBhvr>
                                        <p:cTn id="12" dur="500"/>
                                        <p:tgtEl>
                                          <p:spTgt spid="15">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strips(downRight)">
                                      <p:cBhvr>
                                        <p:cTn id="15" dur="5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5" name="Rectangle 4"/>
          <p:cNvSpPr/>
          <p:nvPr/>
        </p:nvSpPr>
        <p:spPr>
          <a:xfrm>
            <a:off x="1592137" y="660981"/>
            <a:ext cx="4892686" cy="400110"/>
          </a:xfrm>
          <a:prstGeom prst="rect">
            <a:avLst/>
          </a:prstGeom>
        </p:spPr>
        <p:txBody>
          <a:bodyPr wrap="none">
            <a:spAutoFit/>
          </a:bodyPr>
          <a:lstStyle/>
          <a:p>
            <a:r>
              <a:rPr lang="en-US" sz="2000" b="1" i="1" dirty="0" err="1" smtClean="0"/>
              <a:t>Thảo</a:t>
            </a:r>
            <a:r>
              <a:rPr lang="en-US" sz="2000" b="1" i="1" dirty="0" smtClean="0"/>
              <a:t> </a:t>
            </a:r>
            <a:r>
              <a:rPr lang="en-US" sz="2000" b="1" i="1" dirty="0" err="1"/>
              <a:t>luận</a:t>
            </a:r>
            <a:r>
              <a:rPr lang="en-US" sz="2000" b="1" i="1" dirty="0"/>
              <a:t> </a:t>
            </a:r>
            <a:r>
              <a:rPr lang="en-US" sz="2000" b="1" i="1" dirty="0" err="1"/>
              <a:t>nhóm</a:t>
            </a:r>
            <a:r>
              <a:rPr lang="en-US" sz="2000" b="1" i="1" dirty="0"/>
              <a:t> </a:t>
            </a:r>
            <a:r>
              <a:rPr lang="en-US" sz="2000" b="1" i="1" dirty="0" err="1"/>
              <a:t>đôi</a:t>
            </a:r>
            <a:r>
              <a:rPr lang="en-US" sz="2000" b="1" i="1" dirty="0"/>
              <a:t> </a:t>
            </a:r>
            <a:r>
              <a:rPr lang="en-US" sz="2000" b="1" i="1" dirty="0" err="1"/>
              <a:t>và</a:t>
            </a:r>
            <a:r>
              <a:rPr lang="en-US" sz="2000" b="1" i="1" dirty="0"/>
              <a:t> </a:t>
            </a:r>
            <a:r>
              <a:rPr lang="en-US" sz="2000" b="1" i="1" dirty="0" err="1"/>
              <a:t>trả</a:t>
            </a:r>
            <a:r>
              <a:rPr lang="en-US" sz="2000" b="1" i="1" dirty="0"/>
              <a:t> </a:t>
            </a:r>
            <a:r>
              <a:rPr lang="en-US" sz="2000" b="1" i="1" dirty="0" err="1"/>
              <a:t>lời</a:t>
            </a:r>
            <a:r>
              <a:rPr lang="en-US" sz="2000" b="1" i="1" dirty="0"/>
              <a:t> </a:t>
            </a:r>
            <a:r>
              <a:rPr lang="en-US" sz="2000" b="1" i="1" dirty="0" err="1"/>
              <a:t>câu</a:t>
            </a:r>
            <a:r>
              <a:rPr lang="en-US" sz="2000" b="1" i="1" dirty="0"/>
              <a:t> </a:t>
            </a:r>
            <a:r>
              <a:rPr lang="en-US" sz="2000" b="1" i="1" dirty="0" err="1"/>
              <a:t>hỏi</a:t>
            </a:r>
            <a:r>
              <a:rPr lang="en-US" sz="2000" b="1" i="1"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412" y="246366"/>
            <a:ext cx="814725" cy="81472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22372" b="23296"/>
          <a:stretch/>
        </p:blipFill>
        <p:spPr>
          <a:xfrm>
            <a:off x="1122186" y="1337239"/>
            <a:ext cx="983316" cy="534256"/>
          </a:xfrm>
          <a:prstGeom prst="rect">
            <a:avLst/>
          </a:prstGeom>
        </p:spPr>
      </p:pic>
      <p:sp>
        <p:nvSpPr>
          <p:cNvPr id="9" name="Rectangle 8"/>
          <p:cNvSpPr/>
          <p:nvPr/>
        </p:nvSpPr>
        <p:spPr>
          <a:xfrm>
            <a:off x="2238400" y="1404312"/>
            <a:ext cx="4911922" cy="400110"/>
          </a:xfrm>
          <a:prstGeom prst="rect">
            <a:avLst/>
          </a:prstGeom>
        </p:spPr>
        <p:txBody>
          <a:bodyPr wrap="none">
            <a:spAutoFit/>
          </a:bodyPr>
          <a:lstStyle/>
          <a:p>
            <a:r>
              <a:rPr lang="en-US" sz="2000" dirty="0" err="1"/>
              <a:t>Tại</a:t>
            </a:r>
            <a:r>
              <a:rPr lang="en-US" sz="2000" dirty="0"/>
              <a:t> </a:t>
            </a:r>
            <a:r>
              <a:rPr lang="en-US" sz="2000" dirty="0" err="1"/>
              <a:t>sao</a:t>
            </a:r>
            <a:r>
              <a:rPr lang="en-US" sz="2000" dirty="0"/>
              <a:t> </a:t>
            </a:r>
            <a:r>
              <a:rPr lang="en-US" sz="2000" dirty="0" err="1"/>
              <a:t>chúng</a:t>
            </a:r>
            <a:r>
              <a:rPr lang="en-US" sz="2000" dirty="0"/>
              <a:t> ta </a:t>
            </a:r>
            <a:r>
              <a:rPr lang="en-US" sz="2000" dirty="0" err="1"/>
              <a:t>cần</a:t>
            </a:r>
            <a:r>
              <a:rPr lang="en-US" sz="2000" dirty="0"/>
              <a:t> </a:t>
            </a:r>
            <a:r>
              <a:rPr lang="en-US" sz="2000" dirty="0" err="1"/>
              <a:t>sắp</a:t>
            </a:r>
            <a:r>
              <a:rPr lang="en-US" sz="2000" dirty="0"/>
              <a:t> </a:t>
            </a:r>
            <a:r>
              <a:rPr lang="en-US" sz="2000" dirty="0" err="1"/>
              <a:t>xếp</a:t>
            </a:r>
            <a:r>
              <a:rPr lang="en-US" sz="2000" dirty="0"/>
              <a:t> </a:t>
            </a:r>
            <a:r>
              <a:rPr lang="en-US" sz="2000" dirty="0" err="1"/>
              <a:t>các</a:t>
            </a:r>
            <a:r>
              <a:rPr lang="en-US" sz="2000" dirty="0"/>
              <a:t> </a:t>
            </a:r>
            <a:r>
              <a:rPr lang="en-US" sz="2000" dirty="0" err="1"/>
              <a:t>đồ</a:t>
            </a:r>
            <a:r>
              <a:rPr lang="en-US" sz="2000" dirty="0"/>
              <a:t> </a:t>
            </a:r>
            <a:r>
              <a:rPr lang="en-US" sz="2000" dirty="0" err="1"/>
              <a:t>vật</a:t>
            </a:r>
            <a:r>
              <a:rPr lang="en-US" sz="2000" dirty="0"/>
              <a:t>?</a:t>
            </a:r>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t="22372" b="23296"/>
          <a:stretch/>
        </p:blipFill>
        <p:spPr>
          <a:xfrm>
            <a:off x="1121829" y="2256361"/>
            <a:ext cx="983316" cy="534256"/>
          </a:xfrm>
          <a:prstGeom prst="rect">
            <a:avLst/>
          </a:prstGeom>
        </p:spPr>
      </p:pic>
      <p:sp>
        <p:nvSpPr>
          <p:cNvPr id="10" name="Rectangle 9"/>
          <p:cNvSpPr/>
          <p:nvPr/>
        </p:nvSpPr>
        <p:spPr>
          <a:xfrm>
            <a:off x="2238400" y="2015657"/>
            <a:ext cx="5697020" cy="1015663"/>
          </a:xfrm>
          <a:prstGeom prst="rect">
            <a:avLst/>
          </a:prstGeom>
        </p:spPr>
        <p:txBody>
          <a:bodyPr wrap="square">
            <a:spAutoFit/>
          </a:bodyPr>
          <a:lstStyle/>
          <a:p>
            <a:pPr algn="just">
              <a:lnSpc>
                <a:spcPct val="150000"/>
              </a:lnSpc>
            </a:pPr>
            <a:r>
              <a:rPr lang="en-US" sz="2000" dirty="0" err="1"/>
              <a:t>Nêu</a:t>
            </a:r>
            <a:r>
              <a:rPr lang="en-US" sz="2000" dirty="0"/>
              <a:t> </a:t>
            </a:r>
            <a:r>
              <a:rPr lang="en-US" sz="2000" dirty="0" err="1"/>
              <a:t>các</a:t>
            </a:r>
            <a:r>
              <a:rPr lang="en-US" sz="2000" dirty="0"/>
              <a:t> </a:t>
            </a:r>
            <a:r>
              <a:rPr lang="en-US" sz="2000" dirty="0" err="1"/>
              <a:t>ví</a:t>
            </a:r>
            <a:r>
              <a:rPr lang="en-US" sz="2000" dirty="0"/>
              <a:t> </a:t>
            </a:r>
            <a:r>
              <a:rPr lang="en-US" sz="2000" dirty="0" err="1"/>
              <a:t>dụ</a:t>
            </a:r>
            <a:r>
              <a:rPr lang="en-US" sz="2000" dirty="0"/>
              <a:t> </a:t>
            </a:r>
            <a:r>
              <a:rPr lang="en-US" sz="2000" dirty="0" err="1"/>
              <a:t>trong</a:t>
            </a:r>
            <a:r>
              <a:rPr lang="en-US" sz="2000" dirty="0"/>
              <a:t> </a:t>
            </a:r>
            <a:r>
              <a:rPr lang="en-US" sz="2000" dirty="0" err="1"/>
              <a:t>cuộc</a:t>
            </a:r>
            <a:r>
              <a:rPr lang="en-US" sz="2000" dirty="0"/>
              <a:t> </a:t>
            </a:r>
            <a:r>
              <a:rPr lang="en-US" sz="2000" dirty="0" err="1"/>
              <a:t>sống</a:t>
            </a:r>
            <a:r>
              <a:rPr lang="en-US" sz="2000" dirty="0"/>
              <a:t> </a:t>
            </a:r>
            <a:r>
              <a:rPr lang="en-US" sz="2000" dirty="0" err="1"/>
              <a:t>mà</a:t>
            </a:r>
            <a:r>
              <a:rPr lang="en-US" sz="2000" dirty="0"/>
              <a:t> ở </a:t>
            </a:r>
            <a:r>
              <a:rPr lang="en-US" sz="2000" dirty="0" err="1"/>
              <a:t>đó</a:t>
            </a:r>
            <a:r>
              <a:rPr lang="en-US" sz="2000" dirty="0"/>
              <a:t> </a:t>
            </a:r>
            <a:r>
              <a:rPr lang="en-US" sz="2000" dirty="0" err="1"/>
              <a:t>chúng</a:t>
            </a:r>
            <a:r>
              <a:rPr lang="en-US" sz="2000" dirty="0"/>
              <a:t> ta </a:t>
            </a:r>
            <a:r>
              <a:rPr lang="en-US" sz="2000" dirty="0" err="1"/>
              <a:t>cần</a:t>
            </a:r>
            <a:r>
              <a:rPr lang="en-US" sz="2000" dirty="0"/>
              <a:t> </a:t>
            </a:r>
            <a:r>
              <a:rPr lang="en-US" sz="2000" dirty="0" err="1"/>
              <a:t>sắp</a:t>
            </a:r>
            <a:r>
              <a:rPr lang="en-US" sz="2000" dirty="0"/>
              <a:t> </a:t>
            </a:r>
            <a:r>
              <a:rPr lang="en-US" sz="2000" dirty="0" err="1"/>
              <a:t>xếp</a:t>
            </a:r>
            <a:r>
              <a:rPr lang="en-US" sz="2000" dirty="0"/>
              <a:t> </a:t>
            </a:r>
            <a:r>
              <a:rPr lang="en-US" sz="2000" dirty="0" err="1"/>
              <a:t>các</a:t>
            </a:r>
            <a:r>
              <a:rPr lang="en-US" sz="2000" dirty="0"/>
              <a:t> </a:t>
            </a:r>
            <a:r>
              <a:rPr lang="en-US" sz="2000" dirty="0" err="1"/>
              <a:t>đồ</a:t>
            </a:r>
            <a:r>
              <a:rPr lang="en-US" sz="2000" dirty="0"/>
              <a:t> </a:t>
            </a:r>
            <a:r>
              <a:rPr lang="en-US" sz="2000" dirty="0" err="1"/>
              <a:t>vật</a:t>
            </a:r>
            <a:r>
              <a:rPr lang="en-US" sz="2000" dirty="0"/>
              <a:t> </a:t>
            </a:r>
            <a:r>
              <a:rPr lang="en-US" sz="2000" dirty="0" err="1"/>
              <a:t>một</a:t>
            </a:r>
            <a:r>
              <a:rPr lang="en-US" sz="2000" dirty="0"/>
              <a:t> </a:t>
            </a:r>
            <a:r>
              <a:rPr lang="en-US" sz="2000" dirty="0" err="1"/>
              <a:t>cách</a:t>
            </a:r>
            <a:r>
              <a:rPr lang="en-US" sz="2000" dirty="0"/>
              <a:t> </a:t>
            </a:r>
            <a:r>
              <a:rPr lang="en-US" sz="2000" dirty="0" err="1"/>
              <a:t>khoa</a:t>
            </a:r>
            <a:r>
              <a:rPr lang="en-US" sz="2000" dirty="0"/>
              <a:t> </a:t>
            </a:r>
            <a:r>
              <a:rPr lang="en-US" sz="2000" dirty="0" err="1"/>
              <a:t>học</a:t>
            </a:r>
            <a:r>
              <a:rPr lang="en-US" sz="2000" dirty="0"/>
              <a:t>.</a:t>
            </a:r>
          </a:p>
        </p:txBody>
      </p:sp>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t="22372" b="23296"/>
          <a:stretch/>
        </p:blipFill>
        <p:spPr>
          <a:xfrm>
            <a:off x="1172464" y="3348613"/>
            <a:ext cx="983316" cy="534256"/>
          </a:xfrm>
          <a:prstGeom prst="rect">
            <a:avLst/>
          </a:prstGeom>
        </p:spPr>
      </p:pic>
      <p:sp>
        <p:nvSpPr>
          <p:cNvPr id="12" name="Rectangle 11"/>
          <p:cNvSpPr/>
          <p:nvPr/>
        </p:nvSpPr>
        <p:spPr>
          <a:xfrm>
            <a:off x="2273769" y="3107909"/>
            <a:ext cx="5697020" cy="1015663"/>
          </a:xfrm>
          <a:prstGeom prst="rect">
            <a:avLst/>
          </a:prstGeom>
        </p:spPr>
        <p:txBody>
          <a:bodyPr wrap="square">
            <a:spAutoFit/>
          </a:bodyPr>
          <a:lstStyle/>
          <a:p>
            <a:pPr algn="just">
              <a:lnSpc>
                <a:spcPct val="150000"/>
              </a:lnSpc>
            </a:pPr>
            <a:r>
              <a:rPr lang="vi-VN" sz="2000" dirty="0"/>
              <a:t>Giá sách, cặp sách, ngăn bàn, tủ lạnh, đồ dùng trong bếp,… được sắp xếp theo quy tắc nào?</a:t>
            </a:r>
            <a:endParaRPr lang="en-US" sz="20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right)">
                                      <p:cBhvr>
                                        <p:cTn id="20" dur="500"/>
                                        <p:tgtEl>
                                          <p:spTgt spid="8"/>
                                        </p:tgtEl>
                                      </p:cBhvr>
                                    </p:animEffect>
                                  </p:childTnLst>
                                </p:cTn>
                              </p:par>
                              <p:par>
                                <p:cTn id="21" presetID="12" presetClass="entr" presetSubtype="8"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ppt_x</p:attrName>
                                        </p:attrNameLst>
                                      </p:cBhvr>
                                      <p:tavLst>
                                        <p:tav tm="0">
                                          <p:val>
                                            <p:strVal val="#ppt_x-#ppt_w*1.125000"/>
                                          </p:val>
                                        </p:tav>
                                        <p:tav tm="100000">
                                          <p:val>
                                            <p:strVal val="#ppt_x"/>
                                          </p:val>
                                        </p:tav>
                                      </p:tavLst>
                                    </p:anim>
                                    <p:animEffect transition="in" filter="wipe(right)">
                                      <p:cBhvr>
                                        <p:cTn id="24" dur="500"/>
                                        <p:tgtEl>
                                          <p:spTgt spid="25"/>
                                        </p:tgtEl>
                                      </p:cBhvr>
                                    </p:animEffect>
                                  </p:childTnLst>
                                </p:cTn>
                              </p:par>
                              <p:par>
                                <p:cTn id="25" presetID="1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p:tgtEl>
                                          <p:spTgt spid="28"/>
                                        </p:tgtEl>
                                        <p:attrNameLst>
                                          <p:attrName>ppt_x</p:attrName>
                                        </p:attrNameLst>
                                      </p:cBhvr>
                                      <p:tavLst>
                                        <p:tav tm="0">
                                          <p:val>
                                            <p:strVal val="#ppt_x-#ppt_w*1.125000"/>
                                          </p:val>
                                        </p:tav>
                                        <p:tav tm="100000">
                                          <p:val>
                                            <p:strVal val="#ppt_x"/>
                                          </p:val>
                                        </p:tav>
                                      </p:tavLst>
                                    </p:anim>
                                    <p:animEffect transition="in" filter="wipe(righ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2" grpId="0"/>
    </p:bldLst>
  </p:timing>
</p:sld>
</file>

<file path=ppt/theme/theme1.xml><?xml version="1.0" encoding="utf-8"?>
<a:theme xmlns:a="http://schemas.openxmlformats.org/drawingml/2006/main" name="Caring for Cows Workshop by Slidesgo">
  <a:themeElements>
    <a:clrScheme name="Simple Light">
      <a:dk1>
        <a:srgbClr val="383838"/>
      </a:dk1>
      <a:lt1>
        <a:srgbClr val="FBFBFB"/>
      </a:lt1>
      <a:dk2>
        <a:srgbClr val="FFC800"/>
      </a:dk2>
      <a:lt2>
        <a:srgbClr val="FF9234"/>
      </a:lt2>
      <a:accent1>
        <a:srgbClr val="BB7D51"/>
      </a:accent1>
      <a:accent2>
        <a:srgbClr val="AEC800"/>
      </a:accent2>
      <a:accent3>
        <a:srgbClr val="11B4B4"/>
      </a:accent3>
      <a:accent4>
        <a:srgbClr val="FFFFFF"/>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1207</Words>
  <Application>Microsoft Office PowerPoint</Application>
  <PresentationFormat>On-screen Show (16:9)</PresentationFormat>
  <Paragraphs>99</Paragraphs>
  <Slides>27</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Roboto Condensed Light</vt:lpstr>
      <vt:lpstr>Times New Roman</vt:lpstr>
      <vt:lpstr>Concert One</vt:lpstr>
      <vt:lpstr>Darker Grotesque SemiBold</vt:lpstr>
      <vt:lpstr>Archivo</vt:lpstr>
      <vt:lpstr>Wingdings</vt:lpstr>
      <vt:lpstr>Caring for Cows Workshop by Slidesgo</vt:lpstr>
      <vt:lpstr>PowerPoint Presentation</vt:lpstr>
      <vt:lpstr>KHỞI ĐỘNG</vt:lpstr>
      <vt:lpstr>PowerPoint Presentation</vt:lpstr>
      <vt:lpstr>PowerPoint Presentation</vt:lpstr>
      <vt:lpstr>CHỦ ĐỀ 3: TỔ CHỨC LƯU TRỮ,  TÌM KIẾM VÀ TRAO ĐỔI THÔNG TIN </vt:lpstr>
      <vt:lpstr>NỘI DUNG BÀI HỌC</vt:lpstr>
      <vt:lpstr>1. Sắp xếp hợp lí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Sắp xếp theo yêu cầu</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VẬN DỤNG</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FOR COWS WORKSHOP</dc:title>
  <dc:creator>User</dc:creator>
  <cp:lastModifiedBy>Windows User</cp:lastModifiedBy>
  <cp:revision>28</cp:revision>
  <dcterms:modified xsi:type="dcterms:W3CDTF">2024-01-04T03:03:12Z</dcterms:modified>
</cp:coreProperties>
</file>