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277" r:id="rId15"/>
    <p:sldId id="274" r:id="rId16"/>
    <p:sldId id="275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1656-A951-49AF-8670-D80782953CF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E7F-AA73-4FA7-861B-D4E72446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1656-A951-49AF-8670-D80782953CF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E7F-AA73-4FA7-861B-D4E72446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1656-A951-49AF-8670-D80782953CF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E7F-AA73-4FA7-861B-D4E72446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6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1656-A951-49AF-8670-D80782953CF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E7F-AA73-4FA7-861B-D4E72446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0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1656-A951-49AF-8670-D80782953CF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E7F-AA73-4FA7-861B-D4E72446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1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1656-A951-49AF-8670-D80782953CF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E7F-AA73-4FA7-861B-D4E72446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1656-A951-49AF-8670-D80782953CF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E7F-AA73-4FA7-861B-D4E72446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6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1656-A951-49AF-8670-D80782953CF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E7F-AA73-4FA7-861B-D4E72446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1656-A951-49AF-8670-D80782953CF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E7F-AA73-4FA7-861B-D4E72446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1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1656-A951-49AF-8670-D80782953CF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E7F-AA73-4FA7-861B-D4E72446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1656-A951-49AF-8670-D80782953CF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0E7F-AA73-4FA7-861B-D4E72446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3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41656-A951-49AF-8670-D80782953CF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F0E7F-AA73-4FA7-861B-D4E72446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tags" Target="../tags/tag2.xml"/><Relationship Id="rId7" Type="http://schemas.openxmlformats.org/officeDocument/2006/relationships/image" Target="../media/image40.wmf"/><Relationship Id="rId12" Type="http://schemas.openxmlformats.org/officeDocument/2006/relationships/image" Target="../media/image44.gif"/><Relationship Id="rId17" Type="http://schemas.openxmlformats.org/officeDocument/2006/relationships/image" Target="../media/image49.wmf"/><Relationship Id="rId2" Type="http://schemas.openxmlformats.org/officeDocument/2006/relationships/audio" Target="file:///C:\Users\Admin\Desktop\thi%20GV%20gioi\ckdance%20(1).mp3" TargetMode="Externa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2.wmf"/><Relationship Id="rId5" Type="http://schemas.openxmlformats.org/officeDocument/2006/relationships/image" Target="../media/image43.png"/><Relationship Id="rId15" Type="http://schemas.openxmlformats.org/officeDocument/2006/relationships/image" Target="../media/image47.png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1.wmf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microsoft.com/office/2007/relationships/hdphoto" Target="../media/hdphoto6.wdp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microsoft.com/office/2007/relationships/hdphoto" Target="../media/hdphoto11.wdp"/><Relationship Id="rId3" Type="http://schemas.openxmlformats.org/officeDocument/2006/relationships/image" Target="../media/image12.png"/><Relationship Id="rId7" Type="http://schemas.microsoft.com/office/2007/relationships/hdphoto" Target="../media/hdphoto8.wdp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image" Target="../media/image11.jpeg"/><Relationship Id="rId16" Type="http://schemas.openxmlformats.org/officeDocument/2006/relationships/image" Target="../media/image20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11.xml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5.wdp"/><Relationship Id="rId3" Type="http://schemas.openxmlformats.org/officeDocument/2006/relationships/slide" Target="slide10.xml"/><Relationship Id="rId7" Type="http://schemas.microsoft.com/office/2007/relationships/hdphoto" Target="../media/hdphoto2.wdp"/><Relationship Id="rId12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13.wdp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microsoft.com/office/2007/relationships/hdphoto" Target="../media/hdphoto11.wdp"/><Relationship Id="rId3" Type="http://schemas.openxmlformats.org/officeDocument/2006/relationships/image" Target="../media/image12.png"/><Relationship Id="rId7" Type="http://schemas.microsoft.com/office/2007/relationships/hdphoto" Target="../media/hdphoto8.wdp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image" Target="../media/image11.jpeg"/><Relationship Id="rId16" Type="http://schemas.openxmlformats.org/officeDocument/2006/relationships/image" Target="../media/image20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11.xml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3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slide" Target="slide10.xml"/><Relationship Id="rId5" Type="http://schemas.openxmlformats.org/officeDocument/2006/relationships/image" Target="../media/image24.png"/><Relationship Id="rId10" Type="http://schemas.microsoft.com/office/2007/relationships/hdphoto" Target="../media/hdphoto15.wdp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microsoft.com/office/2007/relationships/hdphoto" Target="../media/hdphoto8.wdp"/><Relationship Id="rId12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microsoft.com/office/2007/relationships/hdphoto" Target="../media/hdphoto7.wdp"/><Relationship Id="rId9" Type="http://schemas.openxmlformats.org/officeDocument/2006/relationships/image" Target="../media/image19.png"/><Relationship Id="rId1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3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slide" Target="slide10.xml"/><Relationship Id="rId5" Type="http://schemas.openxmlformats.org/officeDocument/2006/relationships/image" Target="../media/image24.png"/><Relationship Id="rId10" Type="http://schemas.microsoft.com/office/2007/relationships/hdphoto" Target="../media/hdphoto15.wdp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1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microsoft.com/office/2007/relationships/hdphoto" Target="../media/hdphoto11.wdp"/><Relationship Id="rId4" Type="http://schemas.microsoft.com/office/2007/relationships/hdphoto" Target="../media/hdphoto7.wdp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4085"/>
          </a:xfrm>
          <a:prstGeom prst="rect">
            <a:avLst/>
          </a:prstGeom>
        </p:spPr>
      </p:pic>
      <p:sp>
        <p:nvSpPr>
          <p:cNvPr id="5" name="WordArt 6">
            <a:extLst>
              <a:ext uri="{FF2B5EF4-FFF2-40B4-BE49-F238E27FC236}">
                <a16:creationId xmlns="" xmlns:a16="http://schemas.microsoft.com/office/drawing/2014/main" id="{888A0B4A-AA1B-4CE0-B467-44DB40A74D8F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255688" y="1729665"/>
            <a:ext cx="11680624" cy="1897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quý thầy cô </a:t>
            </a:r>
            <a:r>
              <a:rPr kumimoji="0" lang="en-US" sz="2900" b="1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1C!</a:t>
            </a:r>
            <a:endParaRPr kumimoji="0" lang="en-US" sz="29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22267"/>
              </p:ext>
            </p:extLst>
          </p:nvPr>
        </p:nvGraphicFramePr>
        <p:xfrm>
          <a:off x="1598798" y="95490"/>
          <a:ext cx="8326967" cy="904160"/>
        </p:xfrm>
        <a:graphic>
          <a:graphicData uri="http://schemas.openxmlformats.org/drawingml/2006/table">
            <a:tbl>
              <a:tblPr/>
              <a:tblGrid>
                <a:gridCol w="8326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416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en-US" sz="2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</a:rPr>
                        <a:t>ỦY</a:t>
                      </a:r>
                      <a:r>
                        <a:rPr lang="en-US" altLang="en-US" sz="2800" b="1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</a:rPr>
                        <a:t> BAN NHÂN DÂN HUYỆN ĐẠI LỘC</a:t>
                      </a:r>
                      <a:endParaRPr lang="en-US" altLang="en-US" sz="2800" b="1" dirty="0">
                        <a:solidFill>
                          <a:srgbClr val="0033CC"/>
                        </a:solidFill>
                        <a:latin typeface="Times New Roman" pitchFamily="18" charset="0"/>
                      </a:endParaRPr>
                    </a:p>
                  </a:txBody>
                  <a:tcPr marL="121920" marR="121920" marT="45680" marB="4568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056681" y="3739760"/>
            <a:ext cx="7869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noProof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</a:t>
            </a:r>
          </a:p>
        </p:txBody>
      </p:sp>
      <p:graphicFrame>
        <p:nvGraphicFramePr>
          <p:cNvPr id="8" name="Group 32"/>
          <p:cNvGraphicFramePr>
            <a:graphicFrameLocks noGrp="1"/>
          </p:cNvGraphicFramePr>
          <p:nvPr>
            <p:extLst/>
          </p:nvPr>
        </p:nvGraphicFramePr>
        <p:xfrm>
          <a:off x="1827740" y="730014"/>
          <a:ext cx="8326967" cy="1280080"/>
        </p:xfrm>
        <a:graphic>
          <a:graphicData uri="http://schemas.openxmlformats.org/drawingml/2006/table">
            <a:tbl>
              <a:tblPr/>
              <a:tblGrid>
                <a:gridCol w="8326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41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 TIỂU HỌC HỨA TẠO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fani Heavy" pitchFamily="34" charset="0"/>
                          <a:cs typeface="Arial" charset="0"/>
                        </a:rPr>
                        <a:t>***********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680" marB="4568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146300" y="4626328"/>
            <a:ext cx="7899400" cy="53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Giáo</a:t>
            </a:r>
            <a:r>
              <a:rPr kumimoji="0" lang="en-US" altLang="en-US" sz="2900" b="1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900" b="1" i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viên</a:t>
            </a:r>
            <a:r>
              <a:rPr kumimoji="0" lang="en-US" altLang="en-US" sz="2900" b="1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900" b="1" i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dạy</a:t>
            </a:r>
            <a:r>
              <a:rPr kumimoji="0" lang="en-US" alt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lang="en-US" altLang="en-US" sz="2900" b="1" i="1" dirty="0" err="1" smtClean="0">
                <a:solidFill>
                  <a:srgbClr val="0033CC"/>
                </a:solidFill>
                <a:latin typeface="Times New Roman" pitchFamily="18" charset="0"/>
              </a:rPr>
              <a:t>Nguyễn</a:t>
            </a:r>
            <a:r>
              <a:rPr lang="en-US" altLang="en-US" sz="29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 smtClean="0">
                <a:solidFill>
                  <a:srgbClr val="0033CC"/>
                </a:solidFill>
                <a:latin typeface="Times New Roman" pitchFamily="18" charset="0"/>
              </a:rPr>
              <a:t>Thị</a:t>
            </a:r>
            <a:r>
              <a:rPr lang="en-US" altLang="en-US" sz="29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 smtClean="0">
                <a:solidFill>
                  <a:srgbClr val="0033CC"/>
                </a:solidFill>
                <a:latin typeface="Times New Roman" pitchFamily="18" charset="0"/>
              </a:rPr>
              <a:t>Mỹ</a:t>
            </a:r>
            <a:r>
              <a:rPr lang="en-US" altLang="en-US" sz="29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 smtClean="0">
                <a:solidFill>
                  <a:srgbClr val="0033CC"/>
                </a:solidFill>
                <a:latin typeface="Times New Roman" pitchFamily="18" charset="0"/>
              </a:rPr>
              <a:t>Liên</a:t>
            </a:r>
            <a:endParaRPr kumimoji="0" lang="en-US" altLang="en-US" sz="2900" b="1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953001" y="34122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50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3932" y="5859887"/>
            <a:ext cx="668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Đàn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sẻ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nâu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kêu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ríu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rít</a:t>
            </a:r>
            <a:r>
              <a:rPr lang="en-US" sz="3600" b="1" dirty="0" smtClean="0"/>
              <a:t> ở </a:t>
            </a:r>
            <a:r>
              <a:rPr lang="en-US" sz="3600" b="1" dirty="0" err="1" smtClean="0"/>
              <a:t>sau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nhà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77878" y="5849394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âu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3490" y="5870380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êu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2895" y="5870380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</a:rPr>
              <a:t>u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0" y="-34925"/>
            <a:ext cx="12307909" cy="6858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4572000" y="1112838"/>
            <a:ext cx="2590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196" name="WordArt 8"/>
          <p:cNvSpPr>
            <a:spLocks noChangeArrowheads="1" noChangeShapeType="1" noTextEdit="1"/>
          </p:cNvSpPr>
          <p:nvPr/>
        </p:nvSpPr>
        <p:spPr bwMode="auto">
          <a:xfrm>
            <a:off x="2945674" y="2605088"/>
            <a:ext cx="6629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Bài </a:t>
            </a:r>
            <a:r>
              <a:rPr lang="pt-BR" sz="1100" b="1" kern="10" dirty="0" smtClean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43 : au  âu  êu </a:t>
            </a:r>
            <a:endParaRPr lang="en-US" sz="1100" b="1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24244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9256" y="165656"/>
            <a:ext cx="113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</a:t>
            </a:r>
            <a:r>
              <a:rPr lang="en-US" sz="6000" b="1" dirty="0" smtClean="0">
                <a:solidFill>
                  <a:srgbClr val="FF0000"/>
                </a:solidFill>
              </a:rPr>
              <a:t>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8671" y="141667"/>
            <a:ext cx="113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â</a:t>
            </a:r>
            <a:r>
              <a:rPr lang="en-US" sz="6000" b="1" dirty="0" err="1" smtClean="0">
                <a:solidFill>
                  <a:srgbClr val="FF0000"/>
                </a:solidFill>
              </a:rPr>
              <a:t>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8086" y="165656"/>
            <a:ext cx="113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ê</a:t>
            </a:r>
            <a:r>
              <a:rPr lang="en-US" sz="6000" b="1" dirty="0" err="1" smtClean="0">
                <a:solidFill>
                  <a:srgbClr val="FF0000"/>
                </a:solidFill>
              </a:rPr>
              <a:t>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8671" y="165655"/>
            <a:ext cx="113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â</a:t>
            </a:r>
            <a:r>
              <a:rPr lang="en-US" sz="6000" b="1" dirty="0" err="1" smtClean="0">
                <a:solidFill>
                  <a:srgbClr val="FF0000"/>
                </a:solidFill>
              </a:rPr>
              <a:t>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8085" y="165655"/>
            <a:ext cx="113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ê</a:t>
            </a:r>
            <a:r>
              <a:rPr lang="en-US" sz="6000" b="1" dirty="0" err="1" smtClean="0">
                <a:solidFill>
                  <a:srgbClr val="FF0000"/>
                </a:solidFill>
              </a:rPr>
              <a:t>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042535" y="1502312"/>
            <a:ext cx="2971800" cy="1882775"/>
            <a:chOff x="384" y="1680"/>
            <a:chExt cx="1680" cy="960"/>
          </a:xfrm>
        </p:grpSpPr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9pPr>
            </a:lstStyle>
            <a:p>
              <a:endParaRPr lang="en-US" altLang="en-US" sz="5400">
                <a:latin typeface="Arial" panose="020B0604020202020204" pitchFamily="34" charset="0"/>
              </a:endParaRPr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9pPr>
            </a:lstStyle>
            <a:p>
              <a:endParaRPr lang="en-US" altLang="en-US" sz="5400"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23515" y="1529399"/>
            <a:ext cx="1278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s</a:t>
            </a:r>
            <a:endParaRPr lang="en-US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57024" y="2452729"/>
            <a:ext cx="571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s</a:t>
            </a:r>
            <a:endParaRPr lang="en-US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70673" y="1529398"/>
            <a:ext cx="1577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8308" y="2457908"/>
            <a:ext cx="1577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521" y="4245074"/>
            <a:ext cx="3309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c</a:t>
            </a:r>
            <a:r>
              <a:rPr lang="en-US" sz="5400" b="1" dirty="0" err="1" smtClean="0"/>
              <a:t>au</a:t>
            </a:r>
            <a:r>
              <a:rPr lang="en-US" sz="5400" b="1" dirty="0" smtClean="0"/>
              <a:t>     </a:t>
            </a:r>
            <a:r>
              <a:rPr lang="en-US" sz="5400" b="1" dirty="0" err="1" smtClean="0"/>
              <a:t>tàu</a:t>
            </a:r>
            <a:endParaRPr lang="en-US" sz="5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67349" y="4256623"/>
            <a:ext cx="3309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b</a:t>
            </a:r>
            <a:r>
              <a:rPr lang="en-US" sz="5400" b="1" dirty="0" err="1" smtClean="0"/>
              <a:t>ậu</a:t>
            </a:r>
            <a:r>
              <a:rPr lang="en-US" sz="5400" b="1" dirty="0" smtClean="0"/>
              <a:t>    </a:t>
            </a:r>
            <a:r>
              <a:rPr lang="en-US" sz="5400" b="1" dirty="0" err="1" smtClean="0"/>
              <a:t>gấu</a:t>
            </a:r>
            <a:endParaRPr lang="en-US" sz="5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43002" y="4256623"/>
            <a:ext cx="3309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khều</a:t>
            </a:r>
            <a:r>
              <a:rPr lang="en-US" sz="5400" b="1" dirty="0" smtClean="0"/>
              <a:t>    </a:t>
            </a:r>
            <a:r>
              <a:rPr lang="en-US" sz="5400" b="1" dirty="0" err="1" smtClean="0"/>
              <a:t>rêu</a:t>
            </a:r>
            <a:endParaRPr lang="en-US" sz="5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87182" y="4245074"/>
            <a:ext cx="108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9209" y="4243744"/>
            <a:ext cx="108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3023" y="4256623"/>
            <a:ext cx="108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âu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4659" y="4243744"/>
            <a:ext cx="108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âu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41145" y="4256623"/>
            <a:ext cx="108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êu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15256" y="4256996"/>
            <a:ext cx="108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êu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507" y="5209279"/>
            <a:ext cx="1532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r</a:t>
            </a:r>
            <a:r>
              <a:rPr lang="en-US" sz="4000" dirty="0" err="1" smtClean="0"/>
              <a:t>au</a:t>
            </a:r>
            <a:r>
              <a:rPr lang="en-US" sz="4000" dirty="0" smtClean="0"/>
              <a:t> </a:t>
            </a:r>
            <a:r>
              <a:rPr lang="en-US" sz="4000" dirty="0" err="1" smtClean="0"/>
              <a:t>củ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748111" y="5125339"/>
            <a:ext cx="1957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r>
              <a:rPr lang="en-US" sz="4000" dirty="0" smtClean="0"/>
              <a:t>on </a:t>
            </a:r>
            <a:r>
              <a:rPr lang="en-US" sz="4000" dirty="0" err="1" smtClean="0"/>
              <a:t>trâu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316719" y="5125339"/>
            <a:ext cx="1957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c</a:t>
            </a:r>
            <a:r>
              <a:rPr lang="en-US" sz="4000" dirty="0" err="1" smtClean="0"/>
              <a:t>hú</a:t>
            </a:r>
            <a:r>
              <a:rPr lang="en-US" sz="4000" dirty="0" smtClean="0"/>
              <a:t> </a:t>
            </a:r>
            <a:r>
              <a:rPr lang="en-US" sz="4000" dirty="0" err="1" smtClean="0"/>
              <a:t>tễu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063501"/>
            <a:ext cx="3087849" cy="3791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91" y="1063501"/>
            <a:ext cx="3235678" cy="3791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00" y="1063500"/>
            <a:ext cx="3439524" cy="3791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8053" y="5209279"/>
            <a:ext cx="70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1087" y="5125339"/>
            <a:ext cx="70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âu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5056" y="5125339"/>
            <a:ext cx="70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êu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8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65949" cy="3348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51" y="3348507"/>
            <a:ext cx="6126050" cy="3509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50" y="0"/>
            <a:ext cx="6126050" cy="3348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48506"/>
            <a:ext cx="6065950" cy="350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953001" y="34122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7" y="2343955"/>
            <a:ext cx="10161430" cy="236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6" y="4713668"/>
            <a:ext cx="3271469" cy="205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610" y="4831379"/>
            <a:ext cx="3296320" cy="202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83" y="4623515"/>
            <a:ext cx="3133859" cy="214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99256" y="165656"/>
            <a:ext cx="113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</a:t>
            </a:r>
            <a:r>
              <a:rPr lang="en-US" sz="6000" b="1" dirty="0" smtClean="0">
                <a:solidFill>
                  <a:srgbClr val="FF0000"/>
                </a:solidFill>
              </a:rPr>
              <a:t>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8671" y="165655"/>
            <a:ext cx="113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â</a:t>
            </a:r>
            <a:r>
              <a:rPr lang="en-US" sz="6000" b="1" dirty="0" err="1" smtClean="0">
                <a:solidFill>
                  <a:srgbClr val="FF0000"/>
                </a:solidFill>
              </a:rPr>
              <a:t>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8085" y="165655"/>
            <a:ext cx="113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ê</a:t>
            </a:r>
            <a:r>
              <a:rPr lang="en-US" sz="6000" b="1" dirty="0" err="1" smtClean="0">
                <a:solidFill>
                  <a:srgbClr val="FF0000"/>
                </a:solidFill>
              </a:rPr>
              <a:t>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4366610" y="1328906"/>
            <a:ext cx="2496892" cy="1501999"/>
            <a:chOff x="384" y="1680"/>
            <a:chExt cx="1680" cy="960"/>
          </a:xfrm>
        </p:grpSpPr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9pPr>
            </a:lstStyle>
            <a:p>
              <a:endParaRPr lang="en-US" altLang="en-US" sz="5400">
                <a:latin typeface="Arial" panose="020B0604020202020204" pitchFamily="34" charset="0"/>
              </a:endParaRPr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9pPr>
            </a:lstStyle>
            <a:p>
              <a:endParaRPr lang="en-US" altLang="en-US" sz="5400">
                <a:latin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36363" y="1192711"/>
            <a:ext cx="1278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s</a:t>
            </a:r>
            <a:endParaRPr lang="en-US" sz="6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76504" y="1210191"/>
            <a:ext cx="1577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9860" y="1947574"/>
            <a:ext cx="571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s</a:t>
            </a:r>
            <a:endParaRPr lang="en-US" sz="6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12108" y="1955395"/>
            <a:ext cx="1577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au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3211" cy="638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BAR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943601"/>
            <a:ext cx="7112000" cy="50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4"/>
          <p:cNvGrpSpPr>
            <a:grpSpLocks/>
          </p:cNvGrpSpPr>
          <p:nvPr/>
        </p:nvGrpSpPr>
        <p:grpSpPr bwMode="auto">
          <a:xfrm>
            <a:off x="4064000" y="4438436"/>
            <a:ext cx="3556000" cy="1071249"/>
            <a:chOff x="4464" y="4320"/>
            <a:chExt cx="3456" cy="2475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5040" y="4931"/>
            <a:ext cx="2880" cy="1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r:id="rId6" imgW="751320" imgH="534600" progId="">
                    <p:embed/>
                  </p:oleObj>
                </mc:Choice>
                <mc:Fallback>
                  <p:oleObj r:id="rId6" imgW="751320" imgH="534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4931"/>
                          <a:ext cx="2880" cy="1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5328" y="4789"/>
            <a:ext cx="2160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r:id="rId8" imgW="1035720" imgH="504720" progId="">
                    <p:embed/>
                  </p:oleObj>
                </mc:Choice>
                <mc:Fallback>
                  <p:oleObj r:id="rId8" imgW="1035720" imgH="5047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789"/>
                          <a:ext cx="2160" cy="1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4464" y="4320"/>
            <a:ext cx="1243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r:id="rId10" imgW="812880" imgH="1224000" progId="">
                    <p:embed/>
                  </p:oleObj>
                </mc:Choice>
                <mc:Fallback>
                  <p:oleObj r:id="rId10" imgW="812880" imgH="1224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4320"/>
                          <a:ext cx="1243" cy="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8"/>
            <p:cNvSpPr txBox="1">
              <a:spLocks noChangeArrowheads="1"/>
            </p:cNvSpPr>
            <p:nvPr/>
          </p:nvSpPr>
          <p:spPr bwMode="auto">
            <a:xfrm>
              <a:off x="6624" y="5219"/>
              <a:ext cx="28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van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5" name="Picture 11" descr="pretty_flower_orange_hb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410200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pretty_flower_orange_hb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67400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pretty_flower_purple_hb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5867401"/>
            <a:ext cx="1117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pretty_flower_purple_hb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638801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pretty_flower_orange_h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867401"/>
            <a:ext cx="1009651" cy="75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816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816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21384" y="1418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4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7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352617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2"/>
          <p:cNvSpPr txBox="1">
            <a:spLocks noChangeArrowheads="1"/>
          </p:cNvSpPr>
          <p:nvPr/>
        </p:nvSpPr>
        <p:spPr bwMode="auto">
          <a:xfrm>
            <a:off x="2032000" y="2759319"/>
            <a:ext cx="10972800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</a:t>
            </a:r>
            <a:r>
              <a:rPr kumimoji="0" lang="en-US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4267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quý</a:t>
            </a:r>
            <a:r>
              <a:rPr kumimoji="0" lang="en-US" altLang="en-US" sz="42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thầy, cô giáo mạnh khỏe!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235200" y="3533115"/>
            <a:ext cx="109728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Chúc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chăm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ngoan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23" name="ckdance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73" y="6388101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6">
            <a:extLst>
              <a:ext uri="{FF2B5EF4-FFF2-40B4-BE49-F238E27FC236}">
                <a16:creationId xmlns="" xmlns:a16="http://schemas.microsoft.com/office/drawing/2014/main" id="{888A0B4A-AA1B-4CE0-B467-44DB40A74D8F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23938" y="1200533"/>
            <a:ext cx="11680624" cy="1897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chân thành cảm ơn quý thầy cô về </a:t>
            </a:r>
            <a:r>
              <a:rPr kumimoji="0" lang="en-US" sz="2900" b="1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9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1C!</a:t>
            </a:r>
            <a:endParaRPr kumimoji="0" lang="en-US" sz="29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19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625071" y="3482136"/>
            <a:ext cx="2223742" cy="29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7852" y="1005914"/>
            <a:ext cx="4209143" cy="42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3570884" y="2970118"/>
            <a:ext cx="780611" cy="7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94" y="4267606"/>
            <a:ext cx="2201172" cy="212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95" y="2592806"/>
            <a:ext cx="3446522" cy="41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94" y="144133"/>
            <a:ext cx="2667000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74594" y="1328857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</a:rPr>
              <a:t>GIẢI CỨU</a:t>
            </a:r>
          </a:p>
          <a:p>
            <a:pPr algn="ctr" defTabSz="685800"/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94" y="2823040"/>
            <a:ext cx="1261404" cy="7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725400" y="5362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52"/>
            <a:ext cx="12192000" cy="67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2" y="2949576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97" y="3950132"/>
            <a:ext cx="1748090" cy="17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057179"/>
            <a:ext cx="1981200" cy="2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56" y="4096603"/>
            <a:ext cx="700141" cy="13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1679575" y="7620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2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23" y="3916775"/>
            <a:ext cx="2114550" cy="16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76600"/>
            <a:ext cx="2114550" cy="23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78" y="4164013"/>
            <a:ext cx="131844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1965479" y="4527041"/>
            <a:ext cx="1271299" cy="1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6807" y="3989072"/>
            <a:ext cx="1704023" cy="16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91" y="3401580"/>
            <a:ext cx="2806952" cy="28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67" y="814881"/>
            <a:ext cx="623178" cy="5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1718000" y="2676138"/>
            <a:ext cx="1002738" cy="71218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1885325" y="2955051"/>
            <a:ext cx="116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1898432" y="3263623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77662"/>
            <a:ext cx="1322475" cy="6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75247 0.03611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1.12149 0.02107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bldLvl="0" animBg="1"/>
      <p:bldP spid="50" grpId="1" bldLvl="0" animBg="1"/>
      <p:bldP spid="51" grpId="0"/>
      <p:bldP spid="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405575" y="414690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5400" y="341378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69" y="5266945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38787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77" y="1596432"/>
            <a:ext cx="6248400" cy="2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4757" y="2155762"/>
            <a:ext cx="5645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00" b="1" dirty="0" err="1" smtClean="0">
                <a:solidFill>
                  <a:prstClr val="black"/>
                </a:solidFill>
                <a:latin typeface="UTM Avo" panose="02040603050506020204" charset="0"/>
              </a:rPr>
              <a:t>Đọc</a:t>
            </a:r>
            <a:r>
              <a:rPr lang="en-US" sz="4000" b="1" dirty="0" smtClean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UTM Avo" panose="02040603050506020204" charset="0"/>
              </a:rPr>
              <a:t>các</a:t>
            </a:r>
            <a:r>
              <a:rPr lang="en-US" sz="4000" b="1" dirty="0" smtClean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UTM Avo" panose="02040603050506020204" charset="0"/>
              </a:rPr>
              <a:t>tiếng</a:t>
            </a:r>
            <a:r>
              <a:rPr lang="en-US" sz="4000" b="1" dirty="0" smtClean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UTM Avo" panose="02040603050506020204" charset="0"/>
              </a:rPr>
              <a:t>sau</a:t>
            </a:r>
            <a:r>
              <a:rPr lang="en-US" sz="4000" b="1" dirty="0" smtClean="0">
                <a:solidFill>
                  <a:prstClr val="black"/>
                </a:solidFill>
                <a:latin typeface="UTM Avo" panose="02040603050506020204" charset="0"/>
              </a:rPr>
              <a:t>?</a:t>
            </a:r>
          </a:p>
          <a:p>
            <a:pPr algn="ctr" defTabSz="685800"/>
            <a:r>
              <a:rPr lang="en-US" sz="4000" b="1" dirty="0" err="1">
                <a:solidFill>
                  <a:srgbClr val="FF0000"/>
                </a:solidFill>
                <a:latin typeface="UTM Avo" panose="02040603050506020204" charset="0"/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charset="0"/>
              </a:rPr>
              <a:t>hào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charset="0"/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charset="0"/>
              </a:rPr>
              <a:t>dao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charset="0"/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charset="0"/>
              </a:rPr>
              <a:t>kẹo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charset="0"/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charset="0"/>
              </a:rPr>
              <a:t>mèo</a:t>
            </a:r>
            <a:endParaRPr lang="en-US" sz="4000" b="1" dirty="0">
              <a:solidFill>
                <a:srgbClr val="FF0000"/>
              </a:solidFill>
              <a:latin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52"/>
            <a:ext cx="12192000" cy="67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2" y="2949576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97" y="3950132"/>
            <a:ext cx="1748090" cy="17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057179"/>
            <a:ext cx="1981200" cy="2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56" y="4096603"/>
            <a:ext cx="700141" cy="13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1679575" y="7620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2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23" y="3916775"/>
            <a:ext cx="2114550" cy="16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76600"/>
            <a:ext cx="2114550" cy="23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78" y="4164013"/>
            <a:ext cx="131844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1965479" y="4527041"/>
            <a:ext cx="1271299" cy="1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6807" y="3989072"/>
            <a:ext cx="1704023" cy="16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91" y="3401580"/>
            <a:ext cx="2806952" cy="28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67" y="814881"/>
            <a:ext cx="623178" cy="5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1718000" y="2676138"/>
            <a:ext cx="1002738" cy="71218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1885325" y="2955051"/>
            <a:ext cx="116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1898432" y="3263623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77662"/>
            <a:ext cx="1322475" cy="6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75247 0.03611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1.12149 0.02107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bldLvl="0" animBg="1"/>
      <p:bldP spid="50" grpId="1" bldLvl="0" animBg="1"/>
      <p:bldP spid="51" grpId="0"/>
      <p:bldP spid="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32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5400" y="341378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69" y="5266945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38787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22938"/>
            <a:ext cx="6248400" cy="27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1" y="128274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>
                <a:solidFill>
                  <a:prstClr val="black"/>
                </a:solidFill>
                <a:latin typeface="UTM Avo" panose="02040603050506020204" charset="0"/>
              </a:rPr>
              <a:t>Đọc to các </a:t>
            </a:r>
            <a:r>
              <a:rPr lang="en-US" sz="3600" b="1" dirty="0" err="1">
                <a:solidFill>
                  <a:prstClr val="black"/>
                </a:solidFill>
                <a:latin typeface="UTM Avo" panose="02040603050506020204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charset="0"/>
              </a:rPr>
              <a:t>sau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charset="0"/>
              </a:rPr>
              <a:t>:</a:t>
            </a:r>
            <a:endParaRPr lang="en-US" sz="3600" b="1" dirty="0">
              <a:solidFill>
                <a:prstClr val="black"/>
              </a:solidFill>
              <a:latin typeface="UTM Avo" panose="02040603050506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1615" y="3880321"/>
            <a:ext cx="26722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 err="1">
                <a:solidFill>
                  <a:prstClr val="black"/>
                </a:solidFill>
                <a:latin typeface="UTM Avo" panose="02040603050506020204" charset="0"/>
              </a:rPr>
              <a:t>ngôi</a:t>
            </a:r>
            <a:r>
              <a:rPr lang="en-US" sz="3600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vo" panose="02040603050506020204" charset="0"/>
              </a:rPr>
              <a:t>sao</a:t>
            </a:r>
            <a:endParaRPr lang="en-US" sz="3600" b="1" dirty="0">
              <a:solidFill>
                <a:srgbClr val="FF0000"/>
              </a:solidFill>
              <a:latin typeface="UTM Avo" panose="02040603050506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0955" y="3908792"/>
            <a:ext cx="24779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 err="1">
                <a:solidFill>
                  <a:prstClr val="black"/>
                </a:solidFill>
                <a:latin typeface="UTM Avo" panose="02040603050506020204" charset="0"/>
              </a:rPr>
              <a:t>quả</a:t>
            </a:r>
            <a:r>
              <a:rPr lang="en-US" sz="3600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vo" panose="02040603050506020204" charset="0"/>
              </a:rPr>
              <a:t>táo</a:t>
            </a:r>
            <a:endParaRPr lang="en-US" sz="3600" b="1" dirty="0">
              <a:solidFill>
                <a:prstClr val="black"/>
              </a:solidFill>
              <a:latin typeface="UTM Avo" panose="02040603050506020204" charset="0"/>
            </a:endParaRPr>
          </a:p>
        </p:txBody>
      </p:sp>
      <p:pic>
        <p:nvPicPr>
          <p:cNvPr id="11" name="Picture 2" descr="C:\Users\ADMIN\Desktop\Giai cuu con vat\depositphotos_8033217-stock-illustration-cartoon-hunter-with-a-blunderbuss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405575" y="414690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71991" y="5045994"/>
            <a:ext cx="24779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 err="1">
                <a:solidFill>
                  <a:prstClr val="black"/>
                </a:solidFill>
                <a:latin typeface="UTM Avo" panose="02040603050506020204" charset="0"/>
              </a:rPr>
              <a:t>a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charset="0"/>
              </a:rPr>
              <a:t>o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charset="0"/>
              </a:rPr>
              <a:t>bèo</a:t>
            </a:r>
            <a:endParaRPr lang="en-US" sz="3600" b="1" dirty="0">
              <a:solidFill>
                <a:prstClr val="black"/>
              </a:solidFill>
              <a:latin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8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52"/>
            <a:ext cx="12192000" cy="67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2" y="2949576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97" y="3950132"/>
            <a:ext cx="1748090" cy="17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057179"/>
            <a:ext cx="1981200" cy="2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1679575" y="7620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2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23" y="3916775"/>
            <a:ext cx="2114550" cy="16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76600"/>
            <a:ext cx="2114550" cy="23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6807" y="3989072"/>
            <a:ext cx="1704023" cy="16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91" y="3401580"/>
            <a:ext cx="2806952" cy="28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67" y="814881"/>
            <a:ext cx="623178" cy="5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1718000" y="2676138"/>
            <a:ext cx="1002738" cy="71218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1885325" y="2955051"/>
            <a:ext cx="116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1898432" y="3263623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77662"/>
            <a:ext cx="1322475" cy="6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75247 0.03611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1.12149 0.02107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bldLvl="0" animBg="1"/>
      <p:bldP spid="50" grpId="1" bldLvl="0" animBg="1"/>
      <p:bldP spid="51" grpId="0"/>
      <p:bldP spid="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5400" y="341378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69" y="5266945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38787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77" y="589771"/>
            <a:ext cx="6248400" cy="240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7277" y="1374822"/>
            <a:ext cx="426720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199" b="1" dirty="0" err="1">
                <a:solidFill>
                  <a:prstClr val="black"/>
                </a:solidFill>
                <a:latin typeface="UTM Avo" panose="02040603050506020204" charset="0"/>
              </a:rPr>
              <a:t>Từ</a:t>
            </a:r>
            <a:r>
              <a:rPr lang="en-US" sz="3199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UTM Avo" panose="02040603050506020204" charset="0"/>
              </a:rPr>
              <a:t>nào</a:t>
            </a:r>
            <a:r>
              <a:rPr lang="en-US" sz="3199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UTM Avo" panose="02040603050506020204" charset="0"/>
              </a:rPr>
              <a:t>có</a:t>
            </a:r>
            <a:r>
              <a:rPr lang="en-US" sz="3199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UTM Avo" panose="02040603050506020204" charset="0"/>
              </a:rPr>
              <a:t>vần</a:t>
            </a:r>
            <a:r>
              <a:rPr lang="en-US" sz="3199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UTM Avo" panose="02040603050506020204" charset="0"/>
              </a:rPr>
              <a:t>ao</a:t>
            </a:r>
            <a:r>
              <a:rPr lang="en-US" sz="3199" b="1" dirty="0">
                <a:solidFill>
                  <a:prstClr val="black"/>
                </a:solidFill>
                <a:latin typeface="UTM Avo" panose="02040603050506020204" charset="0"/>
              </a:rPr>
              <a:t>?</a:t>
            </a:r>
          </a:p>
        </p:txBody>
      </p:sp>
      <p:pic>
        <p:nvPicPr>
          <p:cNvPr id="11" name="Picture 2" descr="C:\Users\ADMIN\Desktop\Giai cuu con vat\depositphotos_8033217-stock-illustration-cartoon-hunter-with-a-blunderbuss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405575" y="414690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98372" y="3788927"/>
            <a:ext cx="24779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 err="1">
                <a:solidFill>
                  <a:prstClr val="black"/>
                </a:solidFill>
                <a:latin typeface="UTM Avo" panose="02040603050506020204" charset="0"/>
              </a:rPr>
              <a:t>quả</a:t>
            </a:r>
            <a:r>
              <a:rPr lang="en-US" sz="3600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vo" panose="02040603050506020204" charset="0"/>
              </a:rPr>
              <a:t>táo</a:t>
            </a:r>
            <a:endParaRPr lang="en-US" sz="3600" b="1" dirty="0">
              <a:solidFill>
                <a:prstClr val="black"/>
              </a:solidFill>
              <a:latin typeface="UTM Avo" panose="02040603050506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99" y="3780820"/>
            <a:ext cx="24779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 err="1">
                <a:solidFill>
                  <a:prstClr val="black"/>
                </a:solidFill>
                <a:latin typeface="UTM Avo" panose="02040603050506020204" charset="0"/>
              </a:rPr>
              <a:t>c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charset="0"/>
              </a:rPr>
              <a:t>hú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charset="0"/>
              </a:rPr>
              <a:t>mèo</a:t>
            </a:r>
            <a:endParaRPr lang="en-US" sz="3600" b="1" dirty="0">
              <a:solidFill>
                <a:prstClr val="black"/>
              </a:solidFill>
              <a:latin typeface="UTM Avo" panose="02040603050506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4795" y="3808191"/>
            <a:ext cx="195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/>
              </a:rPr>
              <a:t>q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/>
              </a:rPr>
              <a:t>uả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/>
              </a:rPr>
              <a:t>táo</a:t>
            </a:r>
            <a:endParaRPr lang="en-US" sz="36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452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ldLvl="0" animBg="1"/>
      <p:bldP spid="17" grpId="0" bldLvl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52"/>
            <a:ext cx="12192000" cy="67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2" y="2949576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3057179"/>
            <a:ext cx="1981200" cy="2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1679575" y="7620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76600"/>
            <a:ext cx="2114550" cy="23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91" y="3401580"/>
            <a:ext cx="2806952" cy="28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67" y="814881"/>
            <a:ext cx="623178" cy="5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1718000" y="2676138"/>
            <a:ext cx="1002738" cy="71218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1885325" y="2955051"/>
            <a:ext cx="116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1898432" y="3263623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77662"/>
            <a:ext cx="1322475" cy="6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1.12149 0.0210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bldLvl="0" animBg="1"/>
      <p:bldP spid="50" grpId="1" bldLvl="0" animBg="1"/>
      <p:bldP spid="51" grpId="0"/>
      <p:bldP spid="5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172</Words>
  <Application>Microsoft Office PowerPoint</Application>
  <PresentationFormat>Widescreen</PresentationFormat>
  <Paragraphs>64</Paragraphs>
  <Slides>17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.VnTifani Heavy</vt:lpstr>
      <vt:lpstr>.VnTime</vt:lpstr>
      <vt:lpstr>Arial</vt:lpstr>
      <vt:lpstr>Calibri</vt:lpstr>
      <vt:lpstr>Calibri Light</vt:lpstr>
      <vt:lpstr>Comic Sans MS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VHL</dc:creator>
  <cp:lastModifiedBy>VHL</cp:lastModifiedBy>
  <cp:revision>16</cp:revision>
  <dcterms:created xsi:type="dcterms:W3CDTF">2024-11-11T06:16:48Z</dcterms:created>
  <dcterms:modified xsi:type="dcterms:W3CDTF">2024-11-12T01:52:56Z</dcterms:modified>
</cp:coreProperties>
</file>