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embeddedFontLst>
    <p:embeddedFont>
      <p:font typeface="Roboto Black"/>
      <p:bold r:id="rId38"/>
      <p:boldItalic r:id="rId39"/>
    </p:embeddedFont>
    <p:embeddedFont>
      <p:font typeface="Robo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i7BpVwF9FSSxZXbbwlJeT01hRX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5.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Roboto-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Black-boldItalic.fntdata"/><Relationship Id="rId16" Type="http://schemas.openxmlformats.org/officeDocument/2006/relationships/slide" Target="slides/slide11.xml"/><Relationship Id="rId38" Type="http://schemas.openxmlformats.org/officeDocument/2006/relationships/font" Target="fonts/RobotoBlack-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HS thảo luận và trình bày kết quả thảo luận nhóm</a:t>
            </a:r>
            <a:endParaRPr/>
          </a:p>
        </p:txBody>
      </p:sp>
      <p:sp>
        <p:nvSpPr>
          <p:cNvPr id="291" name="Google Shape;29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HS thảo luận và trình bày kết quả thảo luận nhóm</a:t>
            </a:r>
            <a:endParaRPr/>
          </a:p>
          <a:p>
            <a:pPr indent="0" lvl="0" marL="0" rtl="0" algn="l">
              <a:spcBef>
                <a:spcPts val="0"/>
              </a:spcBef>
              <a:spcAft>
                <a:spcPts val="0"/>
              </a:spcAft>
              <a:buNone/>
            </a:pPr>
            <a:r>
              <a:rPr lang="en-US"/>
              <a:t>GV đặt vấn đề: tại sao em biết được đó là hiện tượng nào? Trong thực tế em đã nhìn thấy các hiện tượng này chưa? Ở đâu? Có xảy ra thường xuyên không?</a:t>
            </a:r>
            <a:endParaRPr/>
          </a:p>
          <a:p>
            <a:pPr indent="0" lvl="0" marL="0" rtl="0" algn="l">
              <a:spcBef>
                <a:spcPts val="0"/>
              </a:spcBef>
              <a:spcAft>
                <a:spcPts val="0"/>
              </a:spcAft>
              <a:buNone/>
            </a:pPr>
            <a:r>
              <a:rPr lang="en-US"/>
              <a:t>GV bấm vào các ô số để điền kết quả đúng.</a:t>
            </a:r>
            <a:endParaRPr/>
          </a:p>
        </p:txBody>
      </p:sp>
      <p:sp>
        <p:nvSpPr>
          <p:cNvPr id="306" name="Google Shape;30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hướng dẫn HS hoàn thiện phiếu học tập số 1. GV tổ chức cho mỗi nhóm cử đại diện lên trình bày phiếu của nhóm, các nhóm khác đặt câu hỏi cho nhóm trình bày trả lời</a:t>
            </a:r>
            <a:endParaRPr/>
          </a:p>
          <a:p>
            <a:pPr indent="0" lvl="0" marL="0" rtl="0" algn="l">
              <a:spcBef>
                <a:spcPts val="0"/>
              </a:spcBef>
              <a:spcAft>
                <a:spcPts val="0"/>
              </a:spcAft>
              <a:buNone/>
            </a:pPr>
            <a:r>
              <a:rPr lang="en-US"/>
              <a:t>GV kết luận, đánh giá các nhóm</a:t>
            </a:r>
            <a:endParaRPr b="1"/>
          </a:p>
        </p:txBody>
      </p:sp>
      <p:sp>
        <p:nvSpPr>
          <p:cNvPr id="327" name="Google Shape;32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Giao bài tập về nhà cho học sinh, yêu cầu học phân công chuẩn bị nguyên, vật liệu cho buổi học sau</a:t>
            </a:r>
            <a:endParaRPr/>
          </a:p>
        </p:txBody>
      </p:sp>
      <p:sp>
        <p:nvSpPr>
          <p:cNvPr id="341" name="Google Shape;34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Trong quá trình dạy học, GV thường xuyên khuyến khích HS bằng các câu khen khi HS trả lời đúng</a:t>
            </a:r>
            <a:endParaRPr/>
          </a:p>
        </p:txBody>
      </p:sp>
      <p:sp>
        <p:nvSpPr>
          <p:cNvPr id="358" name="Google Shape;35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Tiết học thực hành và vận dụng</a:t>
            </a:r>
            <a:endParaRPr/>
          </a:p>
        </p:txBody>
      </p:sp>
      <p:sp>
        <p:nvSpPr>
          <p:cNvPr id="365" name="Google Shape;36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HS thảo luận và trình bày kết quả thảo luận nhóm</a:t>
            </a:r>
            <a:endParaRPr/>
          </a:p>
        </p:txBody>
      </p:sp>
      <p:sp>
        <p:nvSpPr>
          <p:cNvPr id="379" name="Google Shape;37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HS thảo luận và trình bày kết quả thảo luận nhóm dưới sự dẫn dắt từng bước của GV, nhấn mạnh do đâu nước chuyển thể được</a:t>
            </a:r>
            <a:endParaRPr/>
          </a:p>
        </p:txBody>
      </p:sp>
      <p:sp>
        <p:nvSpPr>
          <p:cNvPr id="387" name="Google Shape;38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hướng dẫn HS hoàn thiện phiếu học tập số 2, chữ màu đỏ là gợi ý trả lời câu hỏi</a:t>
            </a:r>
            <a:endParaRPr/>
          </a:p>
        </p:txBody>
      </p:sp>
      <p:sp>
        <p:nvSpPr>
          <p:cNvPr id="433" name="Google Shape;43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GV cho HS thảo luận nhóm để thống nhất ý tưởng của nhóm, hỗ trợ nếu nhóm gặp khó khăn trong việc thể hiện ý tưởng. GV chiếu tiêu chí về sản phẩm và yêu cầu nội dung thảo luận cần bám theo tiêu chí.</a:t>
            </a:r>
            <a:endParaRPr>
              <a:latin typeface="Times New Roman"/>
              <a:ea typeface="Times New Roman"/>
              <a:cs typeface="Times New Roman"/>
              <a:sym typeface="Times New Roman"/>
            </a:endParaRPr>
          </a:p>
        </p:txBody>
      </p:sp>
      <p:sp>
        <p:nvSpPr>
          <p:cNvPr id="445" name="Google Shape;44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Giáo viên cho HS chơi từ 3-5p</a:t>
            </a:r>
            <a:endParaRPr>
              <a:latin typeface="Times New Roman"/>
              <a:ea typeface="Times New Roman"/>
              <a:cs typeface="Times New Roman"/>
              <a:sym typeface="Times New Roman"/>
            </a:endParaRPr>
          </a:p>
        </p:txBody>
      </p:sp>
      <p:sp>
        <p:nvSpPr>
          <p:cNvPr id="174" name="Google Shape;17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nêu yêu cầu sản phẩm, trong đó có thể gợi mở cho HS cách làm sử dụng hình vẽ, cắt dán hoặc một số đồ chơi có sẵn thực hiện</a:t>
            </a:r>
            <a:endParaRPr/>
          </a:p>
        </p:txBody>
      </p:sp>
      <p:sp>
        <p:nvSpPr>
          <p:cNvPr id="456" name="Google Shape;45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GV cho nhóm HS thống nhất ý tưởng của nhóm, chuẩn bị nguyên vật liệu để thực hành, hoàn thiện phiếu học tập số 3</a:t>
            </a:r>
            <a:endParaRPr>
              <a:latin typeface="Times New Roman"/>
              <a:ea typeface="Times New Roman"/>
              <a:cs typeface="Times New Roman"/>
              <a:sym typeface="Times New Roman"/>
            </a:endParaRPr>
          </a:p>
        </p:txBody>
      </p:sp>
      <p:sp>
        <p:nvSpPr>
          <p:cNvPr id="469" name="Google Shape;46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Đại diện từng nhóm lên trình bày ý tưởng của nhóm qua phiếu học tập số 3</a:t>
            </a:r>
            <a:endParaRPr>
              <a:latin typeface="Times New Roman"/>
              <a:ea typeface="Times New Roman"/>
              <a:cs typeface="Times New Roman"/>
              <a:sym typeface="Times New Roman"/>
            </a:endParaRPr>
          </a:p>
        </p:txBody>
      </p:sp>
      <p:sp>
        <p:nvSpPr>
          <p:cNvPr id="477" name="Google Shape;47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HS lựa chọn nguyên vật liệu phù hợp</a:t>
            </a:r>
            <a:endParaRPr/>
          </a:p>
        </p:txBody>
      </p:sp>
      <p:sp>
        <p:nvSpPr>
          <p:cNvPr id="486" name="Google Shape;48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hướng dẫn HS vẽ hình với đầy đủ cảnh quan</a:t>
            </a:r>
            <a:endParaRPr/>
          </a:p>
        </p:txBody>
      </p:sp>
      <p:sp>
        <p:nvSpPr>
          <p:cNvPr id="503" name="Google Shape;50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HS cắt, dán hình vẽ vào mô hình</a:t>
            </a:r>
            <a:endParaRPr/>
          </a:p>
        </p:txBody>
      </p:sp>
      <p:sp>
        <p:nvSpPr>
          <p:cNvPr id="512" name="Google Shape;512;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hướng dẫn HS thực hiện</a:t>
            </a:r>
            <a:endParaRPr/>
          </a:p>
        </p:txBody>
      </p:sp>
      <p:sp>
        <p:nvSpPr>
          <p:cNvPr id="521" name="Google Shape;52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Hoàn thiện mô hình</a:t>
            </a:r>
            <a:endParaRPr/>
          </a:p>
        </p:txBody>
      </p:sp>
      <p:sp>
        <p:nvSpPr>
          <p:cNvPr id="530" name="Google Shape;53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Kiểm tra tiêu chí từ sản phẩm vừa làm được. Khuyến khích HS sáng tạo để tạo ra sản phẩm độc đáo trưng bày trong lớp</a:t>
            </a:r>
            <a:endParaRPr>
              <a:latin typeface="Times New Roman"/>
              <a:ea typeface="Times New Roman"/>
              <a:cs typeface="Times New Roman"/>
              <a:sym typeface="Times New Roman"/>
            </a:endParaRPr>
          </a:p>
        </p:txBody>
      </p:sp>
      <p:sp>
        <p:nvSpPr>
          <p:cNvPr id="539" name="Google Shape;53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Cho từng nhóm HS trình bày sản phẩm của nhóm theo mẫu, các nhóm khác đặt câu hỏi</a:t>
            </a:r>
            <a:endParaRPr>
              <a:latin typeface="Times New Roman"/>
              <a:ea typeface="Times New Roman"/>
              <a:cs typeface="Times New Roman"/>
              <a:sym typeface="Times New Roman"/>
            </a:endParaRPr>
          </a:p>
        </p:txBody>
      </p:sp>
      <p:sp>
        <p:nvSpPr>
          <p:cNvPr id="552" name="Google Shape;55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GV cùng hs xem video</a:t>
            </a:r>
            <a:endParaRPr>
              <a:latin typeface="Times New Roman"/>
              <a:ea typeface="Times New Roman"/>
              <a:cs typeface="Times New Roman"/>
              <a:sym typeface="Times New Roman"/>
            </a:endParaRPr>
          </a:p>
        </p:txBody>
      </p:sp>
      <p:sp>
        <p:nvSpPr>
          <p:cNvPr id="186" name="Google Shape;18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Gợi ý, HS có thể chọn một trong các cây gia đình của các nhóm để trình bày, hoặc tự nghĩ ra hình ảnh khác để trình bày</a:t>
            </a:r>
            <a:endParaRPr>
              <a:latin typeface="Times New Roman"/>
              <a:ea typeface="Times New Roman"/>
              <a:cs typeface="Times New Roman"/>
              <a:sym typeface="Times New Roman"/>
            </a:endParaRPr>
          </a:p>
        </p:txBody>
      </p:sp>
      <p:sp>
        <p:nvSpPr>
          <p:cNvPr id="562" name="Google Shape;56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hướng dẫn HS đánh giá theo từng tiêu chí bằng hình dán. Có thể tặng thêm hình dán cho điểm sáng tạo, làm nhanh, đẹp</a:t>
            </a:r>
            <a:endParaRPr/>
          </a:p>
        </p:txBody>
      </p:sp>
      <p:sp>
        <p:nvSpPr>
          <p:cNvPr id="568" name="Google Shape;568;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GV cho HS suy nghĩ xem nước có thể ở những dạng nào? HS quan sát hình ảnh và nêu các dạng của nước.</a:t>
            </a:r>
            <a:endParaRPr>
              <a:latin typeface="Times New Roman"/>
              <a:ea typeface="Times New Roman"/>
              <a:cs typeface="Times New Roman"/>
              <a:sym typeface="Times New Roman"/>
            </a:endParaRPr>
          </a:p>
        </p:txBody>
      </p:sp>
      <p:sp>
        <p:nvSpPr>
          <p:cNvPr id="193" name="Google Shape;19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lấy ví dụ các dạng của nước trong tự nhiên và khẳng định: “nước có thể chuyển từ dạng này sang dạng khác“. Mở rộng thêm: n</a:t>
            </a:r>
            <a:r>
              <a:rPr b="0" i="0" lang="en-US">
                <a:solidFill>
                  <a:srgbClr val="4A4A4A"/>
                </a:solidFill>
                <a:latin typeface="Arial"/>
                <a:ea typeface="Arial"/>
                <a:cs typeface="Arial"/>
                <a:sym typeface="Arial"/>
              </a:rPr>
              <a:t>ước có thể tồn tại ở thể rắn (nước đá, băng, tuyết), thể lỏng, thể khí (hơi nước).</a:t>
            </a:r>
            <a:endParaRPr b="0" i="0">
              <a:solidFill>
                <a:srgbClr val="4A4A4A"/>
              </a:solidFill>
              <a:latin typeface="Arial"/>
              <a:ea typeface="Arial"/>
              <a:cs typeface="Arial"/>
              <a:sym typeface="Arial"/>
            </a:endParaRPr>
          </a:p>
          <a:p>
            <a:pPr indent="0" lvl="0" marL="0" rtl="0" algn="l">
              <a:spcBef>
                <a:spcPts val="0"/>
              </a:spcBef>
              <a:spcAft>
                <a:spcPts val="0"/>
              </a:spcAft>
              <a:buNone/>
            </a:pPr>
            <a:r>
              <a:rPr b="0" i="0" lang="en-US">
                <a:solidFill>
                  <a:srgbClr val="4A4A4A"/>
                </a:solidFill>
                <a:latin typeface="Arial"/>
                <a:ea typeface="Arial"/>
                <a:cs typeface="Arial"/>
                <a:sym typeface="Arial"/>
              </a:rPr>
              <a:t>GV nêu nhiệm vụ: làm mô hình vòng tuần hoàn của nước để hiểu rõ hơn về sự chuyển thể của nước trong tự nhiên nhé</a:t>
            </a:r>
            <a:endParaRPr/>
          </a:p>
        </p:txBody>
      </p:sp>
      <p:sp>
        <p:nvSpPr>
          <p:cNvPr id="208" name="Google Shape;20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đặt câu hỏi cho lần lượt từng hình, bấm vào hình ảnh để hiện ra đáp án</a:t>
            </a:r>
            <a:endParaRPr/>
          </a:p>
        </p:txBody>
      </p:sp>
      <p:sp>
        <p:nvSpPr>
          <p:cNvPr id="221" name="Google Shape;22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hỏi HS về sự thay đổi các thể của nước</a:t>
            </a:r>
            <a:endParaRPr/>
          </a:p>
          <a:p>
            <a:pPr indent="0" lvl="0" marL="0" rtl="0" algn="l">
              <a:spcBef>
                <a:spcPts val="0"/>
              </a:spcBef>
              <a:spcAft>
                <a:spcPts val="0"/>
              </a:spcAft>
              <a:buNone/>
            </a:pPr>
            <a:r>
              <a:rPr lang="en-US"/>
              <a:t>Giải thích: Đông đặc là một quá trình chuyển trạng thái khi một chất chuyển từ trạng thái lỏng sang trạng thái rắn khi nhiệt độ của nó giảm xuống dưới nhiệt độ đông đặc</a:t>
            </a:r>
            <a:endParaRPr/>
          </a:p>
          <a:p>
            <a:pPr indent="0" lvl="0" marL="0" rtl="0" algn="l">
              <a:spcBef>
                <a:spcPts val="0"/>
              </a:spcBef>
              <a:spcAft>
                <a:spcPts val="0"/>
              </a:spcAft>
              <a:buNone/>
            </a:pPr>
            <a:r>
              <a:rPr lang="en-US"/>
              <a:t>Nóng chảy là một quá trình vật lý đặc trưng với quá trình chuyển đổi của một chất chuyển từ trạng thái rắn sang trạng thái lỏng</a:t>
            </a:r>
            <a:endParaRPr/>
          </a:p>
        </p:txBody>
      </p:sp>
      <p:sp>
        <p:nvSpPr>
          <p:cNvPr id="237" name="Google Shape;23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HS thảo luận và trình bày kết quả thảo luận nhóm</a:t>
            </a:r>
            <a:endParaRPr/>
          </a:p>
        </p:txBody>
      </p:sp>
      <p:sp>
        <p:nvSpPr>
          <p:cNvPr id="258" name="Google Shape;2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giải thích: bay hơi là một quá trình chuyển đổi từ thể lỏng sang thể khí</a:t>
            </a:r>
            <a:endParaRPr/>
          </a:p>
          <a:p>
            <a:pPr indent="0" lvl="0" marL="0" rtl="0" algn="l">
              <a:spcBef>
                <a:spcPts val="0"/>
              </a:spcBef>
              <a:spcAft>
                <a:spcPts val="0"/>
              </a:spcAft>
              <a:buNone/>
            </a:pPr>
            <a:r>
              <a:rPr lang="en-US"/>
              <a:t>Ngưng tụ là quá trình thay đổi trạng thái vật chất từ trạng thái khí sang trạng thái lỏng và là quá trình ngược của bay hơi.</a:t>
            </a:r>
            <a:endParaRPr/>
          </a:p>
        </p:txBody>
      </p:sp>
      <p:sp>
        <p:nvSpPr>
          <p:cNvPr id="273" name="Google Shape;27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45"/>
          <p:cNvSpPr/>
          <p:nvPr>
            <p:ph idx="2" type="pic"/>
          </p:nvPr>
        </p:nvSpPr>
        <p:spPr>
          <a:xfrm>
            <a:off x="5183188" y="987425"/>
            <a:ext cx="6172200" cy="4873625"/>
          </a:xfrm>
          <a:prstGeom prst="rect">
            <a:avLst/>
          </a:prstGeom>
          <a:noFill/>
          <a:ln>
            <a:noFill/>
          </a:ln>
        </p:spPr>
      </p:sp>
      <p:sp>
        <p:nvSpPr>
          <p:cNvPr id="143" name="Google Shape;143;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5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4"/>
          <p:cNvSpPr/>
          <p:nvPr>
            <p:ph idx="2" type="pic"/>
          </p:nvPr>
        </p:nvSpPr>
        <p:spPr>
          <a:xfrm>
            <a:off x="5183188" y="987425"/>
            <a:ext cx="6172200" cy="4873625"/>
          </a:xfrm>
          <a:prstGeom prst="rect">
            <a:avLst/>
          </a:prstGeom>
          <a:noFill/>
          <a:ln>
            <a:noFill/>
          </a:ln>
        </p:spPr>
      </p:sp>
      <p:sp>
        <p:nvSpPr>
          <p:cNvPr id="68" name="Google Shape;68;p5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36.jpg"/><Relationship Id="rId5" Type="http://schemas.openxmlformats.org/officeDocument/2006/relationships/image" Target="../media/image31.jpg"/><Relationship Id="rId6"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49.jpg"/><Relationship Id="rId12" Type="http://schemas.openxmlformats.org/officeDocument/2006/relationships/image" Target="../media/image65.png"/><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38.png"/><Relationship Id="rId9" Type="http://schemas.openxmlformats.org/officeDocument/2006/relationships/image" Target="../media/image42.png"/><Relationship Id="rId5" Type="http://schemas.openxmlformats.org/officeDocument/2006/relationships/image" Target="../media/image35.png"/><Relationship Id="rId6" Type="http://schemas.openxmlformats.org/officeDocument/2006/relationships/image" Target="../media/image44.png"/><Relationship Id="rId7" Type="http://schemas.openxmlformats.org/officeDocument/2006/relationships/image" Target="../media/image58.png"/><Relationship Id="rId8"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7.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47.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7.pn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7.png"/><Relationship Id="rId4" Type="http://schemas.openxmlformats.org/officeDocument/2006/relationships/image" Target="../media/image7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7.png"/><Relationship Id="rId4" Type="http://schemas.openxmlformats.org/officeDocument/2006/relationships/image" Target="../media/image62.jpg"/><Relationship Id="rId5" Type="http://schemas.openxmlformats.org/officeDocument/2006/relationships/image" Target="../media/image79.png"/><Relationship Id="rId6"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7.pn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7.png"/><Relationship Id="rId4" Type="http://schemas.openxmlformats.org/officeDocument/2006/relationships/image" Target="../media/image63.png"/><Relationship Id="rId5" Type="http://schemas.openxmlformats.org/officeDocument/2006/relationships/image" Target="../media/image56.png"/><Relationship Id="rId6" Type="http://schemas.openxmlformats.org/officeDocument/2006/relationships/image" Target="../media/image7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7.png"/><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49.jpg"/><Relationship Id="rId12" Type="http://schemas.openxmlformats.org/officeDocument/2006/relationships/image" Target="../media/image65.png"/><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47.png"/><Relationship Id="rId4" Type="http://schemas.openxmlformats.org/officeDocument/2006/relationships/image" Target="../media/image38.png"/><Relationship Id="rId9" Type="http://schemas.openxmlformats.org/officeDocument/2006/relationships/image" Target="../media/image42.png"/><Relationship Id="rId5" Type="http://schemas.openxmlformats.org/officeDocument/2006/relationships/image" Target="../media/image35.png"/><Relationship Id="rId6" Type="http://schemas.openxmlformats.org/officeDocument/2006/relationships/image" Target="../media/image44.png"/><Relationship Id="rId7" Type="http://schemas.openxmlformats.org/officeDocument/2006/relationships/image" Target="../media/image58.png"/><Relationship Id="rId8"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7.png"/><Relationship Id="rId4" Type="http://schemas.openxmlformats.org/officeDocument/2006/relationships/image" Target="../media/image8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47.png"/><Relationship Id="rId4" Type="http://schemas.openxmlformats.org/officeDocument/2006/relationships/image" Target="../media/image8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7.png"/><Relationship Id="rId4" Type="http://schemas.openxmlformats.org/officeDocument/2006/relationships/image" Target="../media/image7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47.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47.pn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47.png"/><Relationship Id="rId4" Type="http://schemas.openxmlformats.org/officeDocument/2006/relationships/image" Target="../media/image6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47.png"/><Relationship Id="rId4" Type="http://schemas.openxmlformats.org/officeDocument/2006/relationships/image" Target="../media/image77.png"/><Relationship Id="rId5" Type="http://schemas.openxmlformats.org/officeDocument/2006/relationships/image" Target="../media/image81.png"/><Relationship Id="rId6" Type="http://schemas.openxmlformats.org/officeDocument/2006/relationships/image" Target="../media/image73.png"/><Relationship Id="rId7" Type="http://schemas.openxmlformats.org/officeDocument/2006/relationships/image" Target="../media/image7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80.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9.jp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16.gif"/><Relationship Id="rId6" Type="http://schemas.openxmlformats.org/officeDocument/2006/relationships/image" Target="../media/image4.jpg"/><Relationship Id="rId7"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3.jpg"/><Relationship Id="rId5" Type="http://schemas.openxmlformats.org/officeDocument/2006/relationships/image" Target="../media/image19.jpg"/><Relationship Id="rId6" Type="http://schemas.openxmlformats.org/officeDocument/2006/relationships/image" Target="../media/image3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30.png"/><Relationship Id="rId6" Type="http://schemas.openxmlformats.org/officeDocument/2006/relationships/image" Target="../media/image28.png"/><Relationship Id="rId7"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30.png"/><Relationship Id="rId6"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36.jpg"/><Relationship Id="rId5" Type="http://schemas.openxmlformats.org/officeDocument/2006/relationships/image" Target="../media/image31.jpg"/><Relationship Id="rId6"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1"/>
          <p:cNvSpPr txBox="1"/>
          <p:nvPr/>
        </p:nvSpPr>
        <p:spPr>
          <a:xfrm>
            <a:off x="2663968" y="661024"/>
            <a:ext cx="183581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030A0"/>
              </a:buClr>
              <a:buSzPts val="4000"/>
              <a:buFont typeface="Roboto Black"/>
              <a:buNone/>
            </a:pPr>
            <a:r>
              <a:rPr b="1" i="0" lang="en-US" sz="4000" u="none" cap="none" strike="noStrike">
                <a:solidFill>
                  <a:srgbClr val="7030A0"/>
                </a:solidFill>
                <a:latin typeface="Roboto Black"/>
                <a:ea typeface="Roboto Black"/>
                <a:cs typeface="Roboto Black"/>
                <a:sym typeface="Roboto Black"/>
              </a:rPr>
              <a:t>BÀI 1</a:t>
            </a:r>
            <a:endParaRPr/>
          </a:p>
        </p:txBody>
      </p:sp>
      <p:sp>
        <p:nvSpPr>
          <p:cNvPr id="164" name="Google Shape;164;p1"/>
          <p:cNvSpPr txBox="1"/>
          <p:nvPr/>
        </p:nvSpPr>
        <p:spPr>
          <a:xfrm>
            <a:off x="617367" y="1723722"/>
            <a:ext cx="76158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4400"/>
              <a:buFont typeface="Roboto"/>
              <a:buNone/>
            </a:pPr>
            <a:r>
              <a:rPr b="1" i="0" lang="en-US" sz="4400" u="none" cap="none" strike="noStrike">
                <a:solidFill>
                  <a:srgbClr val="002060"/>
                </a:solidFill>
                <a:latin typeface="Roboto"/>
                <a:ea typeface="Roboto"/>
                <a:cs typeface="Roboto"/>
                <a:sym typeface="Roboto"/>
              </a:rPr>
              <a:t>SỰ CHUYỂN THỂ CỦA NƯỚC</a:t>
            </a:r>
            <a:endParaRPr b="1" i="0" sz="4400" u="none" cap="none" strike="noStrike">
              <a:solidFill>
                <a:srgbClr val="002060"/>
              </a:solidFill>
              <a:latin typeface="Roboto"/>
              <a:ea typeface="Roboto"/>
              <a:cs typeface="Roboto"/>
              <a:sym typeface="Roboto"/>
            </a:endParaRPr>
          </a:p>
        </p:txBody>
      </p:sp>
      <p:grpSp>
        <p:nvGrpSpPr>
          <p:cNvPr id="165" name="Google Shape;165;p1"/>
          <p:cNvGrpSpPr/>
          <p:nvPr/>
        </p:nvGrpSpPr>
        <p:grpSpPr>
          <a:xfrm>
            <a:off x="1959309" y="5719922"/>
            <a:ext cx="1232274" cy="707886"/>
            <a:chOff x="694180" y="2626768"/>
            <a:chExt cx="1232274" cy="707886"/>
          </a:xfrm>
        </p:grpSpPr>
        <p:sp>
          <p:nvSpPr>
            <p:cNvPr id="166" name="Google Shape;166;p1"/>
            <p:cNvSpPr/>
            <p:nvPr/>
          </p:nvSpPr>
          <p:spPr>
            <a:xfrm>
              <a:off x="694180" y="2626768"/>
              <a:ext cx="1232274" cy="707886"/>
            </a:xfrm>
            <a:prstGeom prst="homePlate">
              <a:avLst>
                <a:gd fmla="val 50000" name="adj"/>
              </a:avLst>
            </a:prstGeom>
            <a:solidFill>
              <a:srgbClr val="F186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7" name="Google Shape;167;p1"/>
            <p:cNvSpPr txBox="1"/>
            <p:nvPr/>
          </p:nvSpPr>
          <p:spPr>
            <a:xfrm>
              <a:off x="694180" y="2749879"/>
              <a:ext cx="105809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Roboto Black"/>
                <a:buNone/>
              </a:pPr>
              <a:r>
                <a:rPr b="0" i="0" lang="en-US" sz="2400" u="none" cap="none" strike="noStrike">
                  <a:solidFill>
                    <a:schemeClr val="lt1"/>
                  </a:solidFill>
                  <a:latin typeface="Roboto Black"/>
                  <a:ea typeface="Roboto Black"/>
                  <a:cs typeface="Roboto Black"/>
                  <a:sym typeface="Roboto Black"/>
                </a:rPr>
                <a:t>Tiết 1</a:t>
              </a:r>
              <a:endParaRPr b="0" i="0" sz="2400" u="none" cap="none" strike="noStrike">
                <a:solidFill>
                  <a:schemeClr val="lt1"/>
                </a:solidFill>
                <a:latin typeface="Roboto Black"/>
                <a:ea typeface="Roboto Black"/>
                <a:cs typeface="Roboto Black"/>
                <a:sym typeface="Roboto Black"/>
              </a:endParaRPr>
            </a:p>
          </p:txBody>
        </p:sp>
      </p:grpSp>
      <p:sp>
        <p:nvSpPr>
          <p:cNvPr id="168" name="Google Shape;168;p1"/>
          <p:cNvSpPr txBox="1"/>
          <p:nvPr/>
        </p:nvSpPr>
        <p:spPr>
          <a:xfrm>
            <a:off x="556839" y="3149131"/>
            <a:ext cx="6050070"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4400"/>
              <a:buFont typeface="Roboto"/>
              <a:buNone/>
            </a:pPr>
            <a:r>
              <a:rPr b="1" i="0" lang="en-US" sz="4400" u="none" cap="none" strike="noStrike">
                <a:solidFill>
                  <a:srgbClr val="002060"/>
                </a:solidFill>
                <a:latin typeface="Roboto"/>
                <a:ea typeface="Roboto"/>
                <a:cs typeface="Roboto"/>
                <a:sym typeface="Roboto"/>
              </a:rPr>
              <a:t>VÀ VÒNG TUẦN HOÀN TRONG TỰ NHIÊN</a:t>
            </a:r>
            <a:endParaRPr b="1" i="0" sz="4400" u="none" cap="none" strike="noStrike">
              <a:solidFill>
                <a:srgbClr val="002060"/>
              </a:solidFill>
              <a:latin typeface="Roboto"/>
              <a:ea typeface="Roboto"/>
              <a:cs typeface="Roboto"/>
              <a:sym typeface="Roboto"/>
            </a:endParaRPr>
          </a:p>
        </p:txBody>
      </p:sp>
      <p:pic>
        <p:nvPicPr>
          <p:cNvPr id="169" name="Google Shape;169;p1"/>
          <p:cNvPicPr preferRelativeResize="0"/>
          <p:nvPr/>
        </p:nvPicPr>
        <p:blipFill rotWithShape="1">
          <a:blip r:embed="rId4">
            <a:alphaModFix/>
          </a:blip>
          <a:srcRect b="0" l="0" r="0" t="0"/>
          <a:stretch/>
        </p:blipFill>
        <p:spPr>
          <a:xfrm>
            <a:off x="7791191" y="870663"/>
            <a:ext cx="3317726" cy="2475534"/>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pic>
        <p:nvPicPr>
          <p:cNvPr id="170" name="Google Shape;170;p1"/>
          <p:cNvPicPr preferRelativeResize="0"/>
          <p:nvPr/>
        </p:nvPicPr>
        <p:blipFill rotWithShape="1">
          <a:blip r:embed="rId5">
            <a:alphaModFix/>
          </a:blip>
          <a:srcRect b="0" l="0" r="0" t="0"/>
          <a:stretch/>
        </p:blipFill>
        <p:spPr>
          <a:xfrm>
            <a:off x="7630042" y="3764484"/>
            <a:ext cx="3317726" cy="2309381"/>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2" name="Shape 292"/>
        <p:cNvGrpSpPr/>
        <p:nvPr/>
      </p:nvGrpSpPr>
      <p:grpSpPr>
        <a:xfrm>
          <a:off x="0" y="0"/>
          <a:ext cx="0" cy="0"/>
          <a:chOff x="0" y="0"/>
          <a:chExt cx="0" cy="0"/>
        </a:xfrm>
      </p:grpSpPr>
      <p:sp>
        <p:nvSpPr>
          <p:cNvPr id="293" name="Google Shape;293;p10"/>
          <p:cNvSpPr txBox="1"/>
          <p:nvPr/>
        </p:nvSpPr>
        <p:spPr>
          <a:xfrm>
            <a:off x="2294234" y="1278004"/>
            <a:ext cx="797596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Trình bày sự chuyển thể của nước trong thí nghiệm</a:t>
            </a:r>
            <a:endParaRPr b="0" i="0" sz="3200" u="none" cap="none" strike="noStrike">
              <a:solidFill>
                <a:srgbClr val="002060"/>
              </a:solidFill>
              <a:latin typeface="Roboto"/>
              <a:ea typeface="Roboto"/>
              <a:cs typeface="Roboto"/>
              <a:sym typeface="Roboto"/>
            </a:endParaRPr>
          </a:p>
        </p:txBody>
      </p:sp>
      <p:pic>
        <p:nvPicPr>
          <p:cNvPr id="294" name="Google Shape;294;p10"/>
          <p:cNvPicPr preferRelativeResize="0"/>
          <p:nvPr/>
        </p:nvPicPr>
        <p:blipFill rotWithShape="1">
          <a:blip r:embed="rId4">
            <a:alphaModFix/>
          </a:blip>
          <a:srcRect b="0" l="0" r="0" t="0"/>
          <a:stretch/>
        </p:blipFill>
        <p:spPr>
          <a:xfrm>
            <a:off x="843671" y="1739669"/>
            <a:ext cx="1828471" cy="1777897"/>
          </a:xfrm>
          <a:prstGeom prst="roundRect">
            <a:avLst>
              <a:gd fmla="val 16667" name="adj"/>
            </a:avLst>
          </a:prstGeom>
          <a:noFill/>
          <a:ln>
            <a:noFill/>
          </a:ln>
          <a:effectLst>
            <a:outerShdw blurRad="63500" sx="102000" rotWithShape="0" algn="ctr" sy="102000">
              <a:srgbClr val="000000">
                <a:alpha val="40000"/>
              </a:srgbClr>
            </a:outerShdw>
          </a:effectLst>
        </p:spPr>
      </p:pic>
      <p:pic>
        <p:nvPicPr>
          <p:cNvPr id="295" name="Google Shape;295;p10"/>
          <p:cNvPicPr preferRelativeResize="0"/>
          <p:nvPr/>
        </p:nvPicPr>
        <p:blipFill rotWithShape="1">
          <a:blip r:embed="rId5">
            <a:alphaModFix/>
          </a:blip>
          <a:srcRect b="0" l="0" r="0" t="0"/>
          <a:stretch/>
        </p:blipFill>
        <p:spPr>
          <a:xfrm>
            <a:off x="8496271" y="2477924"/>
            <a:ext cx="1868804" cy="1840304"/>
          </a:xfrm>
          <a:prstGeom prst="roundRect">
            <a:avLst>
              <a:gd fmla="val 16667" name="adj"/>
            </a:avLst>
          </a:prstGeom>
          <a:noFill/>
          <a:ln>
            <a:noFill/>
          </a:ln>
          <a:effectLst>
            <a:outerShdw blurRad="63500" sx="102000" rotWithShape="0" algn="ctr" sy="102000">
              <a:srgbClr val="000000">
                <a:alpha val="40000"/>
              </a:srgbClr>
            </a:outerShdw>
          </a:effectLst>
        </p:spPr>
      </p:pic>
      <p:pic>
        <p:nvPicPr>
          <p:cNvPr id="296" name="Google Shape;296;p10"/>
          <p:cNvPicPr preferRelativeResize="0"/>
          <p:nvPr/>
        </p:nvPicPr>
        <p:blipFill rotWithShape="1">
          <a:blip r:embed="rId6">
            <a:alphaModFix/>
          </a:blip>
          <a:srcRect b="0" l="0" r="0" t="0"/>
          <a:stretch/>
        </p:blipFill>
        <p:spPr>
          <a:xfrm>
            <a:off x="8496271" y="4443499"/>
            <a:ext cx="1937958" cy="1882199"/>
          </a:xfrm>
          <a:prstGeom prst="roundRect">
            <a:avLst>
              <a:gd fmla="val 16667" name="adj"/>
            </a:avLst>
          </a:prstGeom>
          <a:noFill/>
          <a:ln>
            <a:noFill/>
          </a:ln>
          <a:effectLst>
            <a:outerShdw blurRad="63500" sx="102000" rotWithShape="0" algn="ctr" sy="102000">
              <a:srgbClr val="000000">
                <a:alpha val="40000"/>
              </a:srgbClr>
            </a:outerShdw>
          </a:effectLst>
        </p:spPr>
      </p:pic>
      <p:sp>
        <p:nvSpPr>
          <p:cNvPr id="297" name="Google Shape;297;p10"/>
          <p:cNvSpPr txBox="1"/>
          <p:nvPr/>
        </p:nvSpPr>
        <p:spPr>
          <a:xfrm>
            <a:off x="2983630" y="4356141"/>
            <a:ext cx="53159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Nước chuyển từ thể khí sang thể lỏng</a:t>
            </a:r>
            <a:endParaRPr b="0" i="0" sz="3200" u="none" cap="none" strike="noStrike">
              <a:solidFill>
                <a:srgbClr val="002060"/>
              </a:solidFill>
              <a:latin typeface="Roboto"/>
              <a:ea typeface="Roboto"/>
              <a:cs typeface="Roboto"/>
              <a:sym typeface="Roboto"/>
            </a:endParaRPr>
          </a:p>
        </p:txBody>
      </p:sp>
      <p:sp>
        <p:nvSpPr>
          <p:cNvPr id="298" name="Google Shape;298;p10"/>
          <p:cNvSpPr/>
          <p:nvPr/>
        </p:nvSpPr>
        <p:spPr>
          <a:xfrm>
            <a:off x="2139931" y="2911529"/>
            <a:ext cx="486547" cy="486547"/>
          </a:xfrm>
          <a:prstGeom prst="ellipse">
            <a:avLst/>
          </a:prstGeom>
          <a:solidFill>
            <a:srgbClr val="00B0F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1</a:t>
            </a:r>
            <a:endParaRPr/>
          </a:p>
        </p:txBody>
      </p:sp>
      <p:sp>
        <p:nvSpPr>
          <p:cNvPr id="299" name="Google Shape;299;p10"/>
          <p:cNvSpPr/>
          <p:nvPr/>
        </p:nvSpPr>
        <p:spPr>
          <a:xfrm>
            <a:off x="9890741" y="3739482"/>
            <a:ext cx="486547" cy="486547"/>
          </a:xfrm>
          <a:prstGeom prst="ellipse">
            <a:avLst/>
          </a:prstGeom>
          <a:solidFill>
            <a:srgbClr val="00B0F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2</a:t>
            </a:r>
            <a:endParaRPr/>
          </a:p>
        </p:txBody>
      </p:sp>
      <p:sp>
        <p:nvSpPr>
          <p:cNvPr id="300" name="Google Shape;300;p10"/>
          <p:cNvSpPr/>
          <p:nvPr/>
        </p:nvSpPr>
        <p:spPr>
          <a:xfrm>
            <a:off x="9954692" y="5666925"/>
            <a:ext cx="486547" cy="486547"/>
          </a:xfrm>
          <a:prstGeom prst="ellipse">
            <a:avLst/>
          </a:prstGeom>
          <a:solidFill>
            <a:srgbClr val="00B0F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3</a:t>
            </a:r>
            <a:endParaRPr/>
          </a:p>
        </p:txBody>
      </p:sp>
      <p:sp>
        <p:nvSpPr>
          <p:cNvPr id="301" name="Google Shape;301;p10"/>
          <p:cNvSpPr txBox="1"/>
          <p:nvPr/>
        </p:nvSpPr>
        <p:spPr>
          <a:xfrm>
            <a:off x="2794203" y="2127066"/>
            <a:ext cx="541551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Nước từ thể lỏng chuyển sang thể khí</a:t>
            </a:r>
            <a:endParaRPr b="0" i="0" sz="2400" u="none" cap="none" strike="noStrike">
              <a:solidFill>
                <a:srgbClr val="002060"/>
              </a:solidFill>
              <a:latin typeface="Roboto"/>
              <a:ea typeface="Roboto"/>
              <a:cs typeface="Roboto"/>
              <a:sym typeface="Roboto"/>
            </a:endParaRPr>
          </a:p>
        </p:txBody>
      </p:sp>
      <p:sp>
        <p:nvSpPr>
          <p:cNvPr id="302" name="Google Shape;302;p10"/>
          <p:cNvSpPr txBox="1"/>
          <p:nvPr/>
        </p:nvSpPr>
        <p:spPr>
          <a:xfrm>
            <a:off x="2441005" y="420754"/>
            <a:ext cx="816344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TÌM HIỂU VỀ SỰ CHUYỂN THỂ CỦA NƯỚC</a:t>
            </a:r>
            <a:endParaRPr b="1" i="0" sz="3200" u="none" cap="none" strike="noStrike">
              <a:solidFill>
                <a:srgbClr val="00206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7" name="Shape 307"/>
        <p:cNvGrpSpPr/>
        <p:nvPr/>
      </p:nvGrpSpPr>
      <p:grpSpPr>
        <a:xfrm>
          <a:off x="0" y="0"/>
          <a:ext cx="0" cy="0"/>
          <a:chOff x="0" y="0"/>
          <a:chExt cx="0" cy="0"/>
        </a:xfrm>
      </p:grpSpPr>
      <p:sp>
        <p:nvSpPr>
          <p:cNvPr id="308" name="Google Shape;308;p11"/>
          <p:cNvSpPr txBox="1"/>
          <p:nvPr/>
        </p:nvSpPr>
        <p:spPr>
          <a:xfrm>
            <a:off x="2528178" y="1121341"/>
            <a:ext cx="728685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Hoàn thiện sơ đồ mô tả sự chuyển thể của nước</a:t>
            </a:r>
            <a:endParaRPr b="0" i="0" sz="3200" u="none" cap="none" strike="noStrike">
              <a:solidFill>
                <a:srgbClr val="002060"/>
              </a:solidFill>
              <a:latin typeface="Roboto"/>
              <a:ea typeface="Roboto"/>
              <a:cs typeface="Roboto"/>
              <a:sym typeface="Roboto"/>
            </a:endParaRPr>
          </a:p>
        </p:txBody>
      </p:sp>
      <p:pic>
        <p:nvPicPr>
          <p:cNvPr id="309" name="Google Shape;309;p11"/>
          <p:cNvPicPr preferRelativeResize="0"/>
          <p:nvPr/>
        </p:nvPicPr>
        <p:blipFill rotWithShape="1">
          <a:blip r:embed="rId4">
            <a:alphaModFix/>
          </a:blip>
          <a:srcRect b="0" l="0" r="0" t="0"/>
          <a:stretch/>
        </p:blipFill>
        <p:spPr>
          <a:xfrm>
            <a:off x="1169347" y="2698815"/>
            <a:ext cx="9805079" cy="2690760"/>
          </a:xfrm>
          <a:prstGeom prst="roundRect">
            <a:avLst>
              <a:gd fmla="val 16667" name="adj"/>
            </a:avLst>
          </a:prstGeom>
          <a:noFill/>
          <a:ln>
            <a:noFill/>
          </a:ln>
          <a:effectLst>
            <a:outerShdw blurRad="63500" sx="102000" rotWithShape="0" algn="ctr" sy="102000">
              <a:srgbClr val="000000">
                <a:alpha val="40000"/>
              </a:srgbClr>
            </a:outerShdw>
          </a:effectLst>
        </p:spPr>
      </p:pic>
      <p:sp>
        <p:nvSpPr>
          <p:cNvPr id="310" name="Google Shape;310;p11"/>
          <p:cNvSpPr txBox="1"/>
          <p:nvPr/>
        </p:nvSpPr>
        <p:spPr>
          <a:xfrm>
            <a:off x="4602775" y="5716201"/>
            <a:ext cx="1407910" cy="461665"/>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Bay hơi</a:t>
            </a:r>
            <a:endParaRPr b="0" i="0" sz="3200" u="none" cap="none" strike="noStrike">
              <a:solidFill>
                <a:srgbClr val="002060"/>
              </a:solidFill>
              <a:latin typeface="Roboto"/>
              <a:ea typeface="Roboto"/>
              <a:cs typeface="Roboto"/>
              <a:sym typeface="Roboto"/>
            </a:endParaRPr>
          </a:p>
        </p:txBody>
      </p:sp>
      <p:sp>
        <p:nvSpPr>
          <p:cNvPr id="311" name="Google Shape;311;p11"/>
          <p:cNvSpPr txBox="1"/>
          <p:nvPr/>
        </p:nvSpPr>
        <p:spPr>
          <a:xfrm>
            <a:off x="9179632" y="5716201"/>
            <a:ext cx="1707113" cy="461665"/>
          </a:xfrm>
          <a:prstGeom prst="rect">
            <a:avLst/>
          </a:prstGeom>
          <a:solidFill>
            <a:srgbClr val="6CBFD7"/>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Ngưng tụ</a:t>
            </a:r>
            <a:endParaRPr b="0" i="0" sz="3200" u="none" cap="none" strike="noStrike">
              <a:solidFill>
                <a:srgbClr val="002060"/>
              </a:solidFill>
              <a:latin typeface="Roboto"/>
              <a:ea typeface="Roboto"/>
              <a:cs typeface="Roboto"/>
              <a:sym typeface="Roboto"/>
            </a:endParaRPr>
          </a:p>
        </p:txBody>
      </p:sp>
      <p:sp>
        <p:nvSpPr>
          <p:cNvPr id="312" name="Google Shape;312;p11"/>
          <p:cNvSpPr txBox="1"/>
          <p:nvPr/>
        </p:nvSpPr>
        <p:spPr>
          <a:xfrm>
            <a:off x="1866359" y="1770974"/>
            <a:ext cx="845928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Sắp xếp các hiện tượng dưới đây tương ứng với các dấu </a:t>
            </a:r>
            <a:r>
              <a:rPr b="0" i="0" lang="en-US" sz="2400" u="none" cap="none" strike="noStrike">
                <a:solidFill>
                  <a:srgbClr val="FF0000"/>
                </a:solidFill>
                <a:latin typeface="Roboto"/>
                <a:ea typeface="Roboto"/>
                <a:cs typeface="Roboto"/>
                <a:sym typeface="Roboto"/>
              </a:rPr>
              <a:t>"?"</a:t>
            </a:r>
            <a:r>
              <a:rPr b="0" i="0" lang="en-US" sz="2400" u="none" cap="none" strike="noStrike">
                <a:solidFill>
                  <a:srgbClr val="002060"/>
                </a:solidFill>
                <a:latin typeface="Roboto"/>
                <a:ea typeface="Roboto"/>
                <a:cs typeface="Roboto"/>
                <a:sym typeface="Roboto"/>
              </a:rPr>
              <a:t> trong sơ đồ để mô tả sự chuyển thể của nước.</a:t>
            </a:r>
            <a:endParaRPr b="0" i="0" sz="2400" u="none" cap="none" strike="noStrike">
              <a:solidFill>
                <a:srgbClr val="002060"/>
              </a:solidFill>
              <a:latin typeface="Roboto"/>
              <a:ea typeface="Roboto"/>
              <a:cs typeface="Roboto"/>
              <a:sym typeface="Roboto"/>
            </a:endParaRPr>
          </a:p>
        </p:txBody>
      </p:sp>
      <p:sp>
        <p:nvSpPr>
          <p:cNvPr id="313" name="Google Shape;313;p11"/>
          <p:cNvSpPr txBox="1"/>
          <p:nvPr/>
        </p:nvSpPr>
        <p:spPr>
          <a:xfrm>
            <a:off x="1700174" y="5716201"/>
            <a:ext cx="1656009" cy="461665"/>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Nóng chảy</a:t>
            </a:r>
            <a:endParaRPr b="0" i="0" sz="3200" u="none" cap="none" strike="noStrike">
              <a:solidFill>
                <a:srgbClr val="002060"/>
              </a:solidFill>
              <a:latin typeface="Roboto"/>
              <a:ea typeface="Roboto"/>
              <a:cs typeface="Roboto"/>
              <a:sym typeface="Roboto"/>
            </a:endParaRPr>
          </a:p>
        </p:txBody>
      </p:sp>
      <p:sp>
        <p:nvSpPr>
          <p:cNvPr id="314" name="Google Shape;314;p11"/>
          <p:cNvSpPr txBox="1"/>
          <p:nvPr/>
        </p:nvSpPr>
        <p:spPr>
          <a:xfrm>
            <a:off x="6824015" y="5716201"/>
            <a:ext cx="1627088" cy="461665"/>
          </a:xfrm>
          <a:prstGeom prst="rect">
            <a:avLst/>
          </a:prstGeom>
          <a:solidFill>
            <a:srgbClr val="FDCB9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Đông đặc</a:t>
            </a:r>
            <a:endParaRPr b="0" i="0" sz="3200" u="none" cap="none" strike="noStrike">
              <a:solidFill>
                <a:srgbClr val="002060"/>
              </a:solidFill>
              <a:latin typeface="Roboto"/>
              <a:ea typeface="Roboto"/>
              <a:cs typeface="Roboto"/>
              <a:sym typeface="Roboto"/>
            </a:endParaRPr>
          </a:p>
        </p:txBody>
      </p:sp>
      <p:sp>
        <p:nvSpPr>
          <p:cNvPr id="315" name="Google Shape;315;p11"/>
          <p:cNvSpPr/>
          <p:nvPr/>
        </p:nvSpPr>
        <p:spPr>
          <a:xfrm>
            <a:off x="3168376" y="3280683"/>
            <a:ext cx="486547" cy="486547"/>
          </a:xfrm>
          <a:prstGeom prst="ellipse">
            <a:avLst/>
          </a:prstGeom>
          <a:solidFill>
            <a:srgbClr val="00B0F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1</a:t>
            </a:r>
            <a:endParaRPr/>
          </a:p>
        </p:txBody>
      </p:sp>
      <p:sp>
        <p:nvSpPr>
          <p:cNvPr id="316" name="Google Shape;316;p11"/>
          <p:cNvSpPr/>
          <p:nvPr/>
        </p:nvSpPr>
        <p:spPr>
          <a:xfrm>
            <a:off x="3168376" y="4808667"/>
            <a:ext cx="486547" cy="486547"/>
          </a:xfrm>
          <a:prstGeom prst="ellipse">
            <a:avLst/>
          </a:prstGeom>
          <a:solidFill>
            <a:srgbClr val="00B0F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4</a:t>
            </a:r>
            <a:endParaRPr/>
          </a:p>
        </p:txBody>
      </p:sp>
      <p:sp>
        <p:nvSpPr>
          <p:cNvPr id="317" name="Google Shape;317;p11"/>
          <p:cNvSpPr/>
          <p:nvPr/>
        </p:nvSpPr>
        <p:spPr>
          <a:xfrm>
            <a:off x="6828127" y="3308893"/>
            <a:ext cx="486547" cy="486547"/>
          </a:xfrm>
          <a:prstGeom prst="ellipse">
            <a:avLst/>
          </a:prstGeom>
          <a:solidFill>
            <a:srgbClr val="00B0F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2</a:t>
            </a:r>
            <a:endParaRPr/>
          </a:p>
        </p:txBody>
      </p:sp>
      <p:cxnSp>
        <p:nvCxnSpPr>
          <p:cNvPr id="318" name="Google Shape;318;p11"/>
          <p:cNvCxnSpPr/>
          <p:nvPr/>
        </p:nvCxnSpPr>
        <p:spPr>
          <a:xfrm flipH="1" rot="10800000">
            <a:off x="7259173" y="3878793"/>
            <a:ext cx="1520802" cy="24902"/>
          </a:xfrm>
          <a:prstGeom prst="straightConnector1">
            <a:avLst/>
          </a:prstGeom>
          <a:noFill/>
          <a:ln cap="flat" cmpd="sng" w="38100">
            <a:solidFill>
              <a:srgbClr val="FF0000"/>
            </a:solidFill>
            <a:prstDash val="solid"/>
            <a:miter lim="800000"/>
            <a:headEnd len="sm" w="sm" type="none"/>
            <a:tailEnd len="med" w="med" type="triangle"/>
          </a:ln>
        </p:spPr>
      </p:cxnSp>
      <p:cxnSp>
        <p:nvCxnSpPr>
          <p:cNvPr id="319" name="Google Shape;319;p11"/>
          <p:cNvCxnSpPr/>
          <p:nvPr/>
        </p:nvCxnSpPr>
        <p:spPr>
          <a:xfrm flipH="1" rot="10800000">
            <a:off x="3411650" y="3903716"/>
            <a:ext cx="1520802" cy="24902"/>
          </a:xfrm>
          <a:prstGeom prst="straightConnector1">
            <a:avLst/>
          </a:prstGeom>
          <a:noFill/>
          <a:ln cap="flat" cmpd="sng" w="38100">
            <a:solidFill>
              <a:srgbClr val="FF0000"/>
            </a:solidFill>
            <a:prstDash val="solid"/>
            <a:miter lim="800000"/>
            <a:headEnd len="sm" w="sm" type="none"/>
            <a:tailEnd len="med" w="med" type="triangle"/>
          </a:ln>
        </p:spPr>
      </p:cxnSp>
      <p:cxnSp>
        <p:nvCxnSpPr>
          <p:cNvPr id="320" name="Google Shape;320;p11"/>
          <p:cNvCxnSpPr/>
          <p:nvPr/>
        </p:nvCxnSpPr>
        <p:spPr>
          <a:xfrm rot="10800000">
            <a:off x="3356183" y="4646645"/>
            <a:ext cx="1520802" cy="24902"/>
          </a:xfrm>
          <a:prstGeom prst="straightConnector1">
            <a:avLst/>
          </a:prstGeom>
          <a:noFill/>
          <a:ln cap="flat" cmpd="sng" w="38100">
            <a:solidFill>
              <a:srgbClr val="00B0F0"/>
            </a:solidFill>
            <a:prstDash val="solid"/>
            <a:miter lim="800000"/>
            <a:headEnd len="sm" w="sm" type="none"/>
            <a:tailEnd len="med" w="med" type="triangle"/>
          </a:ln>
        </p:spPr>
      </p:cxnSp>
      <p:cxnSp>
        <p:nvCxnSpPr>
          <p:cNvPr id="321" name="Google Shape;321;p11"/>
          <p:cNvCxnSpPr/>
          <p:nvPr/>
        </p:nvCxnSpPr>
        <p:spPr>
          <a:xfrm rot="10800000">
            <a:off x="7259173" y="4689178"/>
            <a:ext cx="1520802" cy="24902"/>
          </a:xfrm>
          <a:prstGeom prst="straightConnector1">
            <a:avLst/>
          </a:prstGeom>
          <a:noFill/>
          <a:ln cap="flat" cmpd="sng" w="38100">
            <a:solidFill>
              <a:srgbClr val="00B0F0"/>
            </a:solidFill>
            <a:prstDash val="solid"/>
            <a:miter lim="800000"/>
            <a:headEnd len="sm" w="sm" type="none"/>
            <a:tailEnd len="med" w="med" type="triangle"/>
          </a:ln>
        </p:spPr>
      </p:cxnSp>
      <p:sp>
        <p:nvSpPr>
          <p:cNvPr id="322" name="Google Shape;322;p11"/>
          <p:cNvSpPr/>
          <p:nvPr/>
        </p:nvSpPr>
        <p:spPr>
          <a:xfrm>
            <a:off x="6797183" y="4753588"/>
            <a:ext cx="486547" cy="486547"/>
          </a:xfrm>
          <a:prstGeom prst="ellipse">
            <a:avLst/>
          </a:prstGeom>
          <a:solidFill>
            <a:srgbClr val="00B0F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3</a:t>
            </a:r>
            <a:endParaRPr/>
          </a:p>
        </p:txBody>
      </p:sp>
      <p:sp>
        <p:nvSpPr>
          <p:cNvPr id="323" name="Google Shape;323;p11"/>
          <p:cNvSpPr txBox="1"/>
          <p:nvPr/>
        </p:nvSpPr>
        <p:spPr>
          <a:xfrm>
            <a:off x="2441005" y="331303"/>
            <a:ext cx="816344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TÌM HIỂU VỀ SỰ CHUYỂN THỂ CỦA NƯỚC</a:t>
            </a:r>
            <a:endParaRPr b="1" i="0" sz="3200" u="none" cap="none" strike="noStrike">
              <a:solidFill>
                <a:srgbClr val="00206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8" name="Shape 328"/>
        <p:cNvGrpSpPr/>
        <p:nvPr/>
      </p:nvGrpSpPr>
      <p:grpSpPr>
        <a:xfrm>
          <a:off x="0" y="0"/>
          <a:ext cx="0" cy="0"/>
          <a:chOff x="0" y="0"/>
          <a:chExt cx="0" cy="0"/>
        </a:xfrm>
      </p:grpSpPr>
      <p:sp>
        <p:nvSpPr>
          <p:cNvPr id="329" name="Google Shape;329;p12"/>
          <p:cNvSpPr txBox="1"/>
          <p:nvPr/>
        </p:nvSpPr>
        <p:spPr>
          <a:xfrm>
            <a:off x="2441005" y="331303"/>
            <a:ext cx="816344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TÌM HIỂU VỀ SỰ CHUYỂN THỂ CỦA NƯỚC</a:t>
            </a:r>
            <a:endParaRPr b="1" i="0" sz="3200" u="none" cap="none" strike="noStrike">
              <a:solidFill>
                <a:srgbClr val="002060"/>
              </a:solidFill>
              <a:latin typeface="Roboto"/>
              <a:ea typeface="Roboto"/>
              <a:cs typeface="Roboto"/>
              <a:sym typeface="Roboto"/>
            </a:endParaRPr>
          </a:p>
        </p:txBody>
      </p:sp>
      <p:pic>
        <p:nvPicPr>
          <p:cNvPr id="330" name="Google Shape;330;p12"/>
          <p:cNvPicPr preferRelativeResize="0"/>
          <p:nvPr/>
        </p:nvPicPr>
        <p:blipFill rotWithShape="1">
          <a:blip r:embed="rId4">
            <a:alphaModFix/>
          </a:blip>
          <a:srcRect b="0" l="0" r="0" t="1036"/>
          <a:stretch/>
        </p:blipFill>
        <p:spPr>
          <a:xfrm>
            <a:off x="2256183" y="1242390"/>
            <a:ext cx="8182228" cy="5059017"/>
          </a:xfrm>
          <a:prstGeom prst="rect">
            <a:avLst/>
          </a:prstGeom>
          <a:noFill/>
          <a:ln>
            <a:noFill/>
          </a:ln>
        </p:spPr>
      </p:pic>
      <p:sp>
        <p:nvSpPr>
          <p:cNvPr id="331" name="Google Shape;331;p12"/>
          <p:cNvSpPr txBox="1"/>
          <p:nvPr/>
        </p:nvSpPr>
        <p:spPr>
          <a:xfrm>
            <a:off x="3176912" y="2702522"/>
            <a:ext cx="1564053" cy="615553"/>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FF0000"/>
              </a:buClr>
              <a:buSzPts val="2000"/>
              <a:buFont typeface="Roboto"/>
              <a:buNone/>
            </a:pPr>
            <a:r>
              <a:rPr b="0" i="0" lang="en-US" sz="2000" u="none" cap="none" strike="noStrike">
                <a:solidFill>
                  <a:srgbClr val="FF0000"/>
                </a:solidFill>
                <a:latin typeface="Roboto"/>
                <a:ea typeface="Roboto"/>
                <a:cs typeface="Roboto"/>
                <a:sym typeface="Roboto"/>
              </a:rPr>
              <a:t>Thể rắn, ví dụ băng đá</a:t>
            </a:r>
            <a:endParaRPr b="0" i="0" sz="2000" u="none" cap="none" strike="noStrike">
              <a:solidFill>
                <a:srgbClr val="FF0000"/>
              </a:solidFill>
              <a:latin typeface="Roboto"/>
              <a:ea typeface="Roboto"/>
              <a:cs typeface="Roboto"/>
              <a:sym typeface="Roboto"/>
            </a:endParaRPr>
          </a:p>
        </p:txBody>
      </p:sp>
      <p:sp>
        <p:nvSpPr>
          <p:cNvPr id="332" name="Google Shape;332;p12"/>
          <p:cNvSpPr txBox="1"/>
          <p:nvPr/>
        </p:nvSpPr>
        <p:spPr>
          <a:xfrm>
            <a:off x="5512088" y="2623008"/>
            <a:ext cx="1670417" cy="92333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FF0000"/>
              </a:buClr>
              <a:buSzPts val="2000"/>
              <a:buFont typeface="Roboto"/>
              <a:buNone/>
            </a:pPr>
            <a:r>
              <a:rPr b="0" i="0" lang="en-US" sz="2000" u="none" cap="none" strike="noStrike">
                <a:solidFill>
                  <a:srgbClr val="FF0000"/>
                </a:solidFill>
                <a:latin typeface="Roboto"/>
                <a:ea typeface="Roboto"/>
                <a:cs typeface="Roboto"/>
                <a:sym typeface="Roboto"/>
              </a:rPr>
              <a:t>Thể lỏng, ví dụ: nước sông, nước biển</a:t>
            </a:r>
            <a:endParaRPr b="0" i="0" sz="2000" u="none" cap="none" strike="noStrike">
              <a:solidFill>
                <a:srgbClr val="FF0000"/>
              </a:solidFill>
              <a:latin typeface="Roboto"/>
              <a:ea typeface="Roboto"/>
              <a:cs typeface="Roboto"/>
              <a:sym typeface="Roboto"/>
            </a:endParaRPr>
          </a:p>
        </p:txBody>
      </p:sp>
      <p:sp>
        <p:nvSpPr>
          <p:cNvPr id="333" name="Google Shape;333;p12"/>
          <p:cNvSpPr txBox="1"/>
          <p:nvPr/>
        </p:nvSpPr>
        <p:spPr>
          <a:xfrm>
            <a:off x="7768270" y="2548633"/>
            <a:ext cx="1670417" cy="615553"/>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FF0000"/>
              </a:buClr>
              <a:buSzPts val="2000"/>
              <a:buFont typeface="Roboto"/>
              <a:buNone/>
            </a:pPr>
            <a:r>
              <a:rPr b="0" i="0" lang="en-US" sz="2000" u="none" cap="none" strike="noStrike">
                <a:solidFill>
                  <a:srgbClr val="FF0000"/>
                </a:solidFill>
                <a:latin typeface="Roboto"/>
                <a:ea typeface="Roboto"/>
                <a:cs typeface="Roboto"/>
                <a:sym typeface="Roboto"/>
              </a:rPr>
              <a:t>Thể khí, ví dụ: hơi nước</a:t>
            </a:r>
            <a:endParaRPr b="0" i="0" sz="2000" u="none" cap="none" strike="noStrike">
              <a:solidFill>
                <a:srgbClr val="FF0000"/>
              </a:solidFill>
              <a:latin typeface="Roboto"/>
              <a:ea typeface="Roboto"/>
              <a:cs typeface="Roboto"/>
              <a:sym typeface="Roboto"/>
            </a:endParaRPr>
          </a:p>
        </p:txBody>
      </p:sp>
      <p:sp>
        <p:nvSpPr>
          <p:cNvPr id="334" name="Google Shape;334;p12"/>
          <p:cNvSpPr txBox="1"/>
          <p:nvPr/>
        </p:nvSpPr>
        <p:spPr>
          <a:xfrm>
            <a:off x="2828522" y="4337677"/>
            <a:ext cx="2210617" cy="307777"/>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FF0000"/>
              </a:buClr>
              <a:buSzPts val="2000"/>
              <a:buFont typeface="Roboto"/>
              <a:buNone/>
            </a:pPr>
            <a:r>
              <a:rPr b="0" i="0" lang="en-US" sz="2000" u="none" cap="none" strike="noStrike">
                <a:solidFill>
                  <a:srgbClr val="FF0000"/>
                </a:solidFill>
                <a:latin typeface="Roboto"/>
                <a:ea typeface="Roboto"/>
                <a:cs typeface="Roboto"/>
                <a:sym typeface="Roboto"/>
              </a:rPr>
              <a:t>Nước bị đông đặc</a:t>
            </a:r>
            <a:endParaRPr b="0" i="0" sz="2000" u="none" cap="none" strike="noStrike">
              <a:solidFill>
                <a:srgbClr val="FF0000"/>
              </a:solidFill>
              <a:latin typeface="Roboto"/>
              <a:ea typeface="Roboto"/>
              <a:cs typeface="Roboto"/>
              <a:sym typeface="Roboto"/>
            </a:endParaRPr>
          </a:p>
        </p:txBody>
      </p:sp>
      <p:sp>
        <p:nvSpPr>
          <p:cNvPr id="335" name="Google Shape;335;p12"/>
          <p:cNvSpPr txBox="1"/>
          <p:nvPr/>
        </p:nvSpPr>
        <p:spPr>
          <a:xfrm>
            <a:off x="2853629" y="5511167"/>
            <a:ext cx="2210617" cy="307777"/>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FF0000"/>
              </a:buClr>
              <a:buSzPts val="2000"/>
              <a:buFont typeface="Roboto"/>
              <a:buNone/>
            </a:pPr>
            <a:r>
              <a:rPr b="0" i="0" lang="en-US" sz="2000" u="none" cap="none" strike="noStrike">
                <a:solidFill>
                  <a:srgbClr val="FF0000"/>
                </a:solidFill>
                <a:latin typeface="Roboto"/>
                <a:ea typeface="Roboto"/>
                <a:cs typeface="Roboto"/>
                <a:sym typeface="Roboto"/>
              </a:rPr>
              <a:t>Nước bị bay hơi</a:t>
            </a:r>
            <a:endParaRPr b="0" i="0" sz="2000" u="none" cap="none" strike="noStrike">
              <a:solidFill>
                <a:srgbClr val="FF0000"/>
              </a:solidFill>
              <a:latin typeface="Roboto"/>
              <a:ea typeface="Roboto"/>
              <a:cs typeface="Roboto"/>
              <a:sym typeface="Roboto"/>
            </a:endParaRPr>
          </a:p>
        </p:txBody>
      </p:sp>
      <p:sp>
        <p:nvSpPr>
          <p:cNvPr id="336" name="Google Shape;336;p12"/>
          <p:cNvSpPr txBox="1"/>
          <p:nvPr/>
        </p:nvSpPr>
        <p:spPr>
          <a:xfrm>
            <a:off x="7038003" y="4316540"/>
            <a:ext cx="2210617" cy="307777"/>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FF0000"/>
              </a:buClr>
              <a:buSzPts val="2000"/>
              <a:buFont typeface="Roboto"/>
              <a:buNone/>
            </a:pPr>
            <a:r>
              <a:rPr b="0" i="0" lang="en-US" sz="2000" u="none" cap="none" strike="noStrike">
                <a:solidFill>
                  <a:srgbClr val="FF0000"/>
                </a:solidFill>
                <a:latin typeface="Roboto"/>
                <a:ea typeface="Roboto"/>
                <a:cs typeface="Roboto"/>
                <a:sym typeface="Roboto"/>
              </a:rPr>
              <a:t>Nước bị nóng chảy</a:t>
            </a:r>
            <a:endParaRPr b="0" i="0" sz="2000" u="none" cap="none" strike="noStrike">
              <a:solidFill>
                <a:srgbClr val="FF0000"/>
              </a:solidFill>
              <a:latin typeface="Roboto"/>
              <a:ea typeface="Roboto"/>
              <a:cs typeface="Roboto"/>
              <a:sym typeface="Roboto"/>
            </a:endParaRPr>
          </a:p>
        </p:txBody>
      </p:sp>
      <p:sp>
        <p:nvSpPr>
          <p:cNvPr id="337" name="Google Shape;337;p12"/>
          <p:cNvSpPr txBox="1"/>
          <p:nvPr/>
        </p:nvSpPr>
        <p:spPr>
          <a:xfrm>
            <a:off x="7004056" y="5622782"/>
            <a:ext cx="2210617" cy="307777"/>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FF0000"/>
              </a:buClr>
              <a:buSzPts val="2000"/>
              <a:buFont typeface="Roboto"/>
              <a:buNone/>
            </a:pPr>
            <a:r>
              <a:rPr b="0" i="0" lang="en-US" sz="2000" u="none" cap="none" strike="noStrike">
                <a:solidFill>
                  <a:srgbClr val="FF0000"/>
                </a:solidFill>
                <a:latin typeface="Roboto"/>
                <a:ea typeface="Roboto"/>
                <a:cs typeface="Roboto"/>
                <a:sym typeface="Roboto"/>
              </a:rPr>
              <a:t>Nước bị ngưng tụ</a:t>
            </a:r>
            <a:endParaRPr b="0" i="0" sz="2000" u="none" cap="none" strike="noStrike">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ppt_w</p:attrName>
                                        </p:attrNameLst>
                                      </p:cBhvr>
                                      <p:tavLst>
                                        <p:tav fmla="" tm="0">
                                          <p:val>
                                            <p:strVal val="0"/>
                                          </p:val>
                                        </p:tav>
                                        <p:tav fmla="" tm="100000">
                                          <p:val>
                                            <p:strVal val="#ppt_w"/>
                                          </p:val>
                                        </p:tav>
                                      </p:tavLst>
                                    </p:anim>
                                    <p:anim calcmode="lin" valueType="num">
                                      <p:cBhvr additive="base">
                                        <p:cTn dur="500"/>
                                        <p:tgtEl>
                                          <p:spTgt spid="3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ppt_w</p:attrName>
                                        </p:attrNameLst>
                                      </p:cBhvr>
                                      <p:tavLst>
                                        <p:tav fmla="" tm="0">
                                          <p:val>
                                            <p:strVal val="0"/>
                                          </p:val>
                                        </p:tav>
                                        <p:tav fmla="" tm="100000">
                                          <p:val>
                                            <p:strVal val="#ppt_w"/>
                                          </p:val>
                                        </p:tav>
                                      </p:tavLst>
                                    </p:anim>
                                    <p:anim calcmode="lin" valueType="num">
                                      <p:cBhvr additive="base">
                                        <p:cTn dur="500"/>
                                        <p:tgtEl>
                                          <p:spTgt spid="3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ppt_w</p:attrName>
                                        </p:attrNameLst>
                                      </p:cBhvr>
                                      <p:tavLst>
                                        <p:tav fmla="" tm="0">
                                          <p:val>
                                            <p:strVal val="0"/>
                                          </p:val>
                                        </p:tav>
                                        <p:tav fmla="" tm="100000">
                                          <p:val>
                                            <p:strVal val="#ppt_w"/>
                                          </p:val>
                                        </p:tav>
                                      </p:tavLst>
                                    </p:anim>
                                    <p:anim calcmode="lin" valueType="num">
                                      <p:cBhvr additive="base">
                                        <p:cTn dur="500"/>
                                        <p:tgtEl>
                                          <p:spTgt spid="3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ppt_w</p:attrName>
                                        </p:attrNameLst>
                                      </p:cBhvr>
                                      <p:tavLst>
                                        <p:tav fmla="" tm="0">
                                          <p:val>
                                            <p:strVal val="0"/>
                                          </p:val>
                                        </p:tav>
                                        <p:tav fmla="" tm="100000">
                                          <p:val>
                                            <p:strVal val="#ppt_w"/>
                                          </p:val>
                                        </p:tav>
                                      </p:tavLst>
                                    </p:anim>
                                    <p:anim calcmode="lin" valueType="num">
                                      <p:cBhvr additive="base">
                                        <p:cTn dur="500"/>
                                        <p:tgtEl>
                                          <p:spTgt spid="3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500"/>
                                        <p:tgtEl>
                                          <p:spTgt spid="335"/>
                                        </p:tgtEl>
                                        <p:attrNameLst>
                                          <p:attrName>ppt_w</p:attrName>
                                        </p:attrNameLst>
                                      </p:cBhvr>
                                      <p:tavLst>
                                        <p:tav fmla="" tm="0">
                                          <p:val>
                                            <p:strVal val="0"/>
                                          </p:val>
                                        </p:tav>
                                        <p:tav fmla="" tm="100000">
                                          <p:val>
                                            <p:strVal val="#ppt_w"/>
                                          </p:val>
                                        </p:tav>
                                      </p:tavLst>
                                    </p:anim>
                                    <p:anim calcmode="lin" valueType="num">
                                      <p:cBhvr additive="base">
                                        <p:cTn dur="500"/>
                                        <p:tgtEl>
                                          <p:spTgt spid="3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500"/>
                                        <p:tgtEl>
                                          <p:spTgt spid="336"/>
                                        </p:tgtEl>
                                        <p:attrNameLst>
                                          <p:attrName>ppt_w</p:attrName>
                                        </p:attrNameLst>
                                      </p:cBhvr>
                                      <p:tavLst>
                                        <p:tav fmla="" tm="0">
                                          <p:val>
                                            <p:strVal val="0"/>
                                          </p:val>
                                        </p:tav>
                                        <p:tav fmla="" tm="100000">
                                          <p:val>
                                            <p:strVal val="#ppt_w"/>
                                          </p:val>
                                        </p:tav>
                                      </p:tavLst>
                                    </p:anim>
                                    <p:anim calcmode="lin" valueType="num">
                                      <p:cBhvr additive="base">
                                        <p:cTn dur="500"/>
                                        <p:tgtEl>
                                          <p:spTgt spid="33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ppt_w</p:attrName>
                                        </p:attrNameLst>
                                      </p:cBhvr>
                                      <p:tavLst>
                                        <p:tav fmla="" tm="0">
                                          <p:val>
                                            <p:strVal val="0"/>
                                          </p:val>
                                        </p:tav>
                                        <p:tav fmla="" tm="100000">
                                          <p:val>
                                            <p:strVal val="#ppt_w"/>
                                          </p:val>
                                        </p:tav>
                                      </p:tavLst>
                                    </p:anim>
                                    <p:anim calcmode="lin" valueType="num">
                                      <p:cBhvr additive="base">
                                        <p:cTn dur="500"/>
                                        <p:tgtEl>
                                          <p:spTgt spid="3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2" name="Shape 342"/>
        <p:cNvGrpSpPr/>
        <p:nvPr/>
      </p:nvGrpSpPr>
      <p:grpSpPr>
        <a:xfrm>
          <a:off x="0" y="0"/>
          <a:ext cx="0" cy="0"/>
          <a:chOff x="0" y="0"/>
          <a:chExt cx="0" cy="0"/>
        </a:xfrm>
      </p:grpSpPr>
      <p:sp>
        <p:nvSpPr>
          <p:cNvPr id="343" name="Google Shape;343;p13"/>
          <p:cNvSpPr txBox="1"/>
          <p:nvPr/>
        </p:nvSpPr>
        <p:spPr>
          <a:xfrm>
            <a:off x="4241960" y="566232"/>
            <a:ext cx="395918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200"/>
              <a:buFont typeface="Roboto Black"/>
              <a:buNone/>
            </a:pPr>
            <a:r>
              <a:rPr b="1" i="0" lang="en-US" sz="3200" u="none" cap="none" strike="noStrike">
                <a:solidFill>
                  <a:srgbClr val="002060"/>
                </a:solidFill>
                <a:latin typeface="Roboto Black"/>
                <a:ea typeface="Roboto Black"/>
                <a:cs typeface="Roboto Black"/>
                <a:sym typeface="Roboto Black"/>
              </a:rPr>
              <a:t>BÀI TẬP VỀ NHÀ</a:t>
            </a:r>
            <a:endParaRPr b="1" i="0" sz="3200" u="none" cap="none" strike="noStrike">
              <a:solidFill>
                <a:srgbClr val="002060"/>
              </a:solidFill>
              <a:latin typeface="Roboto Black"/>
              <a:ea typeface="Roboto Black"/>
              <a:cs typeface="Roboto Black"/>
              <a:sym typeface="Roboto Black"/>
            </a:endParaRPr>
          </a:p>
        </p:txBody>
      </p:sp>
      <p:sp>
        <p:nvSpPr>
          <p:cNvPr id="344" name="Google Shape;344;p13"/>
          <p:cNvSpPr txBox="1"/>
          <p:nvPr/>
        </p:nvSpPr>
        <p:spPr>
          <a:xfrm>
            <a:off x="2530868" y="1847757"/>
            <a:ext cx="6858000" cy="369332"/>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Chuẩn bị các nguyên, vật liệu cho buổi học sau:</a:t>
            </a:r>
            <a:endParaRPr/>
          </a:p>
        </p:txBody>
      </p:sp>
      <p:sp>
        <p:nvSpPr>
          <p:cNvPr id="345" name="Google Shape;345;p13"/>
          <p:cNvSpPr txBox="1"/>
          <p:nvPr/>
        </p:nvSpPr>
        <p:spPr>
          <a:xfrm>
            <a:off x="1845068" y="2388568"/>
            <a:ext cx="8229600" cy="738664"/>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Giấy màu, đất nặn, kéo, keo dán, bút màu, bút chì, bìa cứng, xốp, màu nước</a:t>
            </a:r>
            <a:endParaRPr b="0" i="0" sz="2400" u="none" cap="none" strike="noStrike">
              <a:solidFill>
                <a:srgbClr val="002060"/>
              </a:solidFill>
              <a:latin typeface="Roboto"/>
              <a:ea typeface="Roboto"/>
              <a:cs typeface="Roboto"/>
              <a:sym typeface="Roboto"/>
            </a:endParaRPr>
          </a:p>
        </p:txBody>
      </p:sp>
      <p:pic>
        <p:nvPicPr>
          <p:cNvPr id="346" name="Google Shape;346;p13"/>
          <p:cNvPicPr preferRelativeResize="0"/>
          <p:nvPr/>
        </p:nvPicPr>
        <p:blipFill rotWithShape="1">
          <a:blip r:embed="rId4">
            <a:alphaModFix/>
          </a:blip>
          <a:srcRect b="0" l="0" r="0" t="0"/>
          <a:stretch/>
        </p:blipFill>
        <p:spPr>
          <a:xfrm>
            <a:off x="3338080" y="3298712"/>
            <a:ext cx="1431190" cy="1245522"/>
          </a:xfrm>
          <a:prstGeom prst="rect">
            <a:avLst/>
          </a:prstGeom>
          <a:noFill/>
          <a:ln>
            <a:noFill/>
          </a:ln>
          <a:effectLst>
            <a:outerShdw blurRad="107950" algn="ctr" dir="5400000" dist="12700">
              <a:srgbClr val="000000"/>
            </a:outerShdw>
          </a:effectLst>
        </p:spPr>
      </p:pic>
      <p:pic>
        <p:nvPicPr>
          <p:cNvPr id="347" name="Google Shape;347;p13"/>
          <p:cNvPicPr preferRelativeResize="0"/>
          <p:nvPr/>
        </p:nvPicPr>
        <p:blipFill rotWithShape="1">
          <a:blip r:embed="rId5">
            <a:alphaModFix/>
          </a:blip>
          <a:srcRect b="0" l="0" r="0" t="0"/>
          <a:stretch/>
        </p:blipFill>
        <p:spPr>
          <a:xfrm>
            <a:off x="5197856" y="3298712"/>
            <a:ext cx="1524024" cy="1222314"/>
          </a:xfrm>
          <a:prstGeom prst="rect">
            <a:avLst/>
          </a:prstGeom>
          <a:noFill/>
          <a:ln>
            <a:noFill/>
          </a:ln>
          <a:effectLst>
            <a:outerShdw blurRad="107950" algn="ctr" dir="5400000" dist="12700">
              <a:srgbClr val="000000"/>
            </a:outerShdw>
          </a:effectLst>
        </p:spPr>
      </p:pic>
      <p:pic>
        <p:nvPicPr>
          <p:cNvPr id="348" name="Google Shape;348;p13"/>
          <p:cNvPicPr preferRelativeResize="0"/>
          <p:nvPr/>
        </p:nvPicPr>
        <p:blipFill rotWithShape="1">
          <a:blip r:embed="rId6">
            <a:alphaModFix/>
          </a:blip>
          <a:srcRect b="0" l="0" r="0" t="0"/>
          <a:stretch/>
        </p:blipFill>
        <p:spPr>
          <a:xfrm>
            <a:off x="7150466" y="3246454"/>
            <a:ext cx="1678747" cy="1274572"/>
          </a:xfrm>
          <a:prstGeom prst="rect">
            <a:avLst/>
          </a:prstGeom>
          <a:noFill/>
          <a:ln>
            <a:noFill/>
          </a:ln>
          <a:effectLst>
            <a:outerShdw blurRad="107950" algn="ctr" dir="5400000" dist="12700">
              <a:srgbClr val="000000"/>
            </a:outerShdw>
          </a:effectLst>
        </p:spPr>
      </p:pic>
      <p:pic>
        <p:nvPicPr>
          <p:cNvPr id="349" name="Google Shape;349;p13"/>
          <p:cNvPicPr preferRelativeResize="0"/>
          <p:nvPr/>
        </p:nvPicPr>
        <p:blipFill rotWithShape="1">
          <a:blip r:embed="rId7">
            <a:alphaModFix/>
          </a:blip>
          <a:srcRect b="0" l="0" r="0" t="0"/>
          <a:stretch/>
        </p:blipFill>
        <p:spPr>
          <a:xfrm>
            <a:off x="6935140" y="4890028"/>
            <a:ext cx="1054699" cy="646232"/>
          </a:xfrm>
          <a:prstGeom prst="rect">
            <a:avLst/>
          </a:prstGeom>
          <a:noFill/>
          <a:ln>
            <a:noFill/>
          </a:ln>
          <a:effectLst>
            <a:outerShdw blurRad="63500" sx="102000" rotWithShape="0" algn="ctr" sy="102000">
              <a:srgbClr val="000000">
                <a:alpha val="40000"/>
              </a:srgbClr>
            </a:outerShdw>
          </a:effectLst>
        </p:spPr>
      </p:pic>
      <p:pic>
        <p:nvPicPr>
          <p:cNvPr id="350" name="Google Shape;350;p13"/>
          <p:cNvPicPr preferRelativeResize="0"/>
          <p:nvPr/>
        </p:nvPicPr>
        <p:blipFill rotWithShape="1">
          <a:blip r:embed="rId8">
            <a:alphaModFix/>
          </a:blip>
          <a:srcRect b="0" l="0" r="0" t="0"/>
          <a:stretch/>
        </p:blipFill>
        <p:spPr>
          <a:xfrm rot="10800000">
            <a:off x="6643628" y="5779032"/>
            <a:ext cx="1827964" cy="301520"/>
          </a:xfrm>
          <a:prstGeom prst="rect">
            <a:avLst/>
          </a:prstGeom>
          <a:noFill/>
          <a:ln>
            <a:noFill/>
          </a:ln>
          <a:effectLst>
            <a:outerShdw blurRad="63500" sx="102000" rotWithShape="0" algn="ctr" sy="102000">
              <a:srgbClr val="000000">
                <a:alpha val="40000"/>
              </a:srgbClr>
            </a:outerShdw>
          </a:effectLst>
        </p:spPr>
      </p:pic>
      <p:pic>
        <p:nvPicPr>
          <p:cNvPr id="351" name="Google Shape;351;p13"/>
          <p:cNvPicPr preferRelativeResize="0"/>
          <p:nvPr/>
        </p:nvPicPr>
        <p:blipFill rotWithShape="1">
          <a:blip r:embed="rId9">
            <a:alphaModFix/>
          </a:blip>
          <a:srcRect b="0" l="0" r="0" t="0"/>
          <a:stretch/>
        </p:blipFill>
        <p:spPr>
          <a:xfrm>
            <a:off x="3338080" y="4890028"/>
            <a:ext cx="958854" cy="988087"/>
          </a:xfrm>
          <a:prstGeom prst="rect">
            <a:avLst/>
          </a:prstGeom>
          <a:noFill/>
          <a:ln>
            <a:noFill/>
          </a:ln>
          <a:effectLst>
            <a:outerShdw blurRad="63500" sx="102000" rotWithShape="0" algn="ctr" sy="102000">
              <a:srgbClr val="000000">
                <a:alpha val="40000"/>
              </a:srgbClr>
            </a:outerShdw>
          </a:effectLst>
        </p:spPr>
      </p:pic>
      <p:pic>
        <p:nvPicPr>
          <p:cNvPr id="352" name="Google Shape;352;p13"/>
          <p:cNvPicPr preferRelativeResize="0"/>
          <p:nvPr/>
        </p:nvPicPr>
        <p:blipFill rotWithShape="1">
          <a:blip r:embed="rId10">
            <a:alphaModFix/>
          </a:blip>
          <a:srcRect b="0" l="16228" r="13090" t="0"/>
          <a:stretch/>
        </p:blipFill>
        <p:spPr>
          <a:xfrm>
            <a:off x="8684898" y="4677924"/>
            <a:ext cx="1091108" cy="1412294"/>
          </a:xfrm>
          <a:prstGeom prst="rect">
            <a:avLst/>
          </a:prstGeom>
          <a:noFill/>
          <a:ln>
            <a:noFill/>
          </a:ln>
          <a:effectLst>
            <a:outerShdw blurRad="63500" sx="102000" rotWithShape="0" algn="ctr" sy="102000">
              <a:srgbClr val="000000">
                <a:alpha val="40000"/>
              </a:srgbClr>
            </a:outerShdw>
          </a:effectLst>
        </p:spPr>
      </p:pic>
      <p:pic>
        <p:nvPicPr>
          <p:cNvPr id="353" name="Google Shape;353;p13"/>
          <p:cNvPicPr preferRelativeResize="0"/>
          <p:nvPr/>
        </p:nvPicPr>
        <p:blipFill rotWithShape="1">
          <a:blip r:embed="rId11">
            <a:alphaModFix/>
          </a:blip>
          <a:srcRect b="0" l="0" r="0" t="0"/>
          <a:stretch/>
        </p:blipFill>
        <p:spPr>
          <a:xfrm>
            <a:off x="1587457" y="3278266"/>
            <a:ext cx="1534400" cy="1534400"/>
          </a:xfrm>
          <a:prstGeom prst="rect">
            <a:avLst/>
          </a:prstGeom>
          <a:noFill/>
          <a:ln>
            <a:noFill/>
          </a:ln>
        </p:spPr>
      </p:pic>
      <p:pic>
        <p:nvPicPr>
          <p:cNvPr id="354" name="Google Shape;354;p13"/>
          <p:cNvPicPr preferRelativeResize="0"/>
          <p:nvPr/>
        </p:nvPicPr>
        <p:blipFill rotWithShape="1">
          <a:blip r:embed="rId12">
            <a:alphaModFix/>
          </a:blip>
          <a:srcRect b="0" l="0" r="0" t="0"/>
          <a:stretch/>
        </p:blipFill>
        <p:spPr>
          <a:xfrm>
            <a:off x="4690331" y="4861940"/>
            <a:ext cx="1549750" cy="987146"/>
          </a:xfrm>
          <a:prstGeom prst="rect">
            <a:avLst/>
          </a:prstGeom>
          <a:noFill/>
          <a:ln>
            <a:noFill/>
          </a:ln>
          <a:effectLst>
            <a:outerShdw blurRad="63500" sx="102000" rotWithShape="0" algn="ctr" sy="102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ppt_w</p:attrName>
                                        </p:attrNameLst>
                                      </p:cBhvr>
                                      <p:tavLst>
                                        <p:tav fmla="" tm="0">
                                          <p:val>
                                            <p:strVal val="0"/>
                                          </p:val>
                                        </p:tav>
                                        <p:tav fmla="" tm="100000">
                                          <p:val>
                                            <p:strVal val="#ppt_w"/>
                                          </p:val>
                                        </p:tav>
                                      </p:tavLst>
                                    </p:anim>
                                    <p:anim calcmode="lin" valueType="num">
                                      <p:cBhvr additive="base">
                                        <p:cTn dur="500"/>
                                        <p:tgtEl>
                                          <p:spTgt spid="3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ppt_w</p:attrName>
                                        </p:attrNameLst>
                                      </p:cBhvr>
                                      <p:tavLst>
                                        <p:tav fmla="" tm="0">
                                          <p:val>
                                            <p:strVal val="0"/>
                                          </p:val>
                                        </p:tav>
                                        <p:tav fmla="" tm="100000">
                                          <p:val>
                                            <p:strVal val="#ppt_w"/>
                                          </p:val>
                                        </p:tav>
                                      </p:tavLst>
                                    </p:anim>
                                    <p:anim calcmode="lin" valueType="num">
                                      <p:cBhvr additive="base">
                                        <p:cTn dur="500"/>
                                        <p:tgtEl>
                                          <p:spTgt spid="3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9" name="Shape 359"/>
        <p:cNvGrpSpPr/>
        <p:nvPr/>
      </p:nvGrpSpPr>
      <p:grpSpPr>
        <a:xfrm>
          <a:off x="0" y="0"/>
          <a:ext cx="0" cy="0"/>
          <a:chOff x="0" y="0"/>
          <a:chExt cx="0" cy="0"/>
        </a:xfrm>
      </p:grpSpPr>
      <p:pic>
        <p:nvPicPr>
          <p:cNvPr id="360" name="Google Shape;360;p14"/>
          <p:cNvPicPr preferRelativeResize="0"/>
          <p:nvPr/>
        </p:nvPicPr>
        <p:blipFill rotWithShape="1">
          <a:blip r:embed="rId4">
            <a:alphaModFix/>
          </a:blip>
          <a:srcRect b="0" l="0" r="0" t="0"/>
          <a:stretch/>
        </p:blipFill>
        <p:spPr>
          <a:xfrm>
            <a:off x="9223034" y="2522362"/>
            <a:ext cx="2398474" cy="3929809"/>
          </a:xfrm>
          <a:prstGeom prst="rect">
            <a:avLst/>
          </a:prstGeom>
          <a:noFill/>
          <a:ln>
            <a:noFill/>
          </a:ln>
        </p:spPr>
      </p:pic>
      <p:sp>
        <p:nvSpPr>
          <p:cNvPr id="361" name="Google Shape;361;p14"/>
          <p:cNvSpPr txBox="1"/>
          <p:nvPr/>
        </p:nvSpPr>
        <p:spPr>
          <a:xfrm>
            <a:off x="3476645" y="3170284"/>
            <a:ext cx="585619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800"/>
              <a:buFont typeface="Roboto Black"/>
              <a:buNone/>
            </a:pPr>
            <a:r>
              <a:rPr b="1" i="0" lang="en-US" sz="4800" u="none" cap="none" strike="noStrike">
                <a:solidFill>
                  <a:schemeClr val="lt1"/>
                </a:solidFill>
                <a:latin typeface="Roboto Black"/>
                <a:ea typeface="Roboto Black"/>
                <a:cs typeface="Roboto Black"/>
                <a:sym typeface="Roboto Black"/>
              </a:rPr>
              <a:t>TẠM BIỆT CÁC EM</a:t>
            </a:r>
            <a:endParaRPr b="1" i="0" sz="4800" u="none" cap="none" strike="noStrike">
              <a:solidFill>
                <a:schemeClr val="lt1"/>
              </a:solidFill>
              <a:latin typeface="Roboto Black"/>
              <a:ea typeface="Roboto Black"/>
              <a:cs typeface="Roboto Black"/>
              <a:sym typeface="Robo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par>
                                <p:cTn fill="hold" nodeType="withEffect" presetClass="entr" presetID="2" presetSubtype="1">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6" name="Shape 366"/>
        <p:cNvGrpSpPr/>
        <p:nvPr/>
      </p:nvGrpSpPr>
      <p:grpSpPr>
        <a:xfrm>
          <a:off x="0" y="0"/>
          <a:ext cx="0" cy="0"/>
          <a:chOff x="0" y="0"/>
          <a:chExt cx="0" cy="0"/>
        </a:xfrm>
      </p:grpSpPr>
      <p:sp>
        <p:nvSpPr>
          <p:cNvPr id="367" name="Google Shape;367;p15"/>
          <p:cNvSpPr txBox="1"/>
          <p:nvPr/>
        </p:nvSpPr>
        <p:spPr>
          <a:xfrm>
            <a:off x="2663968" y="661024"/>
            <a:ext cx="183581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030A0"/>
              </a:buClr>
              <a:buSzPts val="4000"/>
              <a:buFont typeface="Roboto Black"/>
              <a:buNone/>
            </a:pPr>
            <a:r>
              <a:rPr b="1" i="0" lang="en-US" sz="4000" u="none" cap="none" strike="noStrike">
                <a:solidFill>
                  <a:srgbClr val="7030A0"/>
                </a:solidFill>
                <a:latin typeface="Roboto Black"/>
                <a:ea typeface="Roboto Black"/>
                <a:cs typeface="Roboto Black"/>
                <a:sym typeface="Roboto Black"/>
              </a:rPr>
              <a:t>BÀI 1</a:t>
            </a:r>
            <a:endParaRPr/>
          </a:p>
        </p:txBody>
      </p:sp>
      <p:sp>
        <p:nvSpPr>
          <p:cNvPr id="368" name="Google Shape;368;p15"/>
          <p:cNvSpPr txBox="1"/>
          <p:nvPr/>
        </p:nvSpPr>
        <p:spPr>
          <a:xfrm>
            <a:off x="175367" y="1723710"/>
            <a:ext cx="7615824"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4400"/>
              <a:buFont typeface="Roboto"/>
              <a:buNone/>
            </a:pPr>
            <a:r>
              <a:rPr b="1" i="0" lang="en-US" sz="4400" u="none" cap="none" strike="noStrike">
                <a:solidFill>
                  <a:srgbClr val="002060"/>
                </a:solidFill>
                <a:latin typeface="Roboto"/>
                <a:ea typeface="Roboto"/>
                <a:cs typeface="Roboto"/>
                <a:sym typeface="Roboto"/>
              </a:rPr>
              <a:t>SỰ CHUYỂN THỂ CỦA NƯỚC</a:t>
            </a:r>
            <a:endParaRPr b="1" i="0" sz="4400" u="none" cap="none" strike="noStrike">
              <a:solidFill>
                <a:srgbClr val="002060"/>
              </a:solidFill>
              <a:latin typeface="Roboto"/>
              <a:ea typeface="Roboto"/>
              <a:cs typeface="Roboto"/>
              <a:sym typeface="Roboto"/>
            </a:endParaRPr>
          </a:p>
        </p:txBody>
      </p:sp>
      <p:grpSp>
        <p:nvGrpSpPr>
          <p:cNvPr id="369" name="Google Shape;369;p15"/>
          <p:cNvGrpSpPr/>
          <p:nvPr/>
        </p:nvGrpSpPr>
        <p:grpSpPr>
          <a:xfrm>
            <a:off x="1959309" y="5719922"/>
            <a:ext cx="1232274" cy="707886"/>
            <a:chOff x="694180" y="2626768"/>
            <a:chExt cx="1232274" cy="707886"/>
          </a:xfrm>
        </p:grpSpPr>
        <p:sp>
          <p:nvSpPr>
            <p:cNvPr id="370" name="Google Shape;370;p15"/>
            <p:cNvSpPr/>
            <p:nvPr/>
          </p:nvSpPr>
          <p:spPr>
            <a:xfrm>
              <a:off x="694180" y="2626768"/>
              <a:ext cx="1232274" cy="707886"/>
            </a:xfrm>
            <a:prstGeom prst="homePlate">
              <a:avLst>
                <a:gd fmla="val 50000" name="adj"/>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1" name="Google Shape;371;p15"/>
            <p:cNvSpPr txBox="1"/>
            <p:nvPr/>
          </p:nvSpPr>
          <p:spPr>
            <a:xfrm>
              <a:off x="694180" y="2749879"/>
              <a:ext cx="105809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Roboto Black"/>
                <a:buNone/>
              </a:pPr>
              <a:r>
                <a:rPr b="0" i="0" lang="en-US" sz="2400" u="none" cap="none" strike="noStrike">
                  <a:solidFill>
                    <a:schemeClr val="lt1"/>
                  </a:solidFill>
                  <a:latin typeface="Roboto Black"/>
                  <a:ea typeface="Roboto Black"/>
                  <a:cs typeface="Roboto Black"/>
                  <a:sym typeface="Roboto Black"/>
                </a:rPr>
                <a:t>Tiết 2</a:t>
              </a:r>
              <a:endParaRPr b="0" i="0" sz="2400" u="none" cap="none" strike="noStrike">
                <a:solidFill>
                  <a:schemeClr val="lt1"/>
                </a:solidFill>
                <a:latin typeface="Roboto Black"/>
                <a:ea typeface="Roboto Black"/>
                <a:cs typeface="Roboto Black"/>
                <a:sym typeface="Roboto Black"/>
              </a:endParaRPr>
            </a:p>
          </p:txBody>
        </p:sp>
      </p:grpSp>
      <p:grpSp>
        <p:nvGrpSpPr>
          <p:cNvPr id="372" name="Google Shape;372;p15"/>
          <p:cNvGrpSpPr/>
          <p:nvPr/>
        </p:nvGrpSpPr>
        <p:grpSpPr>
          <a:xfrm>
            <a:off x="7791191" y="1973434"/>
            <a:ext cx="3481745" cy="3481745"/>
            <a:chOff x="7114671" y="1785681"/>
            <a:chExt cx="3906933" cy="3906933"/>
          </a:xfrm>
        </p:grpSpPr>
        <p:sp>
          <p:nvSpPr>
            <p:cNvPr id="373" name="Google Shape;373;p15"/>
            <p:cNvSpPr/>
            <p:nvPr/>
          </p:nvSpPr>
          <p:spPr>
            <a:xfrm>
              <a:off x="7114671" y="1785681"/>
              <a:ext cx="3906933" cy="3906933"/>
            </a:xfrm>
            <a:prstGeom prst="donut">
              <a:avLst>
                <a:gd fmla="val 9091" name="adj"/>
              </a:avLst>
            </a:prstGeom>
            <a:solidFill>
              <a:srgbClr val="6F4E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74" name="Google Shape;374;p15"/>
            <p:cNvSpPr/>
            <p:nvPr/>
          </p:nvSpPr>
          <p:spPr>
            <a:xfrm>
              <a:off x="7500861" y="2107951"/>
              <a:ext cx="3129850" cy="3273459"/>
            </a:xfrm>
            <a:prstGeom prst="ellipse">
              <a:avLst/>
            </a:prstGeom>
            <a:blipFill rotWithShape="1">
              <a:blip r:embed="rId4">
                <a:alphaModFix/>
              </a:blip>
              <a:stretch>
                <a:fillRect b="-15371" l="-2324" r="-14951" t="-190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75" name="Google Shape;375;p15"/>
          <p:cNvSpPr txBox="1"/>
          <p:nvPr/>
        </p:nvSpPr>
        <p:spPr>
          <a:xfrm>
            <a:off x="556839" y="3149131"/>
            <a:ext cx="6050070"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4400"/>
              <a:buFont typeface="Roboto"/>
              <a:buNone/>
            </a:pPr>
            <a:r>
              <a:rPr b="1" i="0" lang="en-US" sz="4400" u="none" cap="none" strike="noStrike">
                <a:solidFill>
                  <a:srgbClr val="002060"/>
                </a:solidFill>
                <a:latin typeface="Roboto"/>
                <a:ea typeface="Roboto"/>
                <a:cs typeface="Roboto"/>
                <a:sym typeface="Roboto"/>
              </a:rPr>
              <a:t>VÀ VÒNG TUẦN HOÀN TRONG TỰ NHIÊN</a:t>
            </a:r>
            <a:endParaRPr b="1" i="0" sz="4400" u="none" cap="none" strike="noStrike">
              <a:solidFill>
                <a:srgbClr val="00206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0" name="Shape 380"/>
        <p:cNvGrpSpPr/>
        <p:nvPr/>
      </p:nvGrpSpPr>
      <p:grpSpPr>
        <a:xfrm>
          <a:off x="0" y="0"/>
          <a:ext cx="0" cy="0"/>
          <a:chOff x="0" y="0"/>
          <a:chExt cx="0" cy="0"/>
        </a:xfrm>
      </p:grpSpPr>
      <p:sp>
        <p:nvSpPr>
          <p:cNvPr id="381" name="Google Shape;381;p16"/>
          <p:cNvSpPr/>
          <p:nvPr/>
        </p:nvSpPr>
        <p:spPr>
          <a:xfrm>
            <a:off x="1994054" y="1681776"/>
            <a:ext cx="7766890" cy="4465637"/>
          </a:xfrm>
          <a:prstGeom prst="rect">
            <a:avLst/>
          </a:prstGeom>
          <a:noFill/>
          <a:ln cap="flat" cmpd="sng" w="762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382" name="Google Shape;382;p16"/>
          <p:cNvSpPr txBox="1"/>
          <p:nvPr/>
        </p:nvSpPr>
        <p:spPr>
          <a:xfrm>
            <a:off x="2245820" y="398256"/>
            <a:ext cx="6672269"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3200"/>
              <a:buFont typeface="Roboto Black"/>
              <a:buNone/>
            </a:pPr>
            <a:r>
              <a:rPr b="1" i="0" lang="en-US" sz="3200" u="none" cap="none" strike="noStrike">
                <a:solidFill>
                  <a:srgbClr val="002060"/>
                </a:solidFill>
                <a:latin typeface="Roboto Black"/>
                <a:ea typeface="Roboto Black"/>
                <a:cs typeface="Roboto Black"/>
                <a:sym typeface="Roboto Black"/>
              </a:rPr>
              <a:t>Mời các em cùng xem và tập </a:t>
            </a:r>
            <a:endParaRPr/>
          </a:p>
          <a:p>
            <a:pPr indent="0" lvl="0" marL="0" marR="0" rtl="0" algn="ctr">
              <a:lnSpc>
                <a:spcPct val="100000"/>
              </a:lnSpc>
              <a:spcBef>
                <a:spcPts val="0"/>
              </a:spcBef>
              <a:spcAft>
                <a:spcPts val="0"/>
              </a:spcAft>
              <a:buClr>
                <a:srgbClr val="002060"/>
              </a:buClr>
              <a:buSzPts val="3200"/>
              <a:buFont typeface="Roboto Black"/>
              <a:buNone/>
            </a:pPr>
            <a:r>
              <a:rPr b="1" i="0" lang="en-US" sz="3200" u="none" cap="none" strike="noStrike">
                <a:solidFill>
                  <a:srgbClr val="002060"/>
                </a:solidFill>
                <a:latin typeface="Roboto Black"/>
                <a:ea typeface="Roboto Black"/>
                <a:cs typeface="Roboto Black"/>
                <a:sym typeface="Roboto Black"/>
              </a:rPr>
              <a:t>Vũ điệu nước nhé</a:t>
            </a:r>
            <a:endParaRPr/>
          </a:p>
        </p:txBody>
      </p:sp>
      <p:pic>
        <p:nvPicPr>
          <p:cNvPr id="383" name="Google Shape;383;p16"/>
          <p:cNvPicPr preferRelativeResize="0"/>
          <p:nvPr/>
        </p:nvPicPr>
        <p:blipFill rotWithShape="1">
          <a:blip r:embed="rId4">
            <a:alphaModFix/>
          </a:blip>
          <a:srcRect b="0" l="0" r="0" t="0"/>
          <a:stretch/>
        </p:blipFill>
        <p:spPr>
          <a:xfrm>
            <a:off x="2067294" y="1721834"/>
            <a:ext cx="7620409" cy="43855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8" name="Shape 388"/>
        <p:cNvGrpSpPr/>
        <p:nvPr/>
      </p:nvGrpSpPr>
      <p:grpSpPr>
        <a:xfrm>
          <a:off x="0" y="0"/>
          <a:ext cx="0" cy="0"/>
          <a:chOff x="0" y="0"/>
          <a:chExt cx="0" cy="0"/>
        </a:xfrm>
      </p:grpSpPr>
      <p:sp>
        <p:nvSpPr>
          <p:cNvPr id="389" name="Google Shape;389;p17"/>
          <p:cNvSpPr/>
          <p:nvPr/>
        </p:nvSpPr>
        <p:spPr>
          <a:xfrm flipH="1" rot="10176473">
            <a:off x="4172120" y="3658288"/>
            <a:ext cx="1303954" cy="934019"/>
          </a:xfrm>
          <a:prstGeom prst="cloud">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0" name="Google Shape;390;p17"/>
          <p:cNvSpPr/>
          <p:nvPr/>
        </p:nvSpPr>
        <p:spPr>
          <a:xfrm flipH="1" rot="10112896">
            <a:off x="4501900" y="3075320"/>
            <a:ext cx="723596" cy="560683"/>
          </a:xfrm>
          <a:prstGeom prst="cloud">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91" name="Google Shape;391;p17"/>
          <p:cNvPicPr preferRelativeResize="0"/>
          <p:nvPr/>
        </p:nvPicPr>
        <p:blipFill rotWithShape="1">
          <a:blip r:embed="rId4">
            <a:alphaModFix/>
          </a:blip>
          <a:srcRect b="0" l="0" r="0" t="0"/>
          <a:stretch/>
        </p:blipFill>
        <p:spPr>
          <a:xfrm>
            <a:off x="3390143" y="6082296"/>
            <a:ext cx="6072916" cy="787077"/>
          </a:xfrm>
          <a:prstGeom prst="rect">
            <a:avLst/>
          </a:prstGeom>
          <a:noFill/>
          <a:ln>
            <a:noFill/>
          </a:ln>
        </p:spPr>
      </p:pic>
      <p:sp>
        <p:nvSpPr>
          <p:cNvPr id="392" name="Google Shape;392;p17"/>
          <p:cNvSpPr txBox="1"/>
          <p:nvPr/>
        </p:nvSpPr>
        <p:spPr>
          <a:xfrm>
            <a:off x="2907282" y="1388914"/>
            <a:ext cx="550506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Quan sát và đọc thông tin trong hình</a:t>
            </a:r>
            <a:endParaRPr b="0" i="0" sz="3200" u="none" cap="none" strike="noStrike">
              <a:solidFill>
                <a:srgbClr val="002060"/>
              </a:solidFill>
              <a:latin typeface="Roboto"/>
              <a:ea typeface="Roboto"/>
              <a:cs typeface="Roboto"/>
              <a:sym typeface="Roboto"/>
            </a:endParaRPr>
          </a:p>
        </p:txBody>
      </p:sp>
      <p:sp>
        <p:nvSpPr>
          <p:cNvPr id="393" name="Google Shape;393;p17"/>
          <p:cNvSpPr txBox="1"/>
          <p:nvPr/>
        </p:nvSpPr>
        <p:spPr>
          <a:xfrm>
            <a:off x="1246103" y="4894535"/>
            <a:ext cx="276074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rgbClr val="002060"/>
                </a:solidFill>
                <a:latin typeface="Roboto"/>
                <a:ea typeface="Roboto"/>
                <a:cs typeface="Roboto"/>
                <a:sym typeface="Roboto"/>
              </a:rPr>
              <a:t>Mặt Trời làm nước nóng lên và bay hơi vào không khí</a:t>
            </a:r>
            <a:endParaRPr b="0" i="0" sz="2000" u="none" cap="none" strike="noStrike">
              <a:solidFill>
                <a:srgbClr val="002060"/>
              </a:solidFill>
              <a:latin typeface="Roboto"/>
              <a:ea typeface="Roboto"/>
              <a:cs typeface="Roboto"/>
              <a:sym typeface="Roboto"/>
            </a:endParaRPr>
          </a:p>
        </p:txBody>
      </p:sp>
      <p:sp>
        <p:nvSpPr>
          <p:cNvPr id="394" name="Google Shape;394;p17"/>
          <p:cNvSpPr/>
          <p:nvPr/>
        </p:nvSpPr>
        <p:spPr>
          <a:xfrm>
            <a:off x="4488473" y="5266427"/>
            <a:ext cx="486547" cy="486547"/>
          </a:xfrm>
          <a:prstGeom prst="ellipse">
            <a:avLst/>
          </a:prstGeom>
          <a:solidFill>
            <a:srgbClr val="00B05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1</a:t>
            </a:r>
            <a:endParaRPr/>
          </a:p>
        </p:txBody>
      </p:sp>
      <p:sp>
        <p:nvSpPr>
          <p:cNvPr id="395" name="Google Shape;395;p17"/>
          <p:cNvSpPr/>
          <p:nvPr/>
        </p:nvSpPr>
        <p:spPr>
          <a:xfrm>
            <a:off x="5549190" y="1929788"/>
            <a:ext cx="486547" cy="486547"/>
          </a:xfrm>
          <a:prstGeom prst="ellipse">
            <a:avLst/>
          </a:prstGeom>
          <a:solidFill>
            <a:srgbClr val="00B05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2</a:t>
            </a:r>
            <a:endParaRPr/>
          </a:p>
        </p:txBody>
      </p:sp>
      <p:sp>
        <p:nvSpPr>
          <p:cNvPr id="396" name="Google Shape;396;p17"/>
          <p:cNvSpPr txBox="1"/>
          <p:nvPr/>
        </p:nvSpPr>
        <p:spPr>
          <a:xfrm>
            <a:off x="794299" y="3222277"/>
            <a:ext cx="348690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rgbClr val="002060"/>
                </a:solidFill>
                <a:latin typeface="Roboto"/>
                <a:ea typeface="Roboto"/>
                <a:cs typeface="Roboto"/>
                <a:sym typeface="Roboto"/>
              </a:rPr>
              <a:t>Hơi nước ngưng tụ thành những giọt nước nhỏ và tạo thành mây </a:t>
            </a:r>
            <a:endParaRPr b="0" i="0" sz="2000" u="none" cap="none" strike="noStrike">
              <a:solidFill>
                <a:srgbClr val="002060"/>
              </a:solidFill>
              <a:latin typeface="Roboto"/>
              <a:ea typeface="Roboto"/>
              <a:cs typeface="Roboto"/>
              <a:sym typeface="Roboto"/>
            </a:endParaRPr>
          </a:p>
        </p:txBody>
      </p:sp>
      <p:sp>
        <p:nvSpPr>
          <p:cNvPr id="397" name="Google Shape;397;p17"/>
          <p:cNvSpPr txBox="1"/>
          <p:nvPr/>
        </p:nvSpPr>
        <p:spPr>
          <a:xfrm>
            <a:off x="2536836" y="360241"/>
            <a:ext cx="6928906"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TÌM HIỂU VỀ VÒNG TUẦN HOÀN CỦA NƯỚC TRONG TỰ NHIÊN</a:t>
            </a:r>
            <a:endParaRPr b="1" i="0" sz="3200" u="none" cap="none" strike="noStrike">
              <a:solidFill>
                <a:srgbClr val="002060"/>
              </a:solidFill>
              <a:latin typeface="Roboto"/>
              <a:ea typeface="Roboto"/>
              <a:cs typeface="Roboto"/>
              <a:sym typeface="Roboto"/>
            </a:endParaRPr>
          </a:p>
        </p:txBody>
      </p:sp>
      <p:sp>
        <p:nvSpPr>
          <p:cNvPr id="398" name="Google Shape;398;p17"/>
          <p:cNvSpPr txBox="1"/>
          <p:nvPr/>
        </p:nvSpPr>
        <p:spPr>
          <a:xfrm>
            <a:off x="3933642" y="6198563"/>
            <a:ext cx="2528047"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rgbClr val="002060"/>
                </a:solidFill>
                <a:latin typeface="Roboto"/>
                <a:ea typeface="Roboto"/>
                <a:cs typeface="Roboto"/>
                <a:sym typeface="Roboto"/>
              </a:rPr>
              <a:t>Nước ở mặt đất, ở sông, hồ, biển</a:t>
            </a:r>
            <a:endParaRPr b="0" i="0" sz="2000" u="none" cap="none" strike="noStrike">
              <a:solidFill>
                <a:srgbClr val="002060"/>
              </a:solidFill>
              <a:latin typeface="Roboto"/>
              <a:ea typeface="Roboto"/>
              <a:cs typeface="Roboto"/>
              <a:sym typeface="Roboto"/>
            </a:endParaRPr>
          </a:p>
        </p:txBody>
      </p:sp>
      <p:sp>
        <p:nvSpPr>
          <p:cNvPr id="399" name="Google Shape;399;p17"/>
          <p:cNvSpPr txBox="1"/>
          <p:nvPr/>
        </p:nvSpPr>
        <p:spPr>
          <a:xfrm>
            <a:off x="5058209" y="4561332"/>
            <a:ext cx="123136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7030A0"/>
                </a:solidFill>
                <a:latin typeface="Roboto"/>
                <a:ea typeface="Roboto"/>
                <a:cs typeface="Roboto"/>
                <a:sym typeface="Roboto"/>
              </a:rPr>
              <a:t>Bay hơi</a:t>
            </a:r>
            <a:endParaRPr b="0" i="0" sz="3200" u="none" cap="none" strike="noStrike">
              <a:solidFill>
                <a:srgbClr val="7030A0"/>
              </a:solidFill>
              <a:latin typeface="Roboto"/>
              <a:ea typeface="Roboto"/>
              <a:cs typeface="Roboto"/>
              <a:sym typeface="Roboto"/>
            </a:endParaRPr>
          </a:p>
        </p:txBody>
      </p:sp>
      <p:sp>
        <p:nvSpPr>
          <p:cNvPr id="400" name="Google Shape;400;p17"/>
          <p:cNvSpPr txBox="1"/>
          <p:nvPr/>
        </p:nvSpPr>
        <p:spPr>
          <a:xfrm>
            <a:off x="8781871" y="1835663"/>
            <a:ext cx="254429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rgbClr val="002060"/>
                </a:solidFill>
                <a:latin typeface="Roboto"/>
                <a:ea typeface="Roboto"/>
                <a:cs typeface="Roboto"/>
                <a:sym typeface="Roboto"/>
              </a:rPr>
              <a:t>Những giọt nước lớn rơi xuống tạo thành mưa, tuyết</a:t>
            </a:r>
            <a:endParaRPr/>
          </a:p>
        </p:txBody>
      </p:sp>
      <p:sp>
        <p:nvSpPr>
          <p:cNvPr id="401" name="Google Shape;401;p17"/>
          <p:cNvSpPr txBox="1"/>
          <p:nvPr/>
        </p:nvSpPr>
        <p:spPr>
          <a:xfrm>
            <a:off x="8965277" y="4276523"/>
            <a:ext cx="286260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rgbClr val="002060"/>
                </a:solidFill>
                <a:latin typeface="Roboto"/>
                <a:ea typeface="Roboto"/>
                <a:cs typeface="Roboto"/>
                <a:sym typeface="Roboto"/>
              </a:rPr>
              <a:t>Nước mưa rơi xuống đất, sông, hồ, biển,…</a:t>
            </a:r>
            <a:endParaRPr b="0" i="0" sz="2000" u="none" cap="none" strike="noStrike">
              <a:solidFill>
                <a:srgbClr val="002060"/>
              </a:solidFill>
              <a:latin typeface="Roboto"/>
              <a:ea typeface="Roboto"/>
              <a:cs typeface="Roboto"/>
              <a:sym typeface="Roboto"/>
            </a:endParaRPr>
          </a:p>
        </p:txBody>
      </p:sp>
      <p:grpSp>
        <p:nvGrpSpPr>
          <p:cNvPr id="402" name="Google Shape;402;p17"/>
          <p:cNvGrpSpPr/>
          <p:nvPr/>
        </p:nvGrpSpPr>
        <p:grpSpPr>
          <a:xfrm>
            <a:off x="1493085" y="1600446"/>
            <a:ext cx="1044668" cy="1215332"/>
            <a:chOff x="3415555" y="2247363"/>
            <a:chExt cx="1423170" cy="1655669"/>
          </a:xfrm>
        </p:grpSpPr>
        <p:sp>
          <p:nvSpPr>
            <p:cNvPr id="403" name="Google Shape;403;p17"/>
            <p:cNvSpPr/>
            <p:nvPr/>
          </p:nvSpPr>
          <p:spPr>
            <a:xfrm>
              <a:off x="3415555" y="2247363"/>
              <a:ext cx="1423170" cy="1655669"/>
            </a:xfrm>
            <a:prstGeom prst="irregularSeal1">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4" name="Google Shape;404;p17"/>
            <p:cNvSpPr/>
            <p:nvPr/>
          </p:nvSpPr>
          <p:spPr>
            <a:xfrm>
              <a:off x="3874713" y="2808541"/>
              <a:ext cx="504854" cy="504854"/>
            </a:xfrm>
            <a:prstGeom prst="ellipse">
              <a:avLst/>
            </a:prstGeom>
            <a:solidFill>
              <a:srgbClr val="FDB81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405" name="Google Shape;405;p17"/>
          <p:cNvSpPr/>
          <p:nvPr/>
        </p:nvSpPr>
        <p:spPr>
          <a:xfrm>
            <a:off x="5327924" y="5034245"/>
            <a:ext cx="86061" cy="494851"/>
          </a:xfrm>
          <a:custGeom>
            <a:rect b="b" l="l" r="r" t="t"/>
            <a:pathLst>
              <a:path extrusionOk="0" h="494851" w="86061">
                <a:moveTo>
                  <a:pt x="0" y="0"/>
                </a:moveTo>
                <a:cubicBezTo>
                  <a:pt x="38537" y="30829"/>
                  <a:pt x="55325" y="35344"/>
                  <a:pt x="75304" y="75303"/>
                </a:cubicBezTo>
                <a:cubicBezTo>
                  <a:pt x="80375" y="85445"/>
                  <a:pt x="82475" y="96818"/>
                  <a:pt x="86061" y="107576"/>
                </a:cubicBezTo>
                <a:cubicBezTo>
                  <a:pt x="70185" y="131390"/>
                  <a:pt x="57123" y="155555"/>
                  <a:pt x="32273" y="172122"/>
                </a:cubicBezTo>
                <a:cubicBezTo>
                  <a:pt x="22838" y="178412"/>
                  <a:pt x="10758" y="179294"/>
                  <a:pt x="0" y="182880"/>
                </a:cubicBezTo>
                <a:cubicBezTo>
                  <a:pt x="17929" y="190052"/>
                  <a:pt x="38074" y="193171"/>
                  <a:pt x="53788" y="204395"/>
                </a:cubicBezTo>
                <a:cubicBezTo>
                  <a:pt x="96761" y="235090"/>
                  <a:pt x="72028" y="235384"/>
                  <a:pt x="53788" y="258183"/>
                </a:cubicBezTo>
                <a:cubicBezTo>
                  <a:pt x="12805" y="309411"/>
                  <a:pt x="55327" y="275087"/>
                  <a:pt x="0" y="311971"/>
                </a:cubicBezTo>
                <a:cubicBezTo>
                  <a:pt x="7172" y="319143"/>
                  <a:pt x="12443" y="328951"/>
                  <a:pt x="21515" y="333487"/>
                </a:cubicBezTo>
                <a:cubicBezTo>
                  <a:pt x="41800" y="343630"/>
                  <a:pt x="86061" y="355002"/>
                  <a:pt x="86061" y="355002"/>
                </a:cubicBezTo>
                <a:cubicBezTo>
                  <a:pt x="82475" y="365760"/>
                  <a:pt x="83322" y="379257"/>
                  <a:pt x="75304" y="387275"/>
                </a:cubicBezTo>
                <a:cubicBezTo>
                  <a:pt x="67286" y="395293"/>
                  <a:pt x="52755" y="392199"/>
                  <a:pt x="43031" y="398033"/>
                </a:cubicBezTo>
                <a:cubicBezTo>
                  <a:pt x="34334" y="403251"/>
                  <a:pt x="28687" y="412376"/>
                  <a:pt x="21515" y="419548"/>
                </a:cubicBezTo>
                <a:cubicBezTo>
                  <a:pt x="28687" y="430306"/>
                  <a:pt x="34754" y="441889"/>
                  <a:pt x="43031" y="451821"/>
                </a:cubicBezTo>
                <a:cubicBezTo>
                  <a:pt x="77839" y="493591"/>
                  <a:pt x="75304" y="467240"/>
                  <a:pt x="75304" y="494851"/>
                </a:cubicBezTo>
              </a:path>
            </a:pathLst>
          </a:cu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6" name="Google Shape;406;p17"/>
          <p:cNvSpPr/>
          <p:nvPr/>
        </p:nvSpPr>
        <p:spPr>
          <a:xfrm>
            <a:off x="5463129" y="5325914"/>
            <a:ext cx="86061" cy="494851"/>
          </a:xfrm>
          <a:custGeom>
            <a:rect b="b" l="l" r="r" t="t"/>
            <a:pathLst>
              <a:path extrusionOk="0" h="494851" w="86061">
                <a:moveTo>
                  <a:pt x="0" y="0"/>
                </a:moveTo>
                <a:cubicBezTo>
                  <a:pt x="38537" y="30829"/>
                  <a:pt x="55325" y="35344"/>
                  <a:pt x="75304" y="75303"/>
                </a:cubicBezTo>
                <a:cubicBezTo>
                  <a:pt x="80375" y="85445"/>
                  <a:pt x="82475" y="96818"/>
                  <a:pt x="86061" y="107576"/>
                </a:cubicBezTo>
                <a:cubicBezTo>
                  <a:pt x="70185" y="131390"/>
                  <a:pt x="57123" y="155555"/>
                  <a:pt x="32273" y="172122"/>
                </a:cubicBezTo>
                <a:cubicBezTo>
                  <a:pt x="22838" y="178412"/>
                  <a:pt x="10758" y="179294"/>
                  <a:pt x="0" y="182880"/>
                </a:cubicBezTo>
                <a:cubicBezTo>
                  <a:pt x="17929" y="190052"/>
                  <a:pt x="38074" y="193171"/>
                  <a:pt x="53788" y="204395"/>
                </a:cubicBezTo>
                <a:cubicBezTo>
                  <a:pt x="96761" y="235090"/>
                  <a:pt x="72028" y="235384"/>
                  <a:pt x="53788" y="258183"/>
                </a:cubicBezTo>
                <a:cubicBezTo>
                  <a:pt x="12805" y="309411"/>
                  <a:pt x="55327" y="275087"/>
                  <a:pt x="0" y="311971"/>
                </a:cubicBezTo>
                <a:cubicBezTo>
                  <a:pt x="7172" y="319143"/>
                  <a:pt x="12443" y="328951"/>
                  <a:pt x="21515" y="333487"/>
                </a:cubicBezTo>
                <a:cubicBezTo>
                  <a:pt x="41800" y="343630"/>
                  <a:pt x="86061" y="355002"/>
                  <a:pt x="86061" y="355002"/>
                </a:cubicBezTo>
                <a:cubicBezTo>
                  <a:pt x="82475" y="365760"/>
                  <a:pt x="83322" y="379257"/>
                  <a:pt x="75304" y="387275"/>
                </a:cubicBezTo>
                <a:cubicBezTo>
                  <a:pt x="67286" y="395293"/>
                  <a:pt x="52755" y="392199"/>
                  <a:pt x="43031" y="398033"/>
                </a:cubicBezTo>
                <a:cubicBezTo>
                  <a:pt x="34334" y="403251"/>
                  <a:pt x="28687" y="412376"/>
                  <a:pt x="21515" y="419548"/>
                </a:cubicBezTo>
                <a:cubicBezTo>
                  <a:pt x="28687" y="430306"/>
                  <a:pt x="34754" y="441889"/>
                  <a:pt x="43031" y="451821"/>
                </a:cubicBezTo>
                <a:cubicBezTo>
                  <a:pt x="77839" y="493591"/>
                  <a:pt x="75304" y="467240"/>
                  <a:pt x="75304" y="494851"/>
                </a:cubicBezTo>
              </a:path>
            </a:pathLst>
          </a:cu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7" name="Google Shape;407;p17"/>
          <p:cNvSpPr/>
          <p:nvPr/>
        </p:nvSpPr>
        <p:spPr>
          <a:xfrm>
            <a:off x="5646102" y="5246168"/>
            <a:ext cx="86061" cy="494851"/>
          </a:xfrm>
          <a:custGeom>
            <a:rect b="b" l="l" r="r" t="t"/>
            <a:pathLst>
              <a:path extrusionOk="0" h="494851" w="86061">
                <a:moveTo>
                  <a:pt x="0" y="0"/>
                </a:moveTo>
                <a:cubicBezTo>
                  <a:pt x="38537" y="30829"/>
                  <a:pt x="55325" y="35344"/>
                  <a:pt x="75304" y="75303"/>
                </a:cubicBezTo>
                <a:cubicBezTo>
                  <a:pt x="80375" y="85445"/>
                  <a:pt x="82475" y="96818"/>
                  <a:pt x="86061" y="107576"/>
                </a:cubicBezTo>
                <a:cubicBezTo>
                  <a:pt x="70185" y="131390"/>
                  <a:pt x="57123" y="155555"/>
                  <a:pt x="32273" y="172122"/>
                </a:cubicBezTo>
                <a:cubicBezTo>
                  <a:pt x="22838" y="178412"/>
                  <a:pt x="10758" y="179294"/>
                  <a:pt x="0" y="182880"/>
                </a:cubicBezTo>
                <a:cubicBezTo>
                  <a:pt x="17929" y="190052"/>
                  <a:pt x="38074" y="193171"/>
                  <a:pt x="53788" y="204395"/>
                </a:cubicBezTo>
                <a:cubicBezTo>
                  <a:pt x="96761" y="235090"/>
                  <a:pt x="72028" y="235384"/>
                  <a:pt x="53788" y="258183"/>
                </a:cubicBezTo>
                <a:cubicBezTo>
                  <a:pt x="12805" y="309411"/>
                  <a:pt x="55327" y="275087"/>
                  <a:pt x="0" y="311971"/>
                </a:cubicBezTo>
                <a:cubicBezTo>
                  <a:pt x="7172" y="319143"/>
                  <a:pt x="12443" y="328951"/>
                  <a:pt x="21515" y="333487"/>
                </a:cubicBezTo>
                <a:cubicBezTo>
                  <a:pt x="41800" y="343630"/>
                  <a:pt x="86061" y="355002"/>
                  <a:pt x="86061" y="355002"/>
                </a:cubicBezTo>
                <a:cubicBezTo>
                  <a:pt x="82475" y="365760"/>
                  <a:pt x="83322" y="379257"/>
                  <a:pt x="75304" y="387275"/>
                </a:cubicBezTo>
                <a:cubicBezTo>
                  <a:pt x="67286" y="395293"/>
                  <a:pt x="52755" y="392199"/>
                  <a:pt x="43031" y="398033"/>
                </a:cubicBezTo>
                <a:cubicBezTo>
                  <a:pt x="34334" y="403251"/>
                  <a:pt x="28687" y="412376"/>
                  <a:pt x="21515" y="419548"/>
                </a:cubicBezTo>
                <a:cubicBezTo>
                  <a:pt x="28687" y="430306"/>
                  <a:pt x="34754" y="441889"/>
                  <a:pt x="43031" y="451821"/>
                </a:cubicBezTo>
                <a:cubicBezTo>
                  <a:pt x="77839" y="493591"/>
                  <a:pt x="75304" y="467240"/>
                  <a:pt x="75304" y="494851"/>
                </a:cubicBezTo>
              </a:path>
            </a:pathLst>
          </a:cu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8" name="Google Shape;408;p17"/>
          <p:cNvSpPr/>
          <p:nvPr/>
        </p:nvSpPr>
        <p:spPr>
          <a:xfrm>
            <a:off x="5808397" y="5459078"/>
            <a:ext cx="86061" cy="494851"/>
          </a:xfrm>
          <a:custGeom>
            <a:rect b="b" l="l" r="r" t="t"/>
            <a:pathLst>
              <a:path extrusionOk="0" h="494851" w="86061">
                <a:moveTo>
                  <a:pt x="0" y="0"/>
                </a:moveTo>
                <a:cubicBezTo>
                  <a:pt x="38537" y="30829"/>
                  <a:pt x="55325" y="35344"/>
                  <a:pt x="75304" y="75303"/>
                </a:cubicBezTo>
                <a:cubicBezTo>
                  <a:pt x="80375" y="85445"/>
                  <a:pt x="82475" y="96818"/>
                  <a:pt x="86061" y="107576"/>
                </a:cubicBezTo>
                <a:cubicBezTo>
                  <a:pt x="70185" y="131390"/>
                  <a:pt x="57123" y="155555"/>
                  <a:pt x="32273" y="172122"/>
                </a:cubicBezTo>
                <a:cubicBezTo>
                  <a:pt x="22838" y="178412"/>
                  <a:pt x="10758" y="179294"/>
                  <a:pt x="0" y="182880"/>
                </a:cubicBezTo>
                <a:cubicBezTo>
                  <a:pt x="17929" y="190052"/>
                  <a:pt x="38074" y="193171"/>
                  <a:pt x="53788" y="204395"/>
                </a:cubicBezTo>
                <a:cubicBezTo>
                  <a:pt x="96761" y="235090"/>
                  <a:pt x="72028" y="235384"/>
                  <a:pt x="53788" y="258183"/>
                </a:cubicBezTo>
                <a:cubicBezTo>
                  <a:pt x="12805" y="309411"/>
                  <a:pt x="55327" y="275087"/>
                  <a:pt x="0" y="311971"/>
                </a:cubicBezTo>
                <a:cubicBezTo>
                  <a:pt x="7172" y="319143"/>
                  <a:pt x="12443" y="328951"/>
                  <a:pt x="21515" y="333487"/>
                </a:cubicBezTo>
                <a:cubicBezTo>
                  <a:pt x="41800" y="343630"/>
                  <a:pt x="86061" y="355002"/>
                  <a:pt x="86061" y="355002"/>
                </a:cubicBezTo>
                <a:cubicBezTo>
                  <a:pt x="82475" y="365760"/>
                  <a:pt x="83322" y="379257"/>
                  <a:pt x="75304" y="387275"/>
                </a:cubicBezTo>
                <a:cubicBezTo>
                  <a:pt x="67286" y="395293"/>
                  <a:pt x="52755" y="392199"/>
                  <a:pt x="43031" y="398033"/>
                </a:cubicBezTo>
                <a:cubicBezTo>
                  <a:pt x="34334" y="403251"/>
                  <a:pt x="28687" y="412376"/>
                  <a:pt x="21515" y="419548"/>
                </a:cubicBezTo>
                <a:cubicBezTo>
                  <a:pt x="28687" y="430306"/>
                  <a:pt x="34754" y="441889"/>
                  <a:pt x="43031" y="451821"/>
                </a:cubicBezTo>
                <a:cubicBezTo>
                  <a:pt x="77839" y="493591"/>
                  <a:pt x="75304" y="467240"/>
                  <a:pt x="75304" y="494851"/>
                </a:cubicBezTo>
              </a:path>
            </a:pathLst>
          </a:cu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9" name="Google Shape;409;p17"/>
          <p:cNvSpPr/>
          <p:nvPr/>
        </p:nvSpPr>
        <p:spPr>
          <a:xfrm rot="-10339365">
            <a:off x="4935004" y="4082924"/>
            <a:ext cx="695291" cy="1214792"/>
          </a:xfrm>
          <a:prstGeom prst="arc">
            <a:avLst>
              <a:gd fmla="val 16200000" name="adj1"/>
              <a:gd fmla="val 0" name="adj2"/>
            </a:avLst>
          </a:prstGeom>
          <a:noFill/>
          <a:ln cap="flat" cmpd="sng" w="57150">
            <a:solidFill>
              <a:srgbClr val="FF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10" name="Google Shape;410;p17"/>
          <p:cNvSpPr/>
          <p:nvPr/>
        </p:nvSpPr>
        <p:spPr>
          <a:xfrm flipH="1" rot="10800000">
            <a:off x="6529187" y="1978680"/>
            <a:ext cx="1732484" cy="1185099"/>
          </a:xfrm>
          <a:prstGeom prst="cloud">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1" name="Google Shape;411;p17"/>
          <p:cNvSpPr/>
          <p:nvPr/>
        </p:nvSpPr>
        <p:spPr>
          <a:xfrm flipH="1" rot="10800000">
            <a:off x="7900725" y="2345881"/>
            <a:ext cx="1406273" cy="917386"/>
          </a:xfrm>
          <a:prstGeom prst="cloud">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2" name="Google Shape;412;p17"/>
          <p:cNvSpPr txBox="1"/>
          <p:nvPr/>
        </p:nvSpPr>
        <p:spPr>
          <a:xfrm>
            <a:off x="8096081" y="3730109"/>
            <a:ext cx="62730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94D6F4"/>
                </a:solidFill>
                <a:latin typeface="Roboto"/>
                <a:ea typeface="Roboto"/>
                <a:cs typeface="Roboto"/>
                <a:sym typeface="Roboto"/>
              </a:rPr>
              <a:t>❄</a:t>
            </a:r>
            <a:endParaRPr b="0" i="0" sz="3200" u="none" cap="none" strike="noStrike">
              <a:solidFill>
                <a:srgbClr val="94D6F4"/>
              </a:solidFill>
              <a:latin typeface="Roboto"/>
              <a:ea typeface="Roboto"/>
              <a:cs typeface="Roboto"/>
              <a:sym typeface="Roboto"/>
            </a:endParaRPr>
          </a:p>
        </p:txBody>
      </p:sp>
      <p:sp>
        <p:nvSpPr>
          <p:cNvPr id="413" name="Google Shape;413;p17"/>
          <p:cNvSpPr/>
          <p:nvPr/>
        </p:nvSpPr>
        <p:spPr>
          <a:xfrm rot="-5676342">
            <a:off x="5800953" y="2002489"/>
            <a:ext cx="749453" cy="1754872"/>
          </a:xfrm>
          <a:prstGeom prst="arc">
            <a:avLst>
              <a:gd fmla="val 16200000" name="adj1"/>
              <a:gd fmla="val 0" name="adj2"/>
            </a:avLst>
          </a:prstGeom>
          <a:noFill/>
          <a:ln cap="flat" cmpd="sng" w="57150">
            <a:solidFill>
              <a:srgbClr val="FF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14" name="Google Shape;414;p17"/>
          <p:cNvSpPr/>
          <p:nvPr/>
        </p:nvSpPr>
        <p:spPr>
          <a:xfrm rot="3624006">
            <a:off x="7569837" y="4717025"/>
            <a:ext cx="749453" cy="1313937"/>
          </a:xfrm>
          <a:prstGeom prst="arc">
            <a:avLst>
              <a:gd fmla="val 16200000" name="adj1"/>
              <a:gd fmla="val 0" name="adj2"/>
            </a:avLst>
          </a:prstGeom>
          <a:noFill/>
          <a:ln cap="flat" cmpd="sng" w="57150">
            <a:solidFill>
              <a:srgbClr val="FF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15" name="Google Shape;415;p17"/>
          <p:cNvSpPr txBox="1"/>
          <p:nvPr/>
        </p:nvSpPr>
        <p:spPr>
          <a:xfrm>
            <a:off x="7717864" y="4111371"/>
            <a:ext cx="62730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94D6F4"/>
                </a:solidFill>
                <a:latin typeface="Roboto"/>
                <a:ea typeface="Roboto"/>
                <a:cs typeface="Roboto"/>
                <a:sym typeface="Roboto"/>
              </a:rPr>
              <a:t>❄</a:t>
            </a:r>
            <a:endParaRPr b="0" i="0" sz="3200" u="none" cap="none" strike="noStrike">
              <a:solidFill>
                <a:srgbClr val="94D6F4"/>
              </a:solidFill>
              <a:latin typeface="Roboto"/>
              <a:ea typeface="Roboto"/>
              <a:cs typeface="Roboto"/>
              <a:sym typeface="Roboto"/>
            </a:endParaRPr>
          </a:p>
        </p:txBody>
      </p:sp>
      <p:sp>
        <p:nvSpPr>
          <p:cNvPr id="416" name="Google Shape;416;p17"/>
          <p:cNvSpPr txBox="1"/>
          <p:nvPr/>
        </p:nvSpPr>
        <p:spPr>
          <a:xfrm>
            <a:off x="8198811" y="4209307"/>
            <a:ext cx="62730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94D6F4"/>
                </a:solidFill>
                <a:latin typeface="Roboto"/>
                <a:ea typeface="Roboto"/>
                <a:cs typeface="Roboto"/>
                <a:sym typeface="Roboto"/>
              </a:rPr>
              <a:t>❄</a:t>
            </a:r>
            <a:endParaRPr b="0" i="0" sz="3200" u="none" cap="none" strike="noStrike">
              <a:solidFill>
                <a:srgbClr val="94D6F4"/>
              </a:solidFill>
              <a:latin typeface="Roboto"/>
              <a:ea typeface="Roboto"/>
              <a:cs typeface="Roboto"/>
              <a:sym typeface="Roboto"/>
            </a:endParaRPr>
          </a:p>
        </p:txBody>
      </p:sp>
      <p:sp>
        <p:nvSpPr>
          <p:cNvPr id="417" name="Google Shape;417;p17"/>
          <p:cNvSpPr txBox="1"/>
          <p:nvPr/>
        </p:nvSpPr>
        <p:spPr>
          <a:xfrm>
            <a:off x="7900725" y="4509835"/>
            <a:ext cx="62730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94D6F4"/>
                </a:solidFill>
                <a:latin typeface="Roboto"/>
                <a:ea typeface="Roboto"/>
                <a:cs typeface="Roboto"/>
                <a:sym typeface="Roboto"/>
              </a:rPr>
              <a:t>❄</a:t>
            </a:r>
            <a:endParaRPr b="0" i="0" sz="3200" u="none" cap="none" strike="noStrike">
              <a:solidFill>
                <a:srgbClr val="94D6F4"/>
              </a:solidFill>
              <a:latin typeface="Roboto"/>
              <a:ea typeface="Roboto"/>
              <a:cs typeface="Roboto"/>
              <a:sym typeface="Roboto"/>
            </a:endParaRPr>
          </a:p>
        </p:txBody>
      </p:sp>
      <p:sp>
        <p:nvSpPr>
          <p:cNvPr id="418" name="Google Shape;418;p17"/>
          <p:cNvSpPr txBox="1"/>
          <p:nvPr/>
        </p:nvSpPr>
        <p:spPr>
          <a:xfrm>
            <a:off x="7481491" y="4371566"/>
            <a:ext cx="62730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94D6F4"/>
                </a:solidFill>
                <a:latin typeface="Roboto"/>
                <a:ea typeface="Roboto"/>
                <a:cs typeface="Roboto"/>
                <a:sym typeface="Roboto"/>
              </a:rPr>
              <a:t>❄</a:t>
            </a:r>
            <a:endParaRPr b="0" i="0" sz="3200" u="none" cap="none" strike="noStrike">
              <a:solidFill>
                <a:srgbClr val="94D6F4"/>
              </a:solidFill>
              <a:latin typeface="Roboto"/>
              <a:ea typeface="Roboto"/>
              <a:cs typeface="Roboto"/>
              <a:sym typeface="Roboto"/>
            </a:endParaRPr>
          </a:p>
        </p:txBody>
      </p:sp>
      <p:sp>
        <p:nvSpPr>
          <p:cNvPr id="419" name="Google Shape;419;p17"/>
          <p:cNvSpPr txBox="1"/>
          <p:nvPr/>
        </p:nvSpPr>
        <p:spPr>
          <a:xfrm>
            <a:off x="7630910" y="3697837"/>
            <a:ext cx="62730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94D6F4"/>
                </a:solidFill>
                <a:latin typeface="Roboto"/>
                <a:ea typeface="Roboto"/>
                <a:cs typeface="Roboto"/>
                <a:sym typeface="Roboto"/>
              </a:rPr>
              <a:t>❄</a:t>
            </a:r>
            <a:endParaRPr b="0" i="0" sz="3200" u="none" cap="none" strike="noStrike">
              <a:solidFill>
                <a:srgbClr val="94D6F4"/>
              </a:solidFill>
              <a:latin typeface="Roboto"/>
              <a:ea typeface="Roboto"/>
              <a:cs typeface="Roboto"/>
              <a:sym typeface="Roboto"/>
            </a:endParaRPr>
          </a:p>
        </p:txBody>
      </p:sp>
      <p:sp>
        <p:nvSpPr>
          <p:cNvPr id="420" name="Google Shape;420;p17"/>
          <p:cNvSpPr/>
          <p:nvPr/>
        </p:nvSpPr>
        <p:spPr>
          <a:xfrm>
            <a:off x="8661373" y="4622688"/>
            <a:ext cx="170562" cy="201957"/>
          </a:xfrm>
          <a:prstGeom prst="teardrop">
            <a:avLst>
              <a:gd fmla="val 100000" name="adj"/>
            </a:avLst>
          </a:prstGeom>
          <a:solidFill>
            <a:srgbClr val="DAF1FB"/>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1" name="Google Shape;421;p17"/>
          <p:cNvSpPr/>
          <p:nvPr/>
        </p:nvSpPr>
        <p:spPr>
          <a:xfrm>
            <a:off x="8671331" y="4291551"/>
            <a:ext cx="170562" cy="201957"/>
          </a:xfrm>
          <a:prstGeom prst="teardrop">
            <a:avLst>
              <a:gd fmla="val 100000" name="adj"/>
            </a:avLst>
          </a:prstGeom>
          <a:solidFill>
            <a:srgbClr val="DAF1FB"/>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2" name="Google Shape;422;p17"/>
          <p:cNvSpPr/>
          <p:nvPr/>
        </p:nvSpPr>
        <p:spPr>
          <a:xfrm>
            <a:off x="8920475" y="4357348"/>
            <a:ext cx="170562" cy="201957"/>
          </a:xfrm>
          <a:prstGeom prst="teardrop">
            <a:avLst>
              <a:gd fmla="val 100000" name="adj"/>
            </a:avLst>
          </a:prstGeom>
          <a:solidFill>
            <a:srgbClr val="DAF1FB"/>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3" name="Google Shape;423;p17"/>
          <p:cNvSpPr/>
          <p:nvPr/>
        </p:nvSpPr>
        <p:spPr>
          <a:xfrm>
            <a:off x="8800423" y="4024319"/>
            <a:ext cx="170562" cy="201957"/>
          </a:xfrm>
          <a:prstGeom prst="teardrop">
            <a:avLst>
              <a:gd fmla="val 100000" name="adj"/>
            </a:avLst>
          </a:prstGeom>
          <a:solidFill>
            <a:srgbClr val="DAF1FB"/>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4" name="Google Shape;424;p17"/>
          <p:cNvSpPr/>
          <p:nvPr/>
        </p:nvSpPr>
        <p:spPr>
          <a:xfrm>
            <a:off x="8638106" y="3800577"/>
            <a:ext cx="170562" cy="201957"/>
          </a:xfrm>
          <a:prstGeom prst="teardrop">
            <a:avLst>
              <a:gd fmla="val 100000" name="adj"/>
            </a:avLst>
          </a:prstGeom>
          <a:solidFill>
            <a:srgbClr val="DAF1FB"/>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5" name="Google Shape;425;p17"/>
          <p:cNvSpPr/>
          <p:nvPr/>
        </p:nvSpPr>
        <p:spPr>
          <a:xfrm>
            <a:off x="8663074" y="5205475"/>
            <a:ext cx="486547" cy="486547"/>
          </a:xfrm>
          <a:prstGeom prst="ellipse">
            <a:avLst/>
          </a:prstGeom>
          <a:solidFill>
            <a:srgbClr val="00B05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4</a:t>
            </a:r>
            <a:endParaRPr/>
          </a:p>
        </p:txBody>
      </p:sp>
      <p:sp>
        <p:nvSpPr>
          <p:cNvPr id="426" name="Google Shape;426;p17"/>
          <p:cNvSpPr txBox="1"/>
          <p:nvPr/>
        </p:nvSpPr>
        <p:spPr>
          <a:xfrm>
            <a:off x="6822436" y="5082352"/>
            <a:ext cx="152273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7030A0"/>
                </a:solidFill>
                <a:latin typeface="Roboto"/>
                <a:ea typeface="Roboto"/>
                <a:cs typeface="Roboto"/>
                <a:sym typeface="Roboto"/>
              </a:rPr>
              <a:t>Đông đặc</a:t>
            </a:r>
            <a:endParaRPr b="0" i="0" sz="3200" u="none" cap="none" strike="noStrike">
              <a:solidFill>
                <a:srgbClr val="7030A0"/>
              </a:solidFill>
              <a:latin typeface="Roboto"/>
              <a:ea typeface="Roboto"/>
              <a:cs typeface="Roboto"/>
              <a:sym typeface="Roboto"/>
            </a:endParaRPr>
          </a:p>
        </p:txBody>
      </p:sp>
      <p:sp>
        <p:nvSpPr>
          <p:cNvPr id="427" name="Google Shape;427;p17"/>
          <p:cNvSpPr txBox="1"/>
          <p:nvPr/>
        </p:nvSpPr>
        <p:spPr>
          <a:xfrm>
            <a:off x="5249556" y="2823989"/>
            <a:ext cx="152273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7030A0"/>
                </a:solidFill>
                <a:latin typeface="Roboto"/>
                <a:ea typeface="Roboto"/>
                <a:cs typeface="Roboto"/>
                <a:sym typeface="Roboto"/>
              </a:rPr>
              <a:t>Ngưng tụ</a:t>
            </a:r>
            <a:endParaRPr b="0" i="0" sz="3200" u="none" cap="none" strike="noStrike">
              <a:solidFill>
                <a:srgbClr val="7030A0"/>
              </a:solidFill>
              <a:latin typeface="Roboto"/>
              <a:ea typeface="Roboto"/>
              <a:cs typeface="Roboto"/>
              <a:sym typeface="Roboto"/>
            </a:endParaRPr>
          </a:p>
        </p:txBody>
      </p:sp>
      <p:sp>
        <p:nvSpPr>
          <p:cNvPr id="428" name="Google Shape;428;p17"/>
          <p:cNvSpPr txBox="1"/>
          <p:nvPr/>
        </p:nvSpPr>
        <p:spPr>
          <a:xfrm>
            <a:off x="2517831" y="1854209"/>
            <a:ext cx="257815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rgbClr val="002060"/>
                </a:solidFill>
                <a:latin typeface="Roboto"/>
                <a:ea typeface="Roboto"/>
                <a:cs typeface="Roboto"/>
                <a:sym typeface="Roboto"/>
              </a:rPr>
              <a:t>Những giọt nhỏ tiếp tục ngưng tụ thành giọt nước lớn hơn</a:t>
            </a:r>
            <a:endParaRPr b="0" i="0" sz="2000" u="none" cap="none" strike="noStrike">
              <a:solidFill>
                <a:srgbClr val="002060"/>
              </a:solidFill>
              <a:latin typeface="Roboto"/>
              <a:ea typeface="Roboto"/>
              <a:cs typeface="Roboto"/>
              <a:sym typeface="Roboto"/>
            </a:endParaRPr>
          </a:p>
        </p:txBody>
      </p:sp>
      <p:sp>
        <p:nvSpPr>
          <p:cNvPr id="429" name="Google Shape;429;p17"/>
          <p:cNvSpPr/>
          <p:nvPr/>
        </p:nvSpPr>
        <p:spPr>
          <a:xfrm>
            <a:off x="8078427" y="1861441"/>
            <a:ext cx="486547" cy="486547"/>
          </a:xfrm>
          <a:prstGeom prst="ellipse">
            <a:avLst/>
          </a:prstGeom>
          <a:solidFill>
            <a:srgbClr val="00B05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4" name="Shape 434"/>
        <p:cNvGrpSpPr/>
        <p:nvPr/>
      </p:nvGrpSpPr>
      <p:grpSpPr>
        <a:xfrm>
          <a:off x="0" y="0"/>
          <a:ext cx="0" cy="0"/>
          <a:chOff x="0" y="0"/>
          <a:chExt cx="0" cy="0"/>
        </a:xfrm>
      </p:grpSpPr>
      <p:pic>
        <p:nvPicPr>
          <p:cNvPr id="435" name="Google Shape;435;p18"/>
          <p:cNvPicPr preferRelativeResize="0"/>
          <p:nvPr/>
        </p:nvPicPr>
        <p:blipFill rotWithShape="1">
          <a:blip r:embed="rId4">
            <a:alphaModFix/>
          </a:blip>
          <a:srcRect b="0" l="0" r="0" t="0"/>
          <a:stretch/>
        </p:blipFill>
        <p:spPr>
          <a:xfrm>
            <a:off x="2435714" y="1691734"/>
            <a:ext cx="7006459" cy="4717853"/>
          </a:xfrm>
          <a:prstGeom prst="rect">
            <a:avLst/>
          </a:prstGeom>
          <a:noFill/>
          <a:ln>
            <a:noFill/>
          </a:ln>
        </p:spPr>
      </p:pic>
      <p:sp>
        <p:nvSpPr>
          <p:cNvPr id="436" name="Google Shape;436;p18"/>
          <p:cNvSpPr txBox="1"/>
          <p:nvPr/>
        </p:nvSpPr>
        <p:spPr>
          <a:xfrm>
            <a:off x="2612140" y="342132"/>
            <a:ext cx="6928906"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TÌM HIỂU VỀ VÒNG TUẦN HOÀN CỦA NƯỚC TRONG TỰ NHIÊN</a:t>
            </a:r>
            <a:endParaRPr b="1" i="0" sz="3200" u="none" cap="none" strike="noStrike">
              <a:solidFill>
                <a:srgbClr val="002060"/>
              </a:solidFill>
              <a:latin typeface="Roboto"/>
              <a:ea typeface="Roboto"/>
              <a:cs typeface="Roboto"/>
              <a:sym typeface="Roboto"/>
            </a:endParaRPr>
          </a:p>
        </p:txBody>
      </p:sp>
      <p:sp>
        <p:nvSpPr>
          <p:cNvPr id="437" name="Google Shape;437;p18"/>
          <p:cNvSpPr txBox="1"/>
          <p:nvPr/>
        </p:nvSpPr>
        <p:spPr>
          <a:xfrm rot="-880810">
            <a:off x="3040568" y="3393464"/>
            <a:ext cx="2399057"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400" u="none" cap="none" strike="noStrike">
                <a:solidFill>
                  <a:srgbClr val="FFFF00"/>
                </a:solidFill>
                <a:latin typeface="Roboto"/>
                <a:ea typeface="Roboto"/>
                <a:cs typeface="Roboto"/>
                <a:sym typeface="Roboto"/>
              </a:rPr>
              <a:t>Mặt Trời làm nước nóng lên và bay hơi vào không khí</a:t>
            </a:r>
            <a:endParaRPr/>
          </a:p>
        </p:txBody>
      </p:sp>
      <p:sp>
        <p:nvSpPr>
          <p:cNvPr id="438" name="Google Shape;438;p18"/>
          <p:cNvSpPr txBox="1"/>
          <p:nvPr/>
        </p:nvSpPr>
        <p:spPr>
          <a:xfrm rot="1526924">
            <a:off x="2475728" y="5315805"/>
            <a:ext cx="2446434"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rgbClr val="FFFF00"/>
                </a:solidFill>
                <a:latin typeface="Roboto"/>
                <a:ea typeface="Roboto"/>
                <a:cs typeface="Roboto"/>
                <a:sym typeface="Roboto"/>
              </a:rPr>
              <a:t>Hơi nước ngưng tụ thành những giọt nước nhỏ và tạo thành mây</a:t>
            </a:r>
            <a:endParaRPr/>
          </a:p>
        </p:txBody>
      </p:sp>
      <p:sp>
        <p:nvSpPr>
          <p:cNvPr id="439" name="Google Shape;439;p18"/>
          <p:cNvSpPr txBox="1"/>
          <p:nvPr/>
        </p:nvSpPr>
        <p:spPr>
          <a:xfrm>
            <a:off x="6708688" y="5931557"/>
            <a:ext cx="1893629"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400" u="none" cap="none" strike="noStrike">
                <a:solidFill>
                  <a:srgbClr val="FFFF00"/>
                </a:solidFill>
                <a:latin typeface="Roboto"/>
                <a:ea typeface="Roboto"/>
                <a:cs typeface="Roboto"/>
                <a:sym typeface="Roboto"/>
              </a:rPr>
              <a:t>Quá trình này đi theo vòng tròn và lặp lại</a:t>
            </a:r>
            <a:endParaRPr b="1" i="0" sz="1400" u="none" cap="none" strike="noStrike">
              <a:solidFill>
                <a:srgbClr val="FFFF00"/>
              </a:solidFill>
              <a:latin typeface="Roboto"/>
              <a:ea typeface="Roboto"/>
              <a:cs typeface="Roboto"/>
              <a:sym typeface="Roboto"/>
            </a:endParaRPr>
          </a:p>
        </p:txBody>
      </p:sp>
      <p:sp>
        <p:nvSpPr>
          <p:cNvPr id="440" name="Google Shape;440;p18"/>
          <p:cNvSpPr txBox="1"/>
          <p:nvPr/>
        </p:nvSpPr>
        <p:spPr>
          <a:xfrm>
            <a:off x="4962177" y="4360898"/>
            <a:ext cx="2501007"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400" u="none" cap="none" strike="noStrike">
                <a:solidFill>
                  <a:srgbClr val="FFFF00"/>
                </a:solidFill>
                <a:latin typeface="Roboto"/>
                <a:ea typeface="Roboto"/>
                <a:cs typeface="Roboto"/>
                <a:sym typeface="Roboto"/>
              </a:rPr>
              <a:t>Bay hơi, ngưng tụ, đông đặc</a:t>
            </a:r>
            <a:endParaRPr b="1" i="0" sz="1400" u="none" cap="none" strike="noStrike">
              <a:solidFill>
                <a:srgbClr val="FFFF00"/>
              </a:solidFill>
              <a:latin typeface="Roboto"/>
              <a:ea typeface="Roboto"/>
              <a:cs typeface="Roboto"/>
              <a:sym typeface="Roboto"/>
            </a:endParaRPr>
          </a:p>
        </p:txBody>
      </p:sp>
      <p:sp>
        <p:nvSpPr>
          <p:cNvPr id="441" name="Google Shape;441;p18"/>
          <p:cNvSpPr txBox="1"/>
          <p:nvPr/>
        </p:nvSpPr>
        <p:spPr>
          <a:xfrm rot="1738635">
            <a:off x="6497520" y="3223309"/>
            <a:ext cx="2484936"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400" u="none" cap="none" strike="noStrike">
                <a:solidFill>
                  <a:srgbClr val="FFFF00"/>
                </a:solidFill>
                <a:latin typeface="Roboto"/>
                <a:ea typeface="Roboto"/>
                <a:cs typeface="Roboto"/>
                <a:sym typeface="Roboto"/>
              </a:rPr>
              <a:t>Mây đen có những giọt nước lớn rơi xuống tạo thành mưa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6" name="Shape 446"/>
        <p:cNvGrpSpPr/>
        <p:nvPr/>
      </p:nvGrpSpPr>
      <p:grpSpPr>
        <a:xfrm>
          <a:off x="0" y="0"/>
          <a:ext cx="0" cy="0"/>
          <a:chOff x="0" y="0"/>
          <a:chExt cx="0" cy="0"/>
        </a:xfrm>
      </p:grpSpPr>
      <p:sp>
        <p:nvSpPr>
          <p:cNvPr id="447" name="Google Shape;447;p19"/>
          <p:cNvSpPr txBox="1"/>
          <p:nvPr/>
        </p:nvSpPr>
        <p:spPr>
          <a:xfrm>
            <a:off x="806297" y="1904773"/>
            <a:ext cx="1018698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Thảo luận và chia sẻ ý tưởng làm vòng tuần hoàn của nước trong tự nhiên</a:t>
            </a:r>
            <a:endParaRPr b="0" i="0" sz="3200" u="none" cap="none" strike="noStrike">
              <a:solidFill>
                <a:srgbClr val="002060"/>
              </a:solidFill>
              <a:latin typeface="Roboto"/>
              <a:ea typeface="Roboto"/>
              <a:cs typeface="Roboto"/>
              <a:sym typeface="Roboto"/>
            </a:endParaRPr>
          </a:p>
        </p:txBody>
      </p:sp>
      <p:sp>
        <p:nvSpPr>
          <p:cNvPr id="448" name="Google Shape;448;p19"/>
          <p:cNvSpPr txBox="1"/>
          <p:nvPr/>
        </p:nvSpPr>
        <p:spPr>
          <a:xfrm>
            <a:off x="1817631" y="384808"/>
            <a:ext cx="9678629"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ĐỀ XUẤT Ý TƯỞNG VÀ CÁCH LÀM MÔ HÌNH </a:t>
            </a:r>
            <a:endParaRPr b="1" i="0" sz="3200" u="none" cap="none" strike="noStrike">
              <a:solidFill>
                <a:srgbClr val="002060"/>
              </a:solidFill>
              <a:latin typeface="Roboto"/>
              <a:ea typeface="Roboto"/>
              <a:cs typeface="Roboto"/>
              <a:sym typeface="Roboto"/>
            </a:endParaRPr>
          </a:p>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VÒNG TUẦN HOÀN CỦA NƯỚC TRONG TỰ NHIÊN</a:t>
            </a:r>
            <a:endParaRPr b="1" i="0" sz="3200" u="none" cap="none" strike="noStrike">
              <a:solidFill>
                <a:srgbClr val="002060"/>
              </a:solidFill>
              <a:latin typeface="Roboto"/>
              <a:ea typeface="Roboto"/>
              <a:cs typeface="Roboto"/>
              <a:sym typeface="Roboto"/>
            </a:endParaRPr>
          </a:p>
        </p:txBody>
      </p:sp>
      <p:pic>
        <p:nvPicPr>
          <p:cNvPr id="449" name="Google Shape;449;p19"/>
          <p:cNvPicPr preferRelativeResize="0"/>
          <p:nvPr/>
        </p:nvPicPr>
        <p:blipFill rotWithShape="1">
          <a:blip r:embed="rId4">
            <a:alphaModFix/>
          </a:blip>
          <a:srcRect b="0" l="0" r="0" t="0"/>
          <a:stretch/>
        </p:blipFill>
        <p:spPr>
          <a:xfrm>
            <a:off x="847025" y="2727447"/>
            <a:ext cx="3160871" cy="3150318"/>
          </a:xfrm>
          <a:prstGeom prst="rect">
            <a:avLst/>
          </a:prstGeom>
          <a:noFill/>
          <a:ln>
            <a:noFill/>
          </a:ln>
          <a:effectLst>
            <a:outerShdw blurRad="63500" sx="102000" rotWithShape="0" algn="ctr" sy="102000">
              <a:srgbClr val="000000">
                <a:alpha val="40000"/>
              </a:srgbClr>
            </a:outerShdw>
          </a:effectLst>
        </p:spPr>
      </p:pic>
      <p:sp>
        <p:nvSpPr>
          <p:cNvPr id="450" name="Google Shape;450;p19"/>
          <p:cNvSpPr txBox="1"/>
          <p:nvPr/>
        </p:nvSpPr>
        <p:spPr>
          <a:xfrm>
            <a:off x="5320759" y="6060063"/>
            <a:ext cx="160130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FF0000"/>
                </a:solidFill>
                <a:latin typeface="Roboto"/>
                <a:ea typeface="Roboto"/>
                <a:cs typeface="Roboto"/>
                <a:sym typeface="Roboto"/>
              </a:rPr>
              <a:t>Gợi ý</a:t>
            </a:r>
            <a:endParaRPr b="1" i="0" sz="3200" u="none" cap="none" strike="noStrike">
              <a:solidFill>
                <a:srgbClr val="FF0000"/>
              </a:solidFill>
              <a:latin typeface="Roboto"/>
              <a:ea typeface="Roboto"/>
              <a:cs typeface="Roboto"/>
              <a:sym typeface="Roboto"/>
            </a:endParaRPr>
          </a:p>
        </p:txBody>
      </p:sp>
      <p:pic>
        <p:nvPicPr>
          <p:cNvPr id="451" name="Google Shape;451;p19"/>
          <p:cNvPicPr preferRelativeResize="0"/>
          <p:nvPr/>
        </p:nvPicPr>
        <p:blipFill rotWithShape="1">
          <a:blip r:embed="rId5">
            <a:alphaModFix/>
          </a:blip>
          <a:srcRect b="0" l="0" r="0" t="0"/>
          <a:stretch/>
        </p:blipFill>
        <p:spPr>
          <a:xfrm>
            <a:off x="4596643" y="2727447"/>
            <a:ext cx="3049539" cy="3150318"/>
          </a:xfrm>
          <a:prstGeom prst="rect">
            <a:avLst/>
          </a:prstGeom>
          <a:noFill/>
          <a:ln>
            <a:noFill/>
          </a:ln>
          <a:effectLst>
            <a:outerShdw blurRad="63500" sx="102000" rotWithShape="0" algn="ctr" sy="102000">
              <a:srgbClr val="000000">
                <a:alpha val="40000"/>
              </a:srgbClr>
            </a:outerShdw>
          </a:effectLst>
        </p:spPr>
      </p:pic>
      <p:pic>
        <p:nvPicPr>
          <p:cNvPr id="452" name="Google Shape;452;p19"/>
          <p:cNvPicPr preferRelativeResize="0"/>
          <p:nvPr/>
        </p:nvPicPr>
        <p:blipFill rotWithShape="1">
          <a:blip r:embed="rId6">
            <a:alphaModFix/>
          </a:blip>
          <a:srcRect b="0" l="0" r="0" t="0"/>
          <a:stretch/>
        </p:blipFill>
        <p:spPr>
          <a:xfrm>
            <a:off x="8234928" y="2727447"/>
            <a:ext cx="3123809" cy="3150318"/>
          </a:xfrm>
          <a:prstGeom prst="rect">
            <a:avLst/>
          </a:prstGeom>
          <a:noFill/>
          <a:ln>
            <a:noFill/>
          </a:ln>
          <a:effectLst>
            <a:outerShdw blurRad="63500" sx="102000" rotWithShape="0" algn="ctr" sy="102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CFF"/>
        </a:solidFill>
      </p:bgPr>
    </p:bg>
    <p:spTree>
      <p:nvGrpSpPr>
        <p:cNvPr id="175" name="Shape 175"/>
        <p:cNvGrpSpPr/>
        <p:nvPr/>
      </p:nvGrpSpPr>
      <p:grpSpPr>
        <a:xfrm>
          <a:off x="0" y="0"/>
          <a:ext cx="0" cy="0"/>
          <a:chOff x="0" y="0"/>
          <a:chExt cx="0" cy="0"/>
        </a:xfrm>
      </p:grpSpPr>
      <p:pic>
        <p:nvPicPr>
          <p:cNvPr id="176" name="Google Shape;176;p2"/>
          <p:cNvPicPr preferRelativeResize="0"/>
          <p:nvPr/>
        </p:nvPicPr>
        <p:blipFill rotWithShape="1">
          <a:blip r:embed="rId3">
            <a:alphaModFix/>
          </a:blip>
          <a:srcRect b="0" l="0" r="0" t="0"/>
          <a:stretch/>
        </p:blipFill>
        <p:spPr>
          <a:xfrm>
            <a:off x="8299966" y="2939600"/>
            <a:ext cx="609600" cy="609600"/>
          </a:xfrm>
          <a:prstGeom prst="rect">
            <a:avLst/>
          </a:prstGeom>
          <a:noFill/>
          <a:ln>
            <a:noFill/>
          </a:ln>
        </p:spPr>
      </p:pic>
      <p:sp>
        <p:nvSpPr>
          <p:cNvPr id="177" name="Google Shape;177;p2"/>
          <p:cNvSpPr txBox="1"/>
          <p:nvPr/>
        </p:nvSpPr>
        <p:spPr>
          <a:xfrm>
            <a:off x="3141287" y="181007"/>
            <a:ext cx="585364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4000"/>
              <a:buFont typeface="Roboto"/>
              <a:buNone/>
            </a:pPr>
            <a:r>
              <a:rPr b="1" i="0" lang="en-US" sz="4000" u="none" cap="none" strike="noStrike">
                <a:solidFill>
                  <a:srgbClr val="002060"/>
                </a:solidFill>
                <a:latin typeface="Roboto"/>
                <a:ea typeface="Roboto"/>
                <a:cs typeface="Roboto"/>
                <a:sym typeface="Roboto"/>
              </a:rPr>
              <a:t>TRÒ CHƠI “MƯA RƠI”</a:t>
            </a:r>
            <a:endParaRPr b="1" i="0" sz="4000" u="none" cap="none" strike="noStrike">
              <a:solidFill>
                <a:srgbClr val="002060"/>
              </a:solidFill>
              <a:latin typeface="Roboto"/>
              <a:ea typeface="Roboto"/>
              <a:cs typeface="Roboto"/>
              <a:sym typeface="Roboto"/>
            </a:endParaRPr>
          </a:p>
        </p:txBody>
      </p:sp>
      <p:sp>
        <p:nvSpPr>
          <p:cNvPr id="178" name="Google Shape;178;p2"/>
          <p:cNvSpPr txBox="1"/>
          <p:nvPr/>
        </p:nvSpPr>
        <p:spPr>
          <a:xfrm>
            <a:off x="958292" y="1855196"/>
            <a:ext cx="5853644"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Quy định về động tác: Tay cao: vỗ tay to; tay ngang thắt lưng: vỗ tay vừa, tay xuống thấp: vỗ tay nhỏ (tương ứng với mưa to, mưa vừa, mưa nhỏ); phất tay hô “Ầm”</a:t>
            </a:r>
            <a:endParaRPr b="0" i="0" sz="2400" u="none" cap="none" strike="noStrike">
              <a:solidFill>
                <a:srgbClr val="002060"/>
              </a:solidFill>
              <a:latin typeface="Roboto"/>
              <a:ea typeface="Roboto"/>
              <a:cs typeface="Roboto"/>
              <a:sym typeface="Roboto"/>
            </a:endParaRPr>
          </a:p>
        </p:txBody>
      </p:sp>
      <p:pic>
        <p:nvPicPr>
          <p:cNvPr id="179" name="Google Shape;179;p2"/>
          <p:cNvPicPr preferRelativeResize="0"/>
          <p:nvPr/>
        </p:nvPicPr>
        <p:blipFill rotWithShape="1">
          <a:blip r:embed="rId4">
            <a:alphaModFix/>
          </a:blip>
          <a:srcRect b="0" l="0" r="0" t="0"/>
          <a:stretch/>
        </p:blipFill>
        <p:spPr>
          <a:xfrm>
            <a:off x="8299966" y="1447893"/>
            <a:ext cx="2983414" cy="2983414"/>
          </a:xfrm>
          <a:prstGeom prst="rect">
            <a:avLst/>
          </a:prstGeom>
          <a:noFill/>
          <a:ln>
            <a:noFill/>
          </a:ln>
        </p:spPr>
      </p:pic>
      <p:sp>
        <p:nvSpPr>
          <p:cNvPr id="180" name="Google Shape;180;p2"/>
          <p:cNvSpPr txBox="1"/>
          <p:nvPr/>
        </p:nvSpPr>
        <p:spPr>
          <a:xfrm>
            <a:off x="4262224" y="4943987"/>
            <a:ext cx="329752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Người chơi thực hiện động tác theo khẩu lệnh của quản trò</a:t>
            </a:r>
            <a:endParaRPr b="0" i="0" sz="2400" u="none" cap="none" strike="noStrike">
              <a:solidFill>
                <a:srgbClr val="002060"/>
              </a:solidFill>
              <a:latin typeface="Roboto"/>
              <a:ea typeface="Roboto"/>
              <a:cs typeface="Roboto"/>
              <a:sym typeface="Roboto"/>
            </a:endParaRPr>
          </a:p>
        </p:txBody>
      </p:sp>
      <p:sp>
        <p:nvSpPr>
          <p:cNvPr id="181" name="Google Shape;181;p2"/>
          <p:cNvSpPr txBox="1"/>
          <p:nvPr/>
        </p:nvSpPr>
        <p:spPr>
          <a:xfrm>
            <a:off x="8299966" y="4998224"/>
            <a:ext cx="336571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Nếu quản trò phất tay thì người chơi sẽ hô </a:t>
            </a:r>
            <a:r>
              <a:rPr b="1" i="0" lang="en-US" sz="2400" u="none" cap="none" strike="noStrike">
                <a:solidFill>
                  <a:srgbClr val="002060"/>
                </a:solidFill>
                <a:latin typeface="Roboto"/>
                <a:ea typeface="Roboto"/>
                <a:cs typeface="Roboto"/>
                <a:sym typeface="Roboto"/>
              </a:rPr>
              <a:t>“ầm ầm”</a:t>
            </a:r>
            <a:endParaRPr b="1" i="0" sz="2400" u="none" cap="none" strike="noStrike">
              <a:solidFill>
                <a:srgbClr val="002060"/>
              </a:solidFill>
              <a:latin typeface="Roboto"/>
              <a:ea typeface="Roboto"/>
              <a:cs typeface="Roboto"/>
              <a:sym typeface="Roboto"/>
            </a:endParaRPr>
          </a:p>
        </p:txBody>
      </p:sp>
      <p:sp>
        <p:nvSpPr>
          <p:cNvPr id="182" name="Google Shape;182;p2"/>
          <p:cNvSpPr txBox="1"/>
          <p:nvPr/>
        </p:nvSpPr>
        <p:spPr>
          <a:xfrm>
            <a:off x="720471" y="4787179"/>
            <a:ext cx="3277371"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Quản trò hô các khẩu lệnh: mưa to, mưa vừa, mưa nhỏ kèm theo thực hiện các động tác vỗ tay </a:t>
            </a:r>
            <a:endParaRPr b="0" i="0" sz="2400" u="none" cap="none" strike="noStrike">
              <a:solidFill>
                <a:srgbClr val="00206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6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7" name="Shape 457"/>
        <p:cNvGrpSpPr/>
        <p:nvPr/>
      </p:nvGrpSpPr>
      <p:grpSpPr>
        <a:xfrm>
          <a:off x="0" y="0"/>
          <a:ext cx="0" cy="0"/>
          <a:chOff x="0" y="0"/>
          <a:chExt cx="0" cy="0"/>
        </a:xfrm>
      </p:grpSpPr>
      <p:sp>
        <p:nvSpPr>
          <p:cNvPr id="458" name="Google Shape;458;p20"/>
          <p:cNvSpPr/>
          <p:nvPr/>
        </p:nvSpPr>
        <p:spPr>
          <a:xfrm>
            <a:off x="7126924" y="2195558"/>
            <a:ext cx="3958815" cy="3971882"/>
          </a:xfrm>
          <a:prstGeom prst="roundRect">
            <a:avLst>
              <a:gd fmla="val 16667" name="adj"/>
            </a:avLst>
          </a:prstGeom>
          <a:solidFill>
            <a:srgbClr val="94D6F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9" name="Google Shape;459;p20"/>
          <p:cNvSpPr/>
          <p:nvPr/>
        </p:nvSpPr>
        <p:spPr>
          <a:xfrm>
            <a:off x="1137716" y="2195558"/>
            <a:ext cx="5496301" cy="3971882"/>
          </a:xfrm>
          <a:prstGeom prst="roundRect">
            <a:avLst>
              <a:gd fmla="val 16667" name="adj"/>
            </a:avLst>
          </a:prstGeom>
          <a:solidFill>
            <a:srgbClr val="94D6F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0" name="Google Shape;460;p20"/>
          <p:cNvSpPr txBox="1"/>
          <p:nvPr/>
        </p:nvSpPr>
        <p:spPr>
          <a:xfrm>
            <a:off x="1435903" y="3039219"/>
            <a:ext cx="507247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Thể hiện rõ sự chuyển thể của nước trong tự nhiên.</a:t>
            </a:r>
            <a:endParaRPr b="0" i="0" sz="2400" u="none" cap="none" strike="noStrike">
              <a:solidFill>
                <a:srgbClr val="002060"/>
              </a:solidFill>
              <a:latin typeface="Roboto"/>
              <a:ea typeface="Roboto"/>
              <a:cs typeface="Roboto"/>
              <a:sym typeface="Roboto"/>
            </a:endParaRPr>
          </a:p>
        </p:txBody>
      </p:sp>
      <p:sp>
        <p:nvSpPr>
          <p:cNvPr id="461" name="Google Shape;461;p20"/>
          <p:cNvSpPr txBox="1"/>
          <p:nvPr/>
        </p:nvSpPr>
        <p:spPr>
          <a:xfrm>
            <a:off x="1450112" y="5226222"/>
            <a:ext cx="4235941"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Vật liệu dễ kiếm, dễ sử dụng.</a:t>
            </a:r>
            <a:endParaRPr b="0" i="0" sz="2400" u="none" cap="none" strike="noStrike">
              <a:solidFill>
                <a:srgbClr val="002060"/>
              </a:solidFill>
              <a:latin typeface="Roboto"/>
              <a:ea typeface="Roboto"/>
              <a:cs typeface="Roboto"/>
              <a:sym typeface="Roboto"/>
            </a:endParaRPr>
          </a:p>
        </p:txBody>
      </p:sp>
      <p:pic>
        <p:nvPicPr>
          <p:cNvPr id="462" name="Google Shape;462;p20"/>
          <p:cNvPicPr preferRelativeResize="0"/>
          <p:nvPr/>
        </p:nvPicPr>
        <p:blipFill rotWithShape="1">
          <a:blip r:embed="rId4">
            <a:alphaModFix/>
          </a:blip>
          <a:srcRect b="0" l="0" r="0" t="0"/>
          <a:stretch/>
        </p:blipFill>
        <p:spPr>
          <a:xfrm>
            <a:off x="7594899" y="2675112"/>
            <a:ext cx="3022867" cy="3012775"/>
          </a:xfrm>
          <a:prstGeom prst="rect">
            <a:avLst/>
          </a:prstGeom>
          <a:noFill/>
          <a:ln>
            <a:noFill/>
          </a:ln>
          <a:effectLst>
            <a:outerShdw blurRad="63500" sx="102000" rotWithShape="0" algn="ctr" sy="102000">
              <a:srgbClr val="000000">
                <a:alpha val="40000"/>
              </a:srgbClr>
            </a:outerShdw>
          </a:effectLst>
        </p:spPr>
      </p:pic>
      <p:sp>
        <p:nvSpPr>
          <p:cNvPr id="463" name="Google Shape;463;p20"/>
          <p:cNvSpPr txBox="1"/>
          <p:nvPr/>
        </p:nvSpPr>
        <p:spPr>
          <a:xfrm>
            <a:off x="1435903" y="4132721"/>
            <a:ext cx="499371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Chú thích đầy đủ, rõ ràng các quá trình chuyển thể của nước.</a:t>
            </a:r>
            <a:endParaRPr b="0" i="0" sz="2400" u="none" cap="none" strike="noStrike">
              <a:solidFill>
                <a:srgbClr val="002060"/>
              </a:solidFill>
              <a:latin typeface="Roboto"/>
              <a:ea typeface="Roboto"/>
              <a:cs typeface="Roboto"/>
              <a:sym typeface="Roboto"/>
            </a:endParaRPr>
          </a:p>
        </p:txBody>
      </p:sp>
      <p:sp>
        <p:nvSpPr>
          <p:cNvPr id="464" name="Google Shape;464;p20"/>
          <p:cNvSpPr txBox="1"/>
          <p:nvPr/>
        </p:nvSpPr>
        <p:spPr>
          <a:xfrm>
            <a:off x="1232908" y="2315049"/>
            <a:ext cx="547846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1" i="0" lang="en-US" sz="2400" u="none" cap="none" strike="noStrike">
                <a:solidFill>
                  <a:srgbClr val="002060"/>
                </a:solidFill>
                <a:latin typeface="Roboto"/>
                <a:ea typeface="Roboto"/>
                <a:cs typeface="Roboto"/>
                <a:sym typeface="Roboto"/>
              </a:rPr>
              <a:t>TIÊU CHÍ SẢN PHẨM</a:t>
            </a:r>
            <a:endParaRPr/>
          </a:p>
        </p:txBody>
      </p:sp>
      <p:sp>
        <p:nvSpPr>
          <p:cNvPr id="465" name="Google Shape;465;p20"/>
          <p:cNvSpPr txBox="1"/>
          <p:nvPr/>
        </p:nvSpPr>
        <p:spPr>
          <a:xfrm>
            <a:off x="1976656" y="631504"/>
            <a:ext cx="9678629"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ĐỀ XUẤT Ý TƯỞNG VÀ CÁCH LÀM MÔ HÌNH </a:t>
            </a:r>
            <a:endParaRPr b="1" i="0" sz="3200" u="none" cap="none" strike="noStrike">
              <a:solidFill>
                <a:srgbClr val="002060"/>
              </a:solidFill>
              <a:latin typeface="Roboto"/>
              <a:ea typeface="Roboto"/>
              <a:cs typeface="Roboto"/>
              <a:sym typeface="Roboto"/>
            </a:endParaRPr>
          </a:p>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VÒNG TUẦN HOÀN CỦA NƯỚC TRONG TỰ NHIÊN</a:t>
            </a:r>
            <a:endParaRPr b="1" i="0" sz="3200" u="none" cap="none" strike="noStrike">
              <a:solidFill>
                <a:srgbClr val="00206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20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2000"/>
                                        <p:tgtEl>
                                          <p:spTgt spid="4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0" name="Shape 470"/>
        <p:cNvGrpSpPr/>
        <p:nvPr/>
      </p:nvGrpSpPr>
      <p:grpSpPr>
        <a:xfrm>
          <a:off x="0" y="0"/>
          <a:ext cx="0" cy="0"/>
          <a:chOff x="0" y="0"/>
          <a:chExt cx="0" cy="0"/>
        </a:xfrm>
      </p:grpSpPr>
      <p:pic>
        <p:nvPicPr>
          <p:cNvPr id="471" name="Google Shape;471;p21"/>
          <p:cNvPicPr preferRelativeResize="0"/>
          <p:nvPr/>
        </p:nvPicPr>
        <p:blipFill rotWithShape="1">
          <a:blip r:embed="rId4">
            <a:alphaModFix/>
          </a:blip>
          <a:srcRect b="0" l="0" r="0" t="0"/>
          <a:stretch/>
        </p:blipFill>
        <p:spPr>
          <a:xfrm>
            <a:off x="720943" y="2137146"/>
            <a:ext cx="5457143" cy="3590476"/>
          </a:xfrm>
          <a:prstGeom prst="rect">
            <a:avLst/>
          </a:prstGeom>
          <a:noFill/>
          <a:ln>
            <a:noFill/>
          </a:ln>
        </p:spPr>
      </p:pic>
      <p:pic>
        <p:nvPicPr>
          <p:cNvPr id="472" name="Google Shape;472;p21"/>
          <p:cNvPicPr preferRelativeResize="0"/>
          <p:nvPr/>
        </p:nvPicPr>
        <p:blipFill rotWithShape="1">
          <a:blip r:embed="rId5">
            <a:alphaModFix/>
          </a:blip>
          <a:srcRect b="0" l="0" r="0" t="0"/>
          <a:stretch/>
        </p:blipFill>
        <p:spPr>
          <a:xfrm>
            <a:off x="6178086" y="2137147"/>
            <a:ext cx="5438095" cy="3590476"/>
          </a:xfrm>
          <a:prstGeom prst="rect">
            <a:avLst/>
          </a:prstGeom>
          <a:noFill/>
          <a:ln>
            <a:noFill/>
          </a:ln>
        </p:spPr>
      </p:pic>
      <p:pic>
        <p:nvPicPr>
          <p:cNvPr id="473" name="Google Shape;473;p21"/>
          <p:cNvPicPr preferRelativeResize="0"/>
          <p:nvPr/>
        </p:nvPicPr>
        <p:blipFill rotWithShape="1">
          <a:blip r:embed="rId6">
            <a:alphaModFix/>
          </a:blip>
          <a:srcRect b="0" l="0" r="0" t="0"/>
          <a:stretch/>
        </p:blipFill>
        <p:spPr>
          <a:xfrm>
            <a:off x="2602824" y="586409"/>
            <a:ext cx="7321760" cy="1063794"/>
          </a:xfrm>
          <a:prstGeom prst="rect">
            <a:avLst/>
          </a:prstGeom>
          <a:noFill/>
          <a:ln>
            <a:noFill/>
          </a:ln>
          <a:effectLst>
            <a:outerShdw blurRad="63500" sx="102000" rotWithShape="0" algn="ctr" sy="10200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8" name="Shape 478"/>
        <p:cNvGrpSpPr/>
        <p:nvPr/>
      </p:nvGrpSpPr>
      <p:grpSpPr>
        <a:xfrm>
          <a:off x="0" y="0"/>
          <a:ext cx="0" cy="0"/>
          <a:chOff x="0" y="0"/>
          <a:chExt cx="0" cy="0"/>
        </a:xfrm>
      </p:grpSpPr>
      <p:sp>
        <p:nvSpPr>
          <p:cNvPr id="479" name="Google Shape;479;p22"/>
          <p:cNvSpPr txBox="1"/>
          <p:nvPr/>
        </p:nvSpPr>
        <p:spPr>
          <a:xfrm>
            <a:off x="1011220" y="2830398"/>
            <a:ext cx="10832950" cy="615553"/>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FF0000"/>
              </a:buClr>
              <a:buSzPts val="4000"/>
              <a:buFont typeface="Roboto"/>
              <a:buNone/>
            </a:pPr>
            <a:r>
              <a:rPr b="1" i="0" lang="en-US" sz="4000" u="none" cap="none" strike="noStrike">
                <a:solidFill>
                  <a:srgbClr val="FF0000"/>
                </a:solidFill>
                <a:latin typeface="Roboto"/>
                <a:ea typeface="Roboto"/>
                <a:cs typeface="Roboto"/>
                <a:sym typeface="Roboto"/>
              </a:rPr>
              <a:t>MỖI NHÓM TRÌNH BÀY CÁCH LÀM CỦA MÌNH </a:t>
            </a:r>
            <a:endParaRPr/>
          </a:p>
        </p:txBody>
      </p:sp>
      <p:sp>
        <p:nvSpPr>
          <p:cNvPr id="480" name="Google Shape;480;p22"/>
          <p:cNvSpPr txBox="1"/>
          <p:nvPr/>
        </p:nvSpPr>
        <p:spPr>
          <a:xfrm>
            <a:off x="1011220" y="4371576"/>
            <a:ext cx="4739524" cy="369332"/>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2060"/>
              </a:buClr>
              <a:buSzPts val="2400"/>
              <a:buFont typeface="Roboto"/>
              <a:buNone/>
            </a:pPr>
            <a:r>
              <a:rPr b="1" i="0" lang="en-US" sz="2400" u="none" cap="none" strike="noStrike">
                <a:solidFill>
                  <a:srgbClr val="002060"/>
                </a:solidFill>
                <a:latin typeface="Roboto"/>
                <a:ea typeface="Roboto"/>
                <a:cs typeface="Roboto"/>
                <a:sym typeface="Roboto"/>
              </a:rPr>
              <a:t>CÁC NHÓM KHÁC ĐẶT CÂU HỎI</a:t>
            </a:r>
            <a:endParaRPr b="1" i="0" sz="2400" u="none" cap="none" strike="noStrike">
              <a:solidFill>
                <a:srgbClr val="002060"/>
              </a:solidFill>
              <a:latin typeface="Roboto"/>
              <a:ea typeface="Roboto"/>
              <a:cs typeface="Roboto"/>
              <a:sym typeface="Roboto"/>
            </a:endParaRPr>
          </a:p>
        </p:txBody>
      </p:sp>
      <p:pic>
        <p:nvPicPr>
          <p:cNvPr id="481" name="Google Shape;481;p22"/>
          <p:cNvPicPr preferRelativeResize="0"/>
          <p:nvPr/>
        </p:nvPicPr>
        <p:blipFill rotWithShape="1">
          <a:blip r:embed="rId4">
            <a:alphaModFix/>
          </a:blip>
          <a:srcRect b="0" l="0" r="0" t="0"/>
          <a:stretch/>
        </p:blipFill>
        <p:spPr>
          <a:xfrm>
            <a:off x="7455049" y="3695635"/>
            <a:ext cx="2493269" cy="2575665"/>
          </a:xfrm>
          <a:prstGeom prst="rect">
            <a:avLst/>
          </a:prstGeom>
          <a:noFill/>
          <a:ln>
            <a:noFill/>
          </a:ln>
          <a:effectLst>
            <a:outerShdw blurRad="63500" sx="102000" rotWithShape="0" algn="ctr" sy="102000">
              <a:srgbClr val="000000">
                <a:alpha val="40000"/>
              </a:srgbClr>
            </a:outerShdw>
          </a:effectLst>
        </p:spPr>
      </p:pic>
      <p:sp>
        <p:nvSpPr>
          <p:cNvPr id="482" name="Google Shape;482;p22"/>
          <p:cNvSpPr txBox="1"/>
          <p:nvPr/>
        </p:nvSpPr>
        <p:spPr>
          <a:xfrm>
            <a:off x="1728179" y="444442"/>
            <a:ext cx="9678629"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LỰA CHỌN Ý TƯỞNG VÀ CÁCH LÀM MÔ HÌNH </a:t>
            </a:r>
            <a:endParaRPr b="1" i="0" sz="3200" u="none" cap="none" strike="noStrike">
              <a:solidFill>
                <a:srgbClr val="002060"/>
              </a:solidFill>
              <a:latin typeface="Roboto"/>
              <a:ea typeface="Roboto"/>
              <a:cs typeface="Roboto"/>
              <a:sym typeface="Roboto"/>
            </a:endParaRPr>
          </a:p>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VÒNG TUẦN HOÀN CỦA NƯỚC TRONG TỰ NHIÊN</a:t>
            </a:r>
            <a:endParaRPr b="1" i="0" sz="3200" u="none" cap="none" strike="noStrike">
              <a:solidFill>
                <a:srgbClr val="00206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par>
                                <p:cTn fill="hold" nodeType="withEffect" presetClass="entr" presetID="23" presetSubtype="16">
                                  <p:stCondLst>
                                    <p:cond delay="0"/>
                                  </p:stCondLst>
                                  <p:childTnLst>
                                    <p:set>
                                      <p:cBhvr>
                                        <p:cTn dur="1" fill="hold">
                                          <p:stCondLst>
                                            <p:cond delay="0"/>
                                          </p:stCondLst>
                                        </p:cTn>
                                        <p:tgtEl>
                                          <p:spTgt spid="479"/>
                                        </p:tgtEl>
                                        <p:attrNameLst>
                                          <p:attrName>style.visibility</p:attrName>
                                        </p:attrNameLst>
                                      </p:cBhvr>
                                      <p:to>
                                        <p:strVal val="visible"/>
                                      </p:to>
                                    </p:set>
                                    <p:anim calcmode="lin" valueType="num">
                                      <p:cBhvr additive="base">
                                        <p:cTn dur="500"/>
                                        <p:tgtEl>
                                          <p:spTgt spid="479"/>
                                        </p:tgtEl>
                                        <p:attrNameLst>
                                          <p:attrName>ppt_w</p:attrName>
                                        </p:attrNameLst>
                                      </p:cBhvr>
                                      <p:tavLst>
                                        <p:tav fmla="" tm="0">
                                          <p:val>
                                            <p:strVal val="0"/>
                                          </p:val>
                                        </p:tav>
                                        <p:tav fmla="" tm="100000">
                                          <p:val>
                                            <p:strVal val="#ppt_w"/>
                                          </p:val>
                                        </p:tav>
                                      </p:tavLst>
                                    </p:anim>
                                    <p:anim calcmode="lin" valueType="num">
                                      <p:cBhvr additive="base">
                                        <p:cTn dur="500"/>
                                        <p:tgtEl>
                                          <p:spTgt spid="47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0"/>
                                        </p:tgtEl>
                                        <p:attrNameLst>
                                          <p:attrName>style.visibility</p:attrName>
                                        </p:attrNameLst>
                                      </p:cBhvr>
                                      <p:to>
                                        <p:strVal val="visible"/>
                                      </p:to>
                                    </p:set>
                                    <p:anim calcmode="lin" valueType="num">
                                      <p:cBhvr additive="base">
                                        <p:cTn dur="500"/>
                                        <p:tgtEl>
                                          <p:spTgt spid="480"/>
                                        </p:tgtEl>
                                        <p:attrNameLst>
                                          <p:attrName>ppt_w</p:attrName>
                                        </p:attrNameLst>
                                      </p:cBhvr>
                                      <p:tavLst>
                                        <p:tav fmla="" tm="0">
                                          <p:val>
                                            <p:strVal val="0"/>
                                          </p:val>
                                        </p:tav>
                                        <p:tav fmla="" tm="100000">
                                          <p:val>
                                            <p:strVal val="#ppt_w"/>
                                          </p:val>
                                        </p:tav>
                                      </p:tavLst>
                                    </p:anim>
                                    <p:anim calcmode="lin" valueType="num">
                                      <p:cBhvr additive="base">
                                        <p:cTn dur="500"/>
                                        <p:tgtEl>
                                          <p:spTgt spid="48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7" name="Shape 487"/>
        <p:cNvGrpSpPr/>
        <p:nvPr/>
      </p:nvGrpSpPr>
      <p:grpSpPr>
        <a:xfrm>
          <a:off x="0" y="0"/>
          <a:ext cx="0" cy="0"/>
          <a:chOff x="0" y="0"/>
          <a:chExt cx="0" cy="0"/>
        </a:xfrm>
      </p:grpSpPr>
      <p:sp>
        <p:nvSpPr>
          <p:cNvPr id="488" name="Google Shape;488;p23"/>
          <p:cNvSpPr txBox="1"/>
          <p:nvPr/>
        </p:nvSpPr>
        <p:spPr>
          <a:xfrm>
            <a:off x="2536836" y="360241"/>
            <a:ext cx="6928906"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LÀM MÔ HÌNH VÒNG TUẦN HOÀN CỦA NƯỚC TRONG TỰ NHIÊN</a:t>
            </a:r>
            <a:endParaRPr b="1" i="0" sz="3200" u="none" cap="none" strike="noStrike">
              <a:solidFill>
                <a:srgbClr val="002060"/>
              </a:solidFill>
              <a:latin typeface="Roboto"/>
              <a:ea typeface="Roboto"/>
              <a:cs typeface="Roboto"/>
              <a:sym typeface="Roboto"/>
            </a:endParaRPr>
          </a:p>
        </p:txBody>
      </p:sp>
      <p:sp>
        <p:nvSpPr>
          <p:cNvPr id="489" name="Google Shape;489;p23"/>
          <p:cNvSpPr txBox="1"/>
          <p:nvPr/>
        </p:nvSpPr>
        <p:spPr>
          <a:xfrm>
            <a:off x="3651890" y="1784428"/>
            <a:ext cx="416145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Lựa chọn dụng cụ và vật liệu</a:t>
            </a:r>
            <a:endParaRPr b="0" i="0" sz="2400" u="none" cap="none" strike="noStrike">
              <a:solidFill>
                <a:srgbClr val="002060"/>
              </a:solidFill>
              <a:latin typeface="Roboto"/>
              <a:ea typeface="Roboto"/>
              <a:cs typeface="Roboto"/>
              <a:sym typeface="Roboto"/>
            </a:endParaRPr>
          </a:p>
        </p:txBody>
      </p:sp>
      <p:sp>
        <p:nvSpPr>
          <p:cNvPr id="490" name="Google Shape;490;p23"/>
          <p:cNvSpPr txBox="1"/>
          <p:nvPr/>
        </p:nvSpPr>
        <p:spPr>
          <a:xfrm>
            <a:off x="2125281" y="2407073"/>
            <a:ext cx="8229600" cy="738664"/>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Giấy màu, đất nặn, kéo, keo dán, bút màu, bút chì, bìa cứng, xốp, màu nước</a:t>
            </a:r>
            <a:endParaRPr b="0" i="0" sz="2400" u="none" cap="none" strike="noStrike">
              <a:solidFill>
                <a:srgbClr val="002060"/>
              </a:solidFill>
              <a:latin typeface="Roboto"/>
              <a:ea typeface="Roboto"/>
              <a:cs typeface="Roboto"/>
              <a:sym typeface="Roboto"/>
            </a:endParaRPr>
          </a:p>
        </p:txBody>
      </p:sp>
      <p:pic>
        <p:nvPicPr>
          <p:cNvPr id="491" name="Google Shape;491;p23"/>
          <p:cNvPicPr preferRelativeResize="0"/>
          <p:nvPr/>
        </p:nvPicPr>
        <p:blipFill rotWithShape="1">
          <a:blip r:embed="rId4">
            <a:alphaModFix/>
          </a:blip>
          <a:srcRect b="0" l="0" r="0" t="0"/>
          <a:stretch/>
        </p:blipFill>
        <p:spPr>
          <a:xfrm>
            <a:off x="3338080" y="3298712"/>
            <a:ext cx="1431190" cy="1245522"/>
          </a:xfrm>
          <a:prstGeom prst="rect">
            <a:avLst/>
          </a:prstGeom>
          <a:noFill/>
          <a:ln>
            <a:noFill/>
          </a:ln>
          <a:effectLst>
            <a:outerShdw blurRad="107950" algn="ctr" dir="5400000" dist="12700">
              <a:srgbClr val="000000"/>
            </a:outerShdw>
          </a:effectLst>
        </p:spPr>
      </p:pic>
      <p:pic>
        <p:nvPicPr>
          <p:cNvPr id="492" name="Google Shape;492;p23"/>
          <p:cNvPicPr preferRelativeResize="0"/>
          <p:nvPr/>
        </p:nvPicPr>
        <p:blipFill rotWithShape="1">
          <a:blip r:embed="rId5">
            <a:alphaModFix/>
          </a:blip>
          <a:srcRect b="0" l="0" r="0" t="0"/>
          <a:stretch/>
        </p:blipFill>
        <p:spPr>
          <a:xfrm>
            <a:off x="5197856" y="3298712"/>
            <a:ext cx="1524024" cy="1222314"/>
          </a:xfrm>
          <a:prstGeom prst="rect">
            <a:avLst/>
          </a:prstGeom>
          <a:noFill/>
          <a:ln>
            <a:noFill/>
          </a:ln>
          <a:effectLst>
            <a:outerShdw blurRad="107950" algn="ctr" dir="5400000" dist="12700">
              <a:srgbClr val="000000"/>
            </a:outerShdw>
          </a:effectLst>
        </p:spPr>
      </p:pic>
      <p:pic>
        <p:nvPicPr>
          <p:cNvPr id="493" name="Google Shape;493;p23"/>
          <p:cNvPicPr preferRelativeResize="0"/>
          <p:nvPr/>
        </p:nvPicPr>
        <p:blipFill rotWithShape="1">
          <a:blip r:embed="rId6">
            <a:alphaModFix/>
          </a:blip>
          <a:srcRect b="0" l="0" r="0" t="0"/>
          <a:stretch/>
        </p:blipFill>
        <p:spPr>
          <a:xfrm>
            <a:off x="7150466" y="3246454"/>
            <a:ext cx="1678747" cy="1274572"/>
          </a:xfrm>
          <a:prstGeom prst="rect">
            <a:avLst/>
          </a:prstGeom>
          <a:noFill/>
          <a:ln>
            <a:noFill/>
          </a:ln>
          <a:effectLst>
            <a:outerShdw blurRad="107950" algn="ctr" dir="5400000" dist="12700">
              <a:srgbClr val="000000"/>
            </a:outerShdw>
          </a:effectLst>
        </p:spPr>
      </p:pic>
      <p:pic>
        <p:nvPicPr>
          <p:cNvPr id="494" name="Google Shape;494;p23"/>
          <p:cNvPicPr preferRelativeResize="0"/>
          <p:nvPr/>
        </p:nvPicPr>
        <p:blipFill rotWithShape="1">
          <a:blip r:embed="rId7">
            <a:alphaModFix/>
          </a:blip>
          <a:srcRect b="0" l="0" r="0" t="0"/>
          <a:stretch/>
        </p:blipFill>
        <p:spPr>
          <a:xfrm>
            <a:off x="6935140" y="4890028"/>
            <a:ext cx="1054699" cy="646232"/>
          </a:xfrm>
          <a:prstGeom prst="rect">
            <a:avLst/>
          </a:prstGeom>
          <a:noFill/>
          <a:ln>
            <a:noFill/>
          </a:ln>
          <a:effectLst>
            <a:outerShdw blurRad="63500" sx="102000" rotWithShape="0" algn="ctr" sy="102000">
              <a:srgbClr val="000000">
                <a:alpha val="40000"/>
              </a:srgbClr>
            </a:outerShdw>
          </a:effectLst>
        </p:spPr>
      </p:pic>
      <p:pic>
        <p:nvPicPr>
          <p:cNvPr id="495" name="Google Shape;495;p23"/>
          <p:cNvPicPr preferRelativeResize="0"/>
          <p:nvPr/>
        </p:nvPicPr>
        <p:blipFill rotWithShape="1">
          <a:blip r:embed="rId8">
            <a:alphaModFix/>
          </a:blip>
          <a:srcRect b="0" l="0" r="0" t="0"/>
          <a:stretch/>
        </p:blipFill>
        <p:spPr>
          <a:xfrm rot="10800000">
            <a:off x="6643628" y="5779032"/>
            <a:ext cx="1827964" cy="301520"/>
          </a:xfrm>
          <a:prstGeom prst="rect">
            <a:avLst/>
          </a:prstGeom>
          <a:noFill/>
          <a:ln>
            <a:noFill/>
          </a:ln>
          <a:effectLst>
            <a:outerShdw blurRad="63500" sx="102000" rotWithShape="0" algn="ctr" sy="102000">
              <a:srgbClr val="000000">
                <a:alpha val="40000"/>
              </a:srgbClr>
            </a:outerShdw>
          </a:effectLst>
        </p:spPr>
      </p:pic>
      <p:pic>
        <p:nvPicPr>
          <p:cNvPr id="496" name="Google Shape;496;p23"/>
          <p:cNvPicPr preferRelativeResize="0"/>
          <p:nvPr/>
        </p:nvPicPr>
        <p:blipFill rotWithShape="1">
          <a:blip r:embed="rId9">
            <a:alphaModFix/>
          </a:blip>
          <a:srcRect b="0" l="0" r="0" t="0"/>
          <a:stretch/>
        </p:blipFill>
        <p:spPr>
          <a:xfrm>
            <a:off x="3338080" y="4890028"/>
            <a:ext cx="958854" cy="988087"/>
          </a:xfrm>
          <a:prstGeom prst="rect">
            <a:avLst/>
          </a:prstGeom>
          <a:noFill/>
          <a:ln>
            <a:noFill/>
          </a:ln>
          <a:effectLst>
            <a:outerShdw blurRad="63500" sx="102000" rotWithShape="0" algn="ctr" sy="102000">
              <a:srgbClr val="000000">
                <a:alpha val="40000"/>
              </a:srgbClr>
            </a:outerShdw>
          </a:effectLst>
        </p:spPr>
      </p:pic>
      <p:pic>
        <p:nvPicPr>
          <p:cNvPr id="497" name="Google Shape;497;p23"/>
          <p:cNvPicPr preferRelativeResize="0"/>
          <p:nvPr/>
        </p:nvPicPr>
        <p:blipFill rotWithShape="1">
          <a:blip r:embed="rId10">
            <a:alphaModFix/>
          </a:blip>
          <a:srcRect b="0" l="16228" r="13090" t="0"/>
          <a:stretch/>
        </p:blipFill>
        <p:spPr>
          <a:xfrm>
            <a:off x="8684898" y="4677924"/>
            <a:ext cx="1091108" cy="1412294"/>
          </a:xfrm>
          <a:prstGeom prst="rect">
            <a:avLst/>
          </a:prstGeom>
          <a:noFill/>
          <a:ln>
            <a:noFill/>
          </a:ln>
          <a:effectLst>
            <a:outerShdw blurRad="63500" sx="102000" rotWithShape="0" algn="ctr" sy="102000">
              <a:srgbClr val="000000">
                <a:alpha val="40000"/>
              </a:srgbClr>
            </a:outerShdw>
          </a:effectLst>
        </p:spPr>
      </p:pic>
      <p:pic>
        <p:nvPicPr>
          <p:cNvPr id="498" name="Google Shape;498;p23"/>
          <p:cNvPicPr preferRelativeResize="0"/>
          <p:nvPr/>
        </p:nvPicPr>
        <p:blipFill rotWithShape="1">
          <a:blip r:embed="rId11">
            <a:alphaModFix/>
          </a:blip>
          <a:srcRect b="0" l="0" r="0" t="0"/>
          <a:stretch/>
        </p:blipFill>
        <p:spPr>
          <a:xfrm>
            <a:off x="1587457" y="3278266"/>
            <a:ext cx="1534400" cy="1534400"/>
          </a:xfrm>
          <a:prstGeom prst="rect">
            <a:avLst/>
          </a:prstGeom>
          <a:noFill/>
          <a:ln>
            <a:noFill/>
          </a:ln>
        </p:spPr>
      </p:pic>
      <p:pic>
        <p:nvPicPr>
          <p:cNvPr id="499" name="Google Shape;499;p23"/>
          <p:cNvPicPr preferRelativeResize="0"/>
          <p:nvPr/>
        </p:nvPicPr>
        <p:blipFill rotWithShape="1">
          <a:blip r:embed="rId12">
            <a:alphaModFix/>
          </a:blip>
          <a:srcRect b="0" l="0" r="0" t="0"/>
          <a:stretch/>
        </p:blipFill>
        <p:spPr>
          <a:xfrm>
            <a:off x="4690331" y="4861940"/>
            <a:ext cx="1549750" cy="987146"/>
          </a:xfrm>
          <a:prstGeom prst="rect">
            <a:avLst/>
          </a:prstGeom>
          <a:noFill/>
          <a:ln>
            <a:noFill/>
          </a:ln>
          <a:effectLst>
            <a:outerShdw blurRad="63500" sx="102000" rotWithShape="0" algn="ctr" sy="102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0"/>
                                        </p:tgtEl>
                                        <p:attrNameLst>
                                          <p:attrName>style.visibility</p:attrName>
                                        </p:attrNameLst>
                                      </p:cBhvr>
                                      <p:to>
                                        <p:strVal val="visible"/>
                                      </p:to>
                                    </p:set>
                                    <p:anim calcmode="lin" valueType="num">
                                      <p:cBhvr additive="base">
                                        <p:cTn dur="500"/>
                                        <p:tgtEl>
                                          <p:spTgt spid="490"/>
                                        </p:tgtEl>
                                        <p:attrNameLst>
                                          <p:attrName>ppt_w</p:attrName>
                                        </p:attrNameLst>
                                      </p:cBhvr>
                                      <p:tavLst>
                                        <p:tav fmla="" tm="0">
                                          <p:val>
                                            <p:strVal val="0"/>
                                          </p:val>
                                        </p:tav>
                                        <p:tav fmla="" tm="100000">
                                          <p:val>
                                            <p:strVal val="#ppt_w"/>
                                          </p:val>
                                        </p:tav>
                                      </p:tavLst>
                                    </p:anim>
                                    <p:anim calcmode="lin" valueType="num">
                                      <p:cBhvr additive="base">
                                        <p:cTn dur="500"/>
                                        <p:tgtEl>
                                          <p:spTgt spid="49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500"/>
                                        <p:tgtEl>
                                          <p:spTgt spid="494"/>
                                        </p:tgtEl>
                                      </p:cBhvr>
                                    </p:animEffect>
                                  </p:childTnLst>
                                </p:cTn>
                              </p:par>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4" name="Shape 504"/>
        <p:cNvGrpSpPr/>
        <p:nvPr/>
      </p:nvGrpSpPr>
      <p:grpSpPr>
        <a:xfrm>
          <a:off x="0" y="0"/>
          <a:ext cx="0" cy="0"/>
          <a:chOff x="0" y="0"/>
          <a:chExt cx="0" cy="0"/>
        </a:xfrm>
      </p:grpSpPr>
      <p:sp>
        <p:nvSpPr>
          <p:cNvPr id="505" name="Google Shape;505;p24"/>
          <p:cNvSpPr txBox="1"/>
          <p:nvPr/>
        </p:nvSpPr>
        <p:spPr>
          <a:xfrm>
            <a:off x="2536836" y="360241"/>
            <a:ext cx="6928906"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LÀM MÔ HÌNH VÒNG TUẦN HOÀN CỦA NƯỚC TRONG TỰ NHIÊN</a:t>
            </a:r>
            <a:endParaRPr b="1" i="0" sz="3200" u="none" cap="none" strike="noStrike">
              <a:solidFill>
                <a:srgbClr val="002060"/>
              </a:solidFill>
              <a:latin typeface="Roboto"/>
              <a:ea typeface="Roboto"/>
              <a:cs typeface="Roboto"/>
              <a:sym typeface="Roboto"/>
            </a:endParaRPr>
          </a:p>
        </p:txBody>
      </p:sp>
      <p:sp>
        <p:nvSpPr>
          <p:cNvPr id="506" name="Google Shape;506;p24"/>
          <p:cNvSpPr txBox="1"/>
          <p:nvPr/>
        </p:nvSpPr>
        <p:spPr>
          <a:xfrm>
            <a:off x="8574748" y="2573666"/>
            <a:ext cx="1164190" cy="461665"/>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Roboto"/>
                <a:ea typeface="Roboto"/>
                <a:cs typeface="Roboto"/>
                <a:sym typeface="Roboto"/>
              </a:rPr>
              <a:t>Bước 1</a:t>
            </a:r>
            <a:endParaRPr b="0" i="0" sz="2400" u="none" cap="none" strike="noStrike">
              <a:solidFill>
                <a:schemeClr val="lt1"/>
              </a:solidFill>
              <a:latin typeface="Roboto"/>
              <a:ea typeface="Roboto"/>
              <a:cs typeface="Roboto"/>
              <a:sym typeface="Roboto"/>
            </a:endParaRPr>
          </a:p>
        </p:txBody>
      </p:sp>
      <p:sp>
        <p:nvSpPr>
          <p:cNvPr id="507" name="Google Shape;507;p24"/>
          <p:cNvSpPr txBox="1"/>
          <p:nvPr/>
        </p:nvSpPr>
        <p:spPr>
          <a:xfrm>
            <a:off x="7706647" y="3332442"/>
            <a:ext cx="3201607" cy="1107996"/>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Phác thảo cảnh quan trên mô hình (núi sông, biển, Mặt Trời, mây,...)</a:t>
            </a:r>
            <a:endParaRPr b="0" i="0" sz="2400" u="none" cap="none" strike="noStrike">
              <a:solidFill>
                <a:srgbClr val="002060"/>
              </a:solidFill>
              <a:latin typeface="Roboto"/>
              <a:ea typeface="Roboto"/>
              <a:cs typeface="Roboto"/>
              <a:sym typeface="Roboto"/>
            </a:endParaRPr>
          </a:p>
        </p:txBody>
      </p:sp>
      <p:pic>
        <p:nvPicPr>
          <p:cNvPr id="508" name="Google Shape;508;p24"/>
          <p:cNvPicPr preferRelativeResize="0"/>
          <p:nvPr/>
        </p:nvPicPr>
        <p:blipFill rotWithShape="1">
          <a:blip r:embed="rId4">
            <a:alphaModFix/>
          </a:blip>
          <a:srcRect b="0" l="0" r="0" t="0"/>
          <a:stretch/>
        </p:blipFill>
        <p:spPr>
          <a:xfrm flipH="1" rot="5400000">
            <a:off x="1988474" y="1074740"/>
            <a:ext cx="4138801" cy="5899673"/>
          </a:xfrm>
          <a:prstGeom prst="snip2DiagRect">
            <a:avLst>
              <a:gd fmla="val 0" name="adj1"/>
              <a:gd fmla="val 11469" name="adj2"/>
            </a:avLst>
          </a:prstGeom>
          <a:noFill/>
          <a:ln>
            <a:noFill/>
          </a:ln>
          <a:effectLst>
            <a:outerShdw blurRad="63500" sx="102000" rotWithShape="0" algn="ctr" sy="102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par>
                                <p:cTn fill="hold" nodeType="withEffect" presetClass="entr" presetID="23" presetSubtype="16">
                                  <p:stCondLst>
                                    <p:cond delay="0"/>
                                  </p:stCondLst>
                                  <p:childTnLst>
                                    <p:set>
                                      <p:cBhvr>
                                        <p:cTn dur="1" fill="hold">
                                          <p:stCondLst>
                                            <p:cond delay="0"/>
                                          </p:stCondLst>
                                        </p:cTn>
                                        <p:tgtEl>
                                          <p:spTgt spid="507"/>
                                        </p:tgtEl>
                                        <p:attrNameLst>
                                          <p:attrName>style.visibility</p:attrName>
                                        </p:attrNameLst>
                                      </p:cBhvr>
                                      <p:to>
                                        <p:strVal val="visible"/>
                                      </p:to>
                                    </p:set>
                                    <p:anim calcmode="lin" valueType="num">
                                      <p:cBhvr additive="base">
                                        <p:cTn dur="500"/>
                                        <p:tgtEl>
                                          <p:spTgt spid="507"/>
                                        </p:tgtEl>
                                        <p:attrNameLst>
                                          <p:attrName>ppt_w</p:attrName>
                                        </p:attrNameLst>
                                      </p:cBhvr>
                                      <p:tavLst>
                                        <p:tav fmla="" tm="0">
                                          <p:val>
                                            <p:strVal val="0"/>
                                          </p:val>
                                        </p:tav>
                                        <p:tav fmla="" tm="100000">
                                          <p:val>
                                            <p:strVal val="#ppt_w"/>
                                          </p:val>
                                        </p:tav>
                                      </p:tavLst>
                                    </p:anim>
                                    <p:anim calcmode="lin" valueType="num">
                                      <p:cBhvr additive="base">
                                        <p:cTn dur="500"/>
                                        <p:tgtEl>
                                          <p:spTgt spid="50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3" name="Shape 513"/>
        <p:cNvGrpSpPr/>
        <p:nvPr/>
      </p:nvGrpSpPr>
      <p:grpSpPr>
        <a:xfrm>
          <a:off x="0" y="0"/>
          <a:ext cx="0" cy="0"/>
          <a:chOff x="0" y="0"/>
          <a:chExt cx="0" cy="0"/>
        </a:xfrm>
      </p:grpSpPr>
      <p:sp>
        <p:nvSpPr>
          <p:cNvPr id="514" name="Google Shape;514;p25"/>
          <p:cNvSpPr txBox="1"/>
          <p:nvPr/>
        </p:nvSpPr>
        <p:spPr>
          <a:xfrm>
            <a:off x="2536836" y="360241"/>
            <a:ext cx="6928906"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LÀM MÔ HÌNH VÒNG TUẦN HOÀN CỦA NƯỚC TRONG TỰ NHIÊN</a:t>
            </a:r>
            <a:endParaRPr b="1" i="0" sz="3200" u="none" cap="none" strike="noStrike">
              <a:solidFill>
                <a:srgbClr val="002060"/>
              </a:solidFill>
              <a:latin typeface="Roboto"/>
              <a:ea typeface="Roboto"/>
              <a:cs typeface="Roboto"/>
              <a:sym typeface="Roboto"/>
            </a:endParaRPr>
          </a:p>
        </p:txBody>
      </p:sp>
      <p:sp>
        <p:nvSpPr>
          <p:cNvPr id="515" name="Google Shape;515;p25"/>
          <p:cNvSpPr txBox="1"/>
          <p:nvPr/>
        </p:nvSpPr>
        <p:spPr>
          <a:xfrm>
            <a:off x="8574748" y="2573666"/>
            <a:ext cx="1164190" cy="461665"/>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Roboto"/>
                <a:ea typeface="Roboto"/>
                <a:cs typeface="Roboto"/>
                <a:sym typeface="Roboto"/>
              </a:rPr>
              <a:t>Bước 2</a:t>
            </a:r>
            <a:endParaRPr b="0" i="0" sz="2400" u="none" cap="none" strike="noStrike">
              <a:solidFill>
                <a:schemeClr val="lt1"/>
              </a:solidFill>
              <a:latin typeface="Roboto"/>
              <a:ea typeface="Roboto"/>
              <a:cs typeface="Roboto"/>
              <a:sym typeface="Roboto"/>
            </a:endParaRPr>
          </a:p>
        </p:txBody>
      </p:sp>
      <p:sp>
        <p:nvSpPr>
          <p:cNvPr id="516" name="Google Shape;516;p25"/>
          <p:cNvSpPr txBox="1"/>
          <p:nvPr/>
        </p:nvSpPr>
        <p:spPr>
          <a:xfrm>
            <a:off x="7577554" y="3432874"/>
            <a:ext cx="3696459" cy="1477328"/>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Tạo hình ảnh về các thể của nước (cắt, xé, dán, đắp đất nặn) lên bản phác thảo thể hiện các thể của nước</a:t>
            </a:r>
            <a:endParaRPr b="0" i="0" sz="2400" u="none" cap="none" strike="noStrike">
              <a:solidFill>
                <a:srgbClr val="002060"/>
              </a:solidFill>
              <a:latin typeface="Roboto"/>
              <a:ea typeface="Roboto"/>
              <a:cs typeface="Roboto"/>
              <a:sym typeface="Roboto"/>
            </a:endParaRPr>
          </a:p>
        </p:txBody>
      </p:sp>
      <p:pic>
        <p:nvPicPr>
          <p:cNvPr id="517" name="Google Shape;517;p25"/>
          <p:cNvPicPr preferRelativeResize="0"/>
          <p:nvPr/>
        </p:nvPicPr>
        <p:blipFill rotWithShape="1">
          <a:blip r:embed="rId4">
            <a:alphaModFix/>
          </a:blip>
          <a:srcRect b="0" l="0" r="0" t="0"/>
          <a:stretch/>
        </p:blipFill>
        <p:spPr>
          <a:xfrm flipH="1" rot="5400000">
            <a:off x="1988474" y="1374094"/>
            <a:ext cx="4138801" cy="5300964"/>
          </a:xfrm>
          <a:prstGeom prst="snip2DiagRect">
            <a:avLst>
              <a:gd fmla="val 0" name="adj1"/>
              <a:gd fmla="val 11469" name="adj2"/>
            </a:avLst>
          </a:prstGeom>
          <a:noFill/>
          <a:ln>
            <a:noFill/>
          </a:ln>
          <a:effectLst>
            <a:outerShdw blurRad="63500" sx="102000" rotWithShape="0" algn="ctr" sy="102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par>
                                <p:cTn fill="hold" nodeType="withEffect" presetClass="entr" presetID="23" presetSubtype="16">
                                  <p:stCondLst>
                                    <p:cond delay="0"/>
                                  </p:stCondLst>
                                  <p:childTnLst>
                                    <p:set>
                                      <p:cBhvr>
                                        <p:cTn dur="1" fill="hold">
                                          <p:stCondLst>
                                            <p:cond delay="0"/>
                                          </p:stCondLst>
                                        </p:cTn>
                                        <p:tgtEl>
                                          <p:spTgt spid="516"/>
                                        </p:tgtEl>
                                        <p:attrNameLst>
                                          <p:attrName>style.visibility</p:attrName>
                                        </p:attrNameLst>
                                      </p:cBhvr>
                                      <p:to>
                                        <p:strVal val="visible"/>
                                      </p:to>
                                    </p:set>
                                    <p:anim calcmode="lin" valueType="num">
                                      <p:cBhvr additive="base">
                                        <p:cTn dur="500"/>
                                        <p:tgtEl>
                                          <p:spTgt spid="516"/>
                                        </p:tgtEl>
                                        <p:attrNameLst>
                                          <p:attrName>ppt_w</p:attrName>
                                        </p:attrNameLst>
                                      </p:cBhvr>
                                      <p:tavLst>
                                        <p:tav fmla="" tm="0">
                                          <p:val>
                                            <p:strVal val="0"/>
                                          </p:val>
                                        </p:tav>
                                        <p:tav fmla="" tm="100000">
                                          <p:val>
                                            <p:strVal val="#ppt_w"/>
                                          </p:val>
                                        </p:tav>
                                      </p:tavLst>
                                    </p:anim>
                                    <p:anim calcmode="lin" valueType="num">
                                      <p:cBhvr additive="base">
                                        <p:cTn dur="500"/>
                                        <p:tgtEl>
                                          <p:spTgt spid="51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2" name="Shape 522"/>
        <p:cNvGrpSpPr/>
        <p:nvPr/>
      </p:nvGrpSpPr>
      <p:grpSpPr>
        <a:xfrm>
          <a:off x="0" y="0"/>
          <a:ext cx="0" cy="0"/>
          <a:chOff x="0" y="0"/>
          <a:chExt cx="0" cy="0"/>
        </a:xfrm>
      </p:grpSpPr>
      <p:sp>
        <p:nvSpPr>
          <p:cNvPr id="523" name="Google Shape;523;p26"/>
          <p:cNvSpPr txBox="1"/>
          <p:nvPr/>
        </p:nvSpPr>
        <p:spPr>
          <a:xfrm>
            <a:off x="2536836" y="360241"/>
            <a:ext cx="6928906"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LÀM MÔ HÌNH VÒNG TUẦN HOÀN CỦA NƯỚC TRONG TỰ NHIÊN</a:t>
            </a:r>
            <a:endParaRPr b="1" i="0" sz="3200" u="none" cap="none" strike="noStrike">
              <a:solidFill>
                <a:srgbClr val="002060"/>
              </a:solidFill>
              <a:latin typeface="Roboto"/>
              <a:ea typeface="Roboto"/>
              <a:cs typeface="Roboto"/>
              <a:sym typeface="Roboto"/>
            </a:endParaRPr>
          </a:p>
        </p:txBody>
      </p:sp>
      <p:sp>
        <p:nvSpPr>
          <p:cNvPr id="524" name="Google Shape;524;p26"/>
          <p:cNvSpPr txBox="1"/>
          <p:nvPr/>
        </p:nvSpPr>
        <p:spPr>
          <a:xfrm>
            <a:off x="2184706" y="2755382"/>
            <a:ext cx="1164190" cy="461665"/>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Roboto"/>
                <a:ea typeface="Roboto"/>
                <a:cs typeface="Roboto"/>
                <a:sym typeface="Roboto"/>
              </a:rPr>
              <a:t>Bước 3</a:t>
            </a:r>
            <a:endParaRPr b="0" i="0" sz="2400" u="none" cap="none" strike="noStrike">
              <a:solidFill>
                <a:schemeClr val="lt1"/>
              </a:solidFill>
              <a:latin typeface="Roboto"/>
              <a:ea typeface="Roboto"/>
              <a:cs typeface="Roboto"/>
              <a:sym typeface="Roboto"/>
            </a:endParaRPr>
          </a:p>
        </p:txBody>
      </p:sp>
      <p:sp>
        <p:nvSpPr>
          <p:cNvPr id="525" name="Google Shape;525;p26"/>
          <p:cNvSpPr txBox="1"/>
          <p:nvPr/>
        </p:nvSpPr>
        <p:spPr>
          <a:xfrm>
            <a:off x="1127584" y="3796306"/>
            <a:ext cx="3610398" cy="738664"/>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Tạo các mũi tên chỉ hướng chuyển thể của nước</a:t>
            </a:r>
            <a:endParaRPr b="0" i="0" sz="2400" u="none" cap="none" strike="noStrike">
              <a:solidFill>
                <a:srgbClr val="002060"/>
              </a:solidFill>
              <a:latin typeface="Roboto"/>
              <a:ea typeface="Roboto"/>
              <a:cs typeface="Roboto"/>
              <a:sym typeface="Roboto"/>
            </a:endParaRPr>
          </a:p>
        </p:txBody>
      </p:sp>
      <p:pic>
        <p:nvPicPr>
          <p:cNvPr id="526" name="Google Shape;526;p26"/>
          <p:cNvPicPr preferRelativeResize="0"/>
          <p:nvPr/>
        </p:nvPicPr>
        <p:blipFill rotWithShape="1">
          <a:blip r:embed="rId4">
            <a:alphaModFix/>
          </a:blip>
          <a:srcRect b="0" l="0" r="0" t="0"/>
          <a:stretch/>
        </p:blipFill>
        <p:spPr>
          <a:xfrm>
            <a:off x="6302292" y="2587338"/>
            <a:ext cx="4138801" cy="2852959"/>
          </a:xfrm>
          <a:prstGeom prst="snip2DiagRect">
            <a:avLst>
              <a:gd fmla="val 0" name="adj1"/>
              <a:gd fmla="val 11469" name="adj2"/>
            </a:avLst>
          </a:prstGeom>
          <a:noFill/>
          <a:ln>
            <a:noFill/>
          </a:ln>
          <a:effectLst>
            <a:outerShdw blurRad="63500" sx="102000" rotWithShape="0" algn="ctr" sy="102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par>
                                <p:cTn fill="hold" nodeType="withEffect" presetClass="entr" presetID="23" presetSubtype="16">
                                  <p:stCondLst>
                                    <p:cond delay="0"/>
                                  </p:stCondLst>
                                  <p:childTnLst>
                                    <p:set>
                                      <p:cBhvr>
                                        <p:cTn dur="1" fill="hold">
                                          <p:stCondLst>
                                            <p:cond delay="0"/>
                                          </p:stCondLst>
                                        </p:cTn>
                                        <p:tgtEl>
                                          <p:spTgt spid="525"/>
                                        </p:tgtEl>
                                        <p:attrNameLst>
                                          <p:attrName>style.visibility</p:attrName>
                                        </p:attrNameLst>
                                      </p:cBhvr>
                                      <p:to>
                                        <p:strVal val="visible"/>
                                      </p:to>
                                    </p:set>
                                    <p:anim calcmode="lin" valueType="num">
                                      <p:cBhvr additive="base">
                                        <p:cTn dur="500"/>
                                        <p:tgtEl>
                                          <p:spTgt spid="525"/>
                                        </p:tgtEl>
                                        <p:attrNameLst>
                                          <p:attrName>ppt_w</p:attrName>
                                        </p:attrNameLst>
                                      </p:cBhvr>
                                      <p:tavLst>
                                        <p:tav fmla="" tm="0">
                                          <p:val>
                                            <p:strVal val="0"/>
                                          </p:val>
                                        </p:tav>
                                        <p:tav fmla="" tm="100000">
                                          <p:val>
                                            <p:strVal val="#ppt_w"/>
                                          </p:val>
                                        </p:tav>
                                      </p:tavLst>
                                    </p:anim>
                                    <p:anim calcmode="lin" valueType="num">
                                      <p:cBhvr additive="base">
                                        <p:cTn dur="500"/>
                                        <p:tgtEl>
                                          <p:spTgt spid="52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1" name="Shape 531"/>
        <p:cNvGrpSpPr/>
        <p:nvPr/>
      </p:nvGrpSpPr>
      <p:grpSpPr>
        <a:xfrm>
          <a:off x="0" y="0"/>
          <a:ext cx="0" cy="0"/>
          <a:chOff x="0" y="0"/>
          <a:chExt cx="0" cy="0"/>
        </a:xfrm>
      </p:grpSpPr>
      <p:sp>
        <p:nvSpPr>
          <p:cNvPr id="532" name="Google Shape;532;p27"/>
          <p:cNvSpPr txBox="1"/>
          <p:nvPr/>
        </p:nvSpPr>
        <p:spPr>
          <a:xfrm>
            <a:off x="2536836" y="360241"/>
            <a:ext cx="6928906"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LÀM MÔ HÌNH VÒNG TUẦN HOÀN CỦA NƯỚC TRONG TỰ NHIÊN</a:t>
            </a:r>
            <a:endParaRPr b="1" i="0" sz="3200" u="none" cap="none" strike="noStrike">
              <a:solidFill>
                <a:srgbClr val="002060"/>
              </a:solidFill>
              <a:latin typeface="Roboto"/>
              <a:ea typeface="Roboto"/>
              <a:cs typeface="Roboto"/>
              <a:sym typeface="Roboto"/>
            </a:endParaRPr>
          </a:p>
        </p:txBody>
      </p:sp>
      <p:sp>
        <p:nvSpPr>
          <p:cNvPr id="533" name="Google Shape;533;p27"/>
          <p:cNvSpPr txBox="1"/>
          <p:nvPr/>
        </p:nvSpPr>
        <p:spPr>
          <a:xfrm>
            <a:off x="2184706" y="2755382"/>
            <a:ext cx="1164190" cy="461665"/>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Roboto"/>
                <a:ea typeface="Roboto"/>
                <a:cs typeface="Roboto"/>
                <a:sym typeface="Roboto"/>
              </a:rPr>
              <a:t>Bước 4</a:t>
            </a:r>
            <a:endParaRPr b="0" i="0" sz="2400" u="none" cap="none" strike="noStrike">
              <a:solidFill>
                <a:schemeClr val="lt1"/>
              </a:solidFill>
              <a:latin typeface="Roboto"/>
              <a:ea typeface="Roboto"/>
              <a:cs typeface="Roboto"/>
              <a:sym typeface="Roboto"/>
            </a:endParaRPr>
          </a:p>
        </p:txBody>
      </p:sp>
      <p:sp>
        <p:nvSpPr>
          <p:cNvPr id="534" name="Google Shape;534;p27"/>
          <p:cNvSpPr txBox="1"/>
          <p:nvPr/>
        </p:nvSpPr>
        <p:spPr>
          <a:xfrm>
            <a:off x="1041523" y="3829151"/>
            <a:ext cx="4412604" cy="369332"/>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Trang trí và hoàn thiện mô hình</a:t>
            </a:r>
            <a:endParaRPr b="0" i="0" sz="2400" u="none" cap="none" strike="noStrike">
              <a:solidFill>
                <a:srgbClr val="002060"/>
              </a:solidFill>
              <a:latin typeface="Roboto"/>
              <a:ea typeface="Roboto"/>
              <a:cs typeface="Roboto"/>
              <a:sym typeface="Roboto"/>
            </a:endParaRPr>
          </a:p>
        </p:txBody>
      </p:sp>
      <p:pic>
        <p:nvPicPr>
          <p:cNvPr id="535" name="Google Shape;535;p27"/>
          <p:cNvPicPr preferRelativeResize="0"/>
          <p:nvPr/>
        </p:nvPicPr>
        <p:blipFill rotWithShape="1">
          <a:blip r:embed="rId4">
            <a:alphaModFix/>
          </a:blip>
          <a:srcRect b="0" l="0" r="0" t="0"/>
          <a:stretch/>
        </p:blipFill>
        <p:spPr>
          <a:xfrm>
            <a:off x="5708990" y="2157534"/>
            <a:ext cx="5281364" cy="4081898"/>
          </a:xfrm>
          <a:prstGeom prst="snip2DiagRect">
            <a:avLst>
              <a:gd fmla="val 0" name="adj1"/>
              <a:gd fmla="val 11469" name="adj2"/>
            </a:avLst>
          </a:prstGeom>
          <a:noFill/>
          <a:ln>
            <a:noFill/>
          </a:ln>
          <a:effectLst>
            <a:outerShdw blurRad="63500" sx="102000" rotWithShape="0" algn="ctr" sy="102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par>
                                <p:cTn fill="hold" nodeType="withEffect" presetClass="entr" presetID="23" presetSubtype="16">
                                  <p:stCondLst>
                                    <p:cond delay="0"/>
                                  </p:stCondLst>
                                  <p:childTnLst>
                                    <p:set>
                                      <p:cBhvr>
                                        <p:cTn dur="1" fill="hold">
                                          <p:stCondLst>
                                            <p:cond delay="0"/>
                                          </p:stCondLst>
                                        </p:cTn>
                                        <p:tgtEl>
                                          <p:spTgt spid="534"/>
                                        </p:tgtEl>
                                        <p:attrNameLst>
                                          <p:attrName>style.visibility</p:attrName>
                                        </p:attrNameLst>
                                      </p:cBhvr>
                                      <p:to>
                                        <p:strVal val="visible"/>
                                      </p:to>
                                    </p:set>
                                    <p:anim calcmode="lin" valueType="num">
                                      <p:cBhvr additive="base">
                                        <p:cTn dur="500"/>
                                        <p:tgtEl>
                                          <p:spTgt spid="534"/>
                                        </p:tgtEl>
                                        <p:attrNameLst>
                                          <p:attrName>ppt_w</p:attrName>
                                        </p:attrNameLst>
                                      </p:cBhvr>
                                      <p:tavLst>
                                        <p:tav fmla="" tm="0">
                                          <p:val>
                                            <p:strVal val="0"/>
                                          </p:val>
                                        </p:tav>
                                        <p:tav fmla="" tm="100000">
                                          <p:val>
                                            <p:strVal val="#ppt_w"/>
                                          </p:val>
                                        </p:tav>
                                      </p:tavLst>
                                    </p:anim>
                                    <p:anim calcmode="lin" valueType="num">
                                      <p:cBhvr additive="base">
                                        <p:cTn dur="500"/>
                                        <p:tgtEl>
                                          <p:spTgt spid="53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0" name="Shape 540"/>
        <p:cNvGrpSpPr/>
        <p:nvPr/>
      </p:nvGrpSpPr>
      <p:grpSpPr>
        <a:xfrm>
          <a:off x="0" y="0"/>
          <a:ext cx="0" cy="0"/>
          <a:chOff x="0" y="0"/>
          <a:chExt cx="0" cy="0"/>
        </a:xfrm>
      </p:grpSpPr>
      <p:sp>
        <p:nvSpPr>
          <p:cNvPr id="541" name="Google Shape;541;p28"/>
          <p:cNvSpPr txBox="1"/>
          <p:nvPr/>
        </p:nvSpPr>
        <p:spPr>
          <a:xfrm>
            <a:off x="2536836" y="360241"/>
            <a:ext cx="6928906"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LÀM MÔ HÌNH VÒNG TUẦN HOÀN CỦA NƯỚC TRONG TỰ NHIÊN</a:t>
            </a:r>
            <a:endParaRPr b="1" i="0" sz="3200" u="none" cap="none" strike="noStrike">
              <a:solidFill>
                <a:srgbClr val="002060"/>
              </a:solidFill>
              <a:latin typeface="Roboto"/>
              <a:ea typeface="Roboto"/>
              <a:cs typeface="Roboto"/>
              <a:sym typeface="Roboto"/>
            </a:endParaRPr>
          </a:p>
        </p:txBody>
      </p:sp>
      <p:pic>
        <p:nvPicPr>
          <p:cNvPr id="542" name="Google Shape;542;p28"/>
          <p:cNvPicPr preferRelativeResize="0"/>
          <p:nvPr/>
        </p:nvPicPr>
        <p:blipFill rotWithShape="1">
          <a:blip r:embed="rId4">
            <a:alphaModFix/>
          </a:blip>
          <a:srcRect b="0" l="0" r="0" t="0"/>
          <a:stretch/>
        </p:blipFill>
        <p:spPr>
          <a:xfrm>
            <a:off x="7073652" y="2157534"/>
            <a:ext cx="4088824" cy="3160199"/>
          </a:xfrm>
          <a:prstGeom prst="snip2DiagRect">
            <a:avLst>
              <a:gd fmla="val 0" name="adj1"/>
              <a:gd fmla="val 11469" name="adj2"/>
            </a:avLst>
          </a:prstGeom>
          <a:noFill/>
          <a:ln>
            <a:noFill/>
          </a:ln>
          <a:effectLst>
            <a:outerShdw blurRad="63500" sx="102000" rotWithShape="0" algn="ctr" sy="102000">
              <a:srgbClr val="000000">
                <a:alpha val="40000"/>
              </a:srgbClr>
            </a:outerShdw>
          </a:effectLst>
        </p:spPr>
      </p:pic>
      <p:sp>
        <p:nvSpPr>
          <p:cNvPr id="543" name="Google Shape;543;p28"/>
          <p:cNvSpPr txBox="1"/>
          <p:nvPr/>
        </p:nvSpPr>
        <p:spPr>
          <a:xfrm>
            <a:off x="2028815" y="1437459"/>
            <a:ext cx="4848447" cy="738664"/>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 Kiểm tra và điều chỉnh sản phẩm theo các tiêu chí</a:t>
            </a:r>
            <a:endParaRPr b="0" i="0" sz="2400" u="none" cap="none" strike="noStrike">
              <a:solidFill>
                <a:srgbClr val="002060"/>
              </a:solidFill>
              <a:latin typeface="Roboto"/>
              <a:ea typeface="Roboto"/>
              <a:cs typeface="Roboto"/>
              <a:sym typeface="Roboto"/>
            </a:endParaRPr>
          </a:p>
        </p:txBody>
      </p:sp>
      <p:sp>
        <p:nvSpPr>
          <p:cNvPr id="544" name="Google Shape;544;p28"/>
          <p:cNvSpPr txBox="1"/>
          <p:nvPr/>
        </p:nvSpPr>
        <p:spPr>
          <a:xfrm>
            <a:off x="6981026" y="5481231"/>
            <a:ext cx="4425773" cy="738664"/>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 Nếu không đảm bảo theo đúng tiêu chí, em hãy làm lại nhé</a:t>
            </a:r>
            <a:endParaRPr b="0" i="0" sz="2400" u="none" cap="none" strike="noStrike">
              <a:solidFill>
                <a:srgbClr val="FF0000"/>
              </a:solidFill>
              <a:latin typeface="Roboto"/>
              <a:ea typeface="Roboto"/>
              <a:cs typeface="Roboto"/>
              <a:sym typeface="Roboto"/>
            </a:endParaRPr>
          </a:p>
        </p:txBody>
      </p:sp>
      <p:sp>
        <p:nvSpPr>
          <p:cNvPr id="545" name="Google Shape;545;p28"/>
          <p:cNvSpPr/>
          <p:nvPr/>
        </p:nvSpPr>
        <p:spPr>
          <a:xfrm>
            <a:off x="1184608" y="2248013"/>
            <a:ext cx="5496301" cy="3971882"/>
          </a:xfrm>
          <a:prstGeom prst="roundRect">
            <a:avLst>
              <a:gd fmla="val 16667" name="adj"/>
            </a:avLst>
          </a:prstGeom>
          <a:solidFill>
            <a:srgbClr val="94D6F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46" name="Google Shape;546;p28"/>
          <p:cNvSpPr txBox="1"/>
          <p:nvPr/>
        </p:nvSpPr>
        <p:spPr>
          <a:xfrm>
            <a:off x="1435903" y="2669065"/>
            <a:ext cx="507247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Thể hiện rõ sự chuyển thể của nước trong tự nhiên.</a:t>
            </a:r>
            <a:endParaRPr b="0" i="0" sz="2400" u="none" cap="none" strike="noStrike">
              <a:solidFill>
                <a:srgbClr val="002060"/>
              </a:solidFill>
              <a:latin typeface="Roboto"/>
              <a:ea typeface="Roboto"/>
              <a:cs typeface="Roboto"/>
              <a:sym typeface="Roboto"/>
            </a:endParaRPr>
          </a:p>
        </p:txBody>
      </p:sp>
      <p:sp>
        <p:nvSpPr>
          <p:cNvPr id="547" name="Google Shape;547;p28"/>
          <p:cNvSpPr txBox="1"/>
          <p:nvPr/>
        </p:nvSpPr>
        <p:spPr>
          <a:xfrm>
            <a:off x="1450112" y="4856068"/>
            <a:ext cx="4235941"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Vật liệu dễ kiếm, dễ sử dụng.</a:t>
            </a:r>
            <a:endParaRPr b="0" i="0" sz="2400" u="none" cap="none" strike="noStrike">
              <a:solidFill>
                <a:srgbClr val="002060"/>
              </a:solidFill>
              <a:latin typeface="Roboto"/>
              <a:ea typeface="Roboto"/>
              <a:cs typeface="Roboto"/>
              <a:sym typeface="Roboto"/>
            </a:endParaRPr>
          </a:p>
        </p:txBody>
      </p:sp>
      <p:sp>
        <p:nvSpPr>
          <p:cNvPr id="548" name="Google Shape;548;p28"/>
          <p:cNvSpPr txBox="1"/>
          <p:nvPr/>
        </p:nvSpPr>
        <p:spPr>
          <a:xfrm>
            <a:off x="1435903" y="3668727"/>
            <a:ext cx="499371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Chú thích đầy đủ, rõ ràng các quá trình chuyển thể của nước.</a:t>
            </a:r>
            <a:endParaRPr b="0" i="0" sz="2400" u="none" cap="none" strike="noStrike">
              <a:solidFill>
                <a:srgbClr val="00206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par>
                                <p:cTn fill="hold" nodeType="withEffect" presetClass="entr" presetID="23" presetSubtype="16">
                                  <p:stCondLst>
                                    <p:cond delay="0"/>
                                  </p:stCondLst>
                                  <p:childTnLst>
                                    <p:set>
                                      <p:cBhvr>
                                        <p:cTn dur="1" fill="hold">
                                          <p:stCondLst>
                                            <p:cond delay="0"/>
                                          </p:stCondLst>
                                        </p:cTn>
                                        <p:tgtEl>
                                          <p:spTgt spid="543"/>
                                        </p:tgtEl>
                                        <p:attrNameLst>
                                          <p:attrName>style.visibility</p:attrName>
                                        </p:attrNameLst>
                                      </p:cBhvr>
                                      <p:to>
                                        <p:strVal val="visible"/>
                                      </p:to>
                                    </p:set>
                                    <p:anim calcmode="lin" valueType="num">
                                      <p:cBhvr additive="base">
                                        <p:cTn dur="500"/>
                                        <p:tgtEl>
                                          <p:spTgt spid="543"/>
                                        </p:tgtEl>
                                        <p:attrNameLst>
                                          <p:attrName>ppt_w</p:attrName>
                                        </p:attrNameLst>
                                      </p:cBhvr>
                                      <p:tavLst>
                                        <p:tav fmla="" tm="0">
                                          <p:val>
                                            <p:strVal val="0"/>
                                          </p:val>
                                        </p:tav>
                                        <p:tav fmla="" tm="100000">
                                          <p:val>
                                            <p:strVal val="#ppt_w"/>
                                          </p:val>
                                        </p:tav>
                                      </p:tavLst>
                                    </p:anim>
                                    <p:anim calcmode="lin" valueType="num">
                                      <p:cBhvr additive="base">
                                        <p:cTn dur="500"/>
                                        <p:tgtEl>
                                          <p:spTgt spid="5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44"/>
                                        </p:tgtEl>
                                        <p:attrNameLst>
                                          <p:attrName>style.visibility</p:attrName>
                                        </p:attrNameLst>
                                      </p:cBhvr>
                                      <p:to>
                                        <p:strVal val="visible"/>
                                      </p:to>
                                    </p:set>
                                    <p:anim calcmode="lin" valueType="num">
                                      <p:cBhvr additive="base">
                                        <p:cTn dur="500"/>
                                        <p:tgtEl>
                                          <p:spTgt spid="544"/>
                                        </p:tgtEl>
                                        <p:attrNameLst>
                                          <p:attrName>ppt_w</p:attrName>
                                        </p:attrNameLst>
                                      </p:cBhvr>
                                      <p:tavLst>
                                        <p:tav fmla="" tm="0">
                                          <p:val>
                                            <p:strVal val="0"/>
                                          </p:val>
                                        </p:tav>
                                        <p:tav fmla="" tm="100000">
                                          <p:val>
                                            <p:strVal val="#ppt_w"/>
                                          </p:val>
                                        </p:tav>
                                      </p:tavLst>
                                    </p:anim>
                                    <p:anim calcmode="lin" valueType="num">
                                      <p:cBhvr additive="base">
                                        <p:cTn dur="500"/>
                                        <p:tgtEl>
                                          <p:spTgt spid="54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3" name="Shape 553"/>
        <p:cNvGrpSpPr/>
        <p:nvPr/>
      </p:nvGrpSpPr>
      <p:grpSpPr>
        <a:xfrm>
          <a:off x="0" y="0"/>
          <a:ext cx="0" cy="0"/>
          <a:chOff x="0" y="0"/>
          <a:chExt cx="0" cy="0"/>
        </a:xfrm>
      </p:grpSpPr>
      <p:sp>
        <p:nvSpPr>
          <p:cNvPr id="554" name="Google Shape;554;p29"/>
          <p:cNvSpPr txBox="1"/>
          <p:nvPr/>
        </p:nvSpPr>
        <p:spPr>
          <a:xfrm>
            <a:off x="1727212" y="1656379"/>
            <a:ext cx="6158143" cy="369332"/>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 Trưng bày và giới thiệu sản phẩm theo gợi ý</a:t>
            </a:r>
            <a:endParaRPr b="0" i="0" sz="2400" u="none" cap="none" strike="noStrike">
              <a:solidFill>
                <a:srgbClr val="002060"/>
              </a:solidFill>
              <a:latin typeface="Roboto"/>
              <a:ea typeface="Roboto"/>
              <a:cs typeface="Roboto"/>
              <a:sym typeface="Roboto"/>
            </a:endParaRPr>
          </a:p>
        </p:txBody>
      </p:sp>
      <p:sp>
        <p:nvSpPr>
          <p:cNvPr id="555" name="Google Shape;555;p29"/>
          <p:cNvSpPr txBox="1"/>
          <p:nvPr/>
        </p:nvSpPr>
        <p:spPr>
          <a:xfrm>
            <a:off x="6797415" y="3248489"/>
            <a:ext cx="4740029" cy="2154436"/>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Vòng tuần hoàn của nước trong tự nhiên thể hiện trên mô hình</a:t>
            </a:r>
            <a:endParaRPr/>
          </a:p>
          <a:p>
            <a:pPr indent="0" lvl="0" marL="0" marR="0" rtl="0" algn="just">
              <a:spcBef>
                <a:spcPts val="1200"/>
              </a:spcBef>
              <a:spcAft>
                <a:spcPts val="0"/>
              </a:spcAft>
              <a:buNone/>
            </a:pPr>
            <a:r>
              <a:rPr b="0" i="0" lang="en-US" sz="2400" u="none" cap="none" strike="noStrike">
                <a:solidFill>
                  <a:srgbClr val="002060"/>
                </a:solidFill>
                <a:latin typeface="Roboto"/>
                <a:ea typeface="Roboto"/>
                <a:cs typeface="Roboto"/>
                <a:sym typeface="Roboto"/>
              </a:rPr>
              <a:t>Vật liệu sử dụng</a:t>
            </a:r>
            <a:endParaRPr/>
          </a:p>
          <a:p>
            <a:pPr indent="0" lvl="0" marL="0" marR="0" rtl="0" algn="just">
              <a:spcBef>
                <a:spcPts val="1200"/>
              </a:spcBef>
              <a:spcAft>
                <a:spcPts val="0"/>
              </a:spcAft>
              <a:buNone/>
            </a:pPr>
            <a:r>
              <a:rPr b="0" i="0" lang="en-US" sz="2400" u="none" cap="none" strike="noStrike">
                <a:solidFill>
                  <a:srgbClr val="002060"/>
                </a:solidFill>
                <a:latin typeface="Roboto"/>
                <a:ea typeface="Roboto"/>
                <a:cs typeface="Roboto"/>
                <a:sym typeface="Roboto"/>
              </a:rPr>
              <a:t>Khó khăn và thuận lợi khi làm mô hình</a:t>
            </a:r>
            <a:endParaRPr b="0" i="0" sz="2400" u="none" cap="none" strike="noStrike">
              <a:solidFill>
                <a:srgbClr val="002060"/>
              </a:solidFill>
              <a:latin typeface="Roboto"/>
              <a:ea typeface="Roboto"/>
              <a:cs typeface="Roboto"/>
              <a:sym typeface="Roboto"/>
            </a:endParaRPr>
          </a:p>
        </p:txBody>
      </p:sp>
      <p:sp>
        <p:nvSpPr>
          <p:cNvPr id="556" name="Google Shape;556;p29"/>
          <p:cNvSpPr txBox="1"/>
          <p:nvPr/>
        </p:nvSpPr>
        <p:spPr>
          <a:xfrm>
            <a:off x="1902331" y="330554"/>
            <a:ext cx="8747739"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TRƯNG BÀY VÀ GIỚI THIỆU MÔ HÌNH VÒNG TUẦN HOÀN CỦA NƯỚC TRONG TỰ NHIÊN</a:t>
            </a:r>
            <a:endParaRPr b="1" i="0" sz="3200" u="none" cap="none" strike="noStrike">
              <a:solidFill>
                <a:srgbClr val="002060"/>
              </a:solidFill>
              <a:latin typeface="Roboto"/>
              <a:ea typeface="Roboto"/>
              <a:cs typeface="Roboto"/>
              <a:sym typeface="Roboto"/>
            </a:endParaRPr>
          </a:p>
        </p:txBody>
      </p:sp>
      <p:pic>
        <p:nvPicPr>
          <p:cNvPr id="557" name="Google Shape;557;p29"/>
          <p:cNvPicPr preferRelativeResize="0"/>
          <p:nvPr/>
        </p:nvPicPr>
        <p:blipFill rotWithShape="1">
          <a:blip r:embed="rId4">
            <a:alphaModFix/>
          </a:blip>
          <a:srcRect b="0" l="0" r="0" t="0"/>
          <a:stretch/>
        </p:blipFill>
        <p:spPr>
          <a:xfrm>
            <a:off x="830253" y="2480771"/>
            <a:ext cx="5544260" cy="3689872"/>
          </a:xfrm>
          <a:prstGeom prst="roundRect">
            <a:avLst>
              <a:gd fmla="val 11279" name="adj"/>
            </a:avLst>
          </a:prstGeom>
          <a:noFill/>
          <a:ln>
            <a:noFill/>
          </a:ln>
          <a:effectLst>
            <a:outerShdw blurRad="63500" sx="102000" rotWithShape="0" algn="ctr" sy="102000">
              <a:srgbClr val="000000">
                <a:alpha val="40000"/>
              </a:srgbClr>
            </a:outerShdw>
          </a:effectLst>
        </p:spPr>
      </p:pic>
      <p:sp>
        <p:nvSpPr>
          <p:cNvPr id="558" name="Google Shape;558;p29"/>
          <p:cNvSpPr txBox="1"/>
          <p:nvPr/>
        </p:nvSpPr>
        <p:spPr>
          <a:xfrm>
            <a:off x="6995200" y="2439860"/>
            <a:ext cx="3649020" cy="369332"/>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Các em hãy giới thiệu về:</a:t>
            </a:r>
            <a:endParaRPr b="0" i="0" sz="2400" u="none" cap="none" strike="noStrike">
              <a:solidFill>
                <a:srgbClr val="00206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par>
                                <p:cTn fill="hold" nodeType="withEffect" presetClass="entr" presetID="23" presetSubtype="16">
                                  <p:stCondLst>
                                    <p:cond delay="0"/>
                                  </p:stCondLst>
                                  <p:childTnLst>
                                    <p:set>
                                      <p:cBhvr>
                                        <p:cTn dur="1" fill="hold">
                                          <p:stCondLst>
                                            <p:cond delay="0"/>
                                          </p:stCondLst>
                                        </p:cTn>
                                        <p:tgtEl>
                                          <p:spTgt spid="554"/>
                                        </p:tgtEl>
                                        <p:attrNameLst>
                                          <p:attrName>style.visibility</p:attrName>
                                        </p:attrNameLst>
                                      </p:cBhvr>
                                      <p:to>
                                        <p:strVal val="visible"/>
                                      </p:to>
                                    </p:set>
                                    <p:anim calcmode="lin" valueType="num">
                                      <p:cBhvr additive="base">
                                        <p:cTn dur="500"/>
                                        <p:tgtEl>
                                          <p:spTgt spid="554"/>
                                        </p:tgtEl>
                                        <p:attrNameLst>
                                          <p:attrName>ppt_w</p:attrName>
                                        </p:attrNameLst>
                                      </p:cBhvr>
                                      <p:tavLst>
                                        <p:tav fmla="" tm="0">
                                          <p:val>
                                            <p:strVal val="0"/>
                                          </p:val>
                                        </p:tav>
                                        <p:tav fmla="" tm="100000">
                                          <p:val>
                                            <p:strVal val="#ppt_w"/>
                                          </p:val>
                                        </p:tav>
                                      </p:tavLst>
                                    </p:anim>
                                    <p:anim calcmode="lin" valueType="num">
                                      <p:cBhvr additive="base">
                                        <p:cTn dur="500"/>
                                        <p:tgtEl>
                                          <p:spTgt spid="55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58"/>
                                        </p:tgtEl>
                                        <p:attrNameLst>
                                          <p:attrName>style.visibility</p:attrName>
                                        </p:attrNameLst>
                                      </p:cBhvr>
                                      <p:to>
                                        <p:strVal val="visible"/>
                                      </p:to>
                                    </p:set>
                                    <p:anim calcmode="lin" valueType="num">
                                      <p:cBhvr additive="base">
                                        <p:cTn dur="500"/>
                                        <p:tgtEl>
                                          <p:spTgt spid="558"/>
                                        </p:tgtEl>
                                        <p:attrNameLst>
                                          <p:attrName>ppt_w</p:attrName>
                                        </p:attrNameLst>
                                      </p:cBhvr>
                                      <p:tavLst>
                                        <p:tav fmla="" tm="0">
                                          <p:val>
                                            <p:strVal val="0"/>
                                          </p:val>
                                        </p:tav>
                                        <p:tav fmla="" tm="100000">
                                          <p:val>
                                            <p:strVal val="#ppt_w"/>
                                          </p:val>
                                        </p:tav>
                                      </p:tavLst>
                                    </p:anim>
                                    <p:anim calcmode="lin" valueType="num">
                                      <p:cBhvr additive="base">
                                        <p:cTn dur="500"/>
                                        <p:tgtEl>
                                          <p:spTgt spid="5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3"/>
          <p:cNvSpPr txBox="1"/>
          <p:nvPr/>
        </p:nvSpPr>
        <p:spPr>
          <a:xfrm>
            <a:off x="3300120" y="666048"/>
            <a:ext cx="572692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NƯỚC TRONG CUỘC SỐNG</a:t>
            </a:r>
            <a:endParaRPr b="1" i="0" sz="3200" u="none" cap="none" strike="noStrike">
              <a:solidFill>
                <a:srgbClr val="002060"/>
              </a:solidFill>
              <a:latin typeface="Roboto"/>
              <a:ea typeface="Roboto"/>
              <a:cs typeface="Roboto"/>
              <a:sym typeface="Roboto"/>
            </a:endParaRPr>
          </a:p>
        </p:txBody>
      </p:sp>
      <p:pic>
        <p:nvPicPr>
          <p:cNvPr id="189" name="Google Shape;189;p3"/>
          <p:cNvPicPr preferRelativeResize="0"/>
          <p:nvPr/>
        </p:nvPicPr>
        <p:blipFill rotWithShape="1">
          <a:blip r:embed="rId4">
            <a:alphaModFix/>
          </a:blip>
          <a:srcRect b="0" l="0" r="0" t="0"/>
          <a:stretch/>
        </p:blipFill>
        <p:spPr>
          <a:xfrm>
            <a:off x="2513300" y="3705994"/>
            <a:ext cx="7792474" cy="2146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3" name="Shape 563"/>
        <p:cNvGrpSpPr/>
        <p:nvPr/>
      </p:nvGrpSpPr>
      <p:grpSpPr>
        <a:xfrm>
          <a:off x="0" y="0"/>
          <a:ext cx="0" cy="0"/>
          <a:chOff x="0" y="0"/>
          <a:chExt cx="0" cy="0"/>
        </a:xfrm>
      </p:grpSpPr>
      <p:sp>
        <p:nvSpPr>
          <p:cNvPr id="564" name="Google Shape;564;p30"/>
          <p:cNvSpPr txBox="1"/>
          <p:nvPr/>
        </p:nvSpPr>
        <p:spPr>
          <a:xfrm>
            <a:off x="1955168" y="2100784"/>
            <a:ext cx="8318384"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02060"/>
                </a:solidFill>
                <a:latin typeface="Roboto"/>
                <a:ea typeface="Roboto"/>
                <a:cs typeface="Roboto"/>
                <a:sym typeface="Roboto"/>
              </a:rPr>
              <a:t>SỬ DỤNG MÔ HÌNH VỪA LÀM, GIẢI THÍCH CHO BẠN VỀ HIỆN TƯỢNG XẢY RA MƯA</a:t>
            </a:r>
            <a:endParaRPr b="1" i="0" sz="4400" u="none" cap="none" strike="noStrike">
              <a:solidFill>
                <a:srgbClr val="00206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9" name="Shape 569"/>
        <p:cNvGrpSpPr/>
        <p:nvPr/>
      </p:nvGrpSpPr>
      <p:grpSpPr>
        <a:xfrm>
          <a:off x="0" y="0"/>
          <a:ext cx="0" cy="0"/>
          <a:chOff x="0" y="0"/>
          <a:chExt cx="0" cy="0"/>
        </a:xfrm>
      </p:grpSpPr>
      <p:pic>
        <p:nvPicPr>
          <p:cNvPr id="570" name="Google Shape;570;p31"/>
          <p:cNvPicPr preferRelativeResize="0"/>
          <p:nvPr/>
        </p:nvPicPr>
        <p:blipFill rotWithShape="1">
          <a:blip r:embed="rId4">
            <a:alphaModFix/>
          </a:blip>
          <a:srcRect b="0" l="0" r="0" t="0"/>
          <a:stretch/>
        </p:blipFill>
        <p:spPr>
          <a:xfrm>
            <a:off x="1738607" y="1588214"/>
            <a:ext cx="8469234" cy="5269785"/>
          </a:xfrm>
          <a:prstGeom prst="rect">
            <a:avLst/>
          </a:prstGeom>
          <a:noFill/>
          <a:ln>
            <a:noFill/>
          </a:ln>
          <a:effectLst>
            <a:outerShdw blurRad="63500" sx="102000" rotWithShape="0" algn="ctr" sy="102000">
              <a:srgbClr val="000000">
                <a:alpha val="40000"/>
              </a:srgbClr>
            </a:outerShdw>
          </a:effectLst>
        </p:spPr>
      </p:pic>
      <p:sp>
        <p:nvSpPr>
          <p:cNvPr id="571" name="Google Shape;571;p31"/>
          <p:cNvSpPr txBox="1"/>
          <p:nvPr/>
        </p:nvSpPr>
        <p:spPr>
          <a:xfrm>
            <a:off x="3644929" y="624225"/>
            <a:ext cx="465659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3200"/>
              <a:buFont typeface="Roboto"/>
              <a:buNone/>
            </a:pPr>
            <a:r>
              <a:rPr b="1" i="0" lang="en-US" sz="3200" u="none" cap="none" strike="noStrike">
                <a:solidFill>
                  <a:srgbClr val="002060"/>
                </a:solidFill>
                <a:latin typeface="Roboto"/>
                <a:ea typeface="Roboto"/>
                <a:cs typeface="Roboto"/>
                <a:sym typeface="Roboto"/>
              </a:rPr>
              <a:t>ĐÁNH GIÁ SẢN PHẨM</a:t>
            </a:r>
            <a:endParaRPr b="1" i="0" sz="3200" u="none" cap="none" strike="noStrike">
              <a:solidFill>
                <a:srgbClr val="002060"/>
              </a:solidFill>
              <a:latin typeface="Roboto"/>
              <a:ea typeface="Roboto"/>
              <a:cs typeface="Roboto"/>
              <a:sym typeface="Roboto"/>
            </a:endParaRPr>
          </a:p>
        </p:txBody>
      </p:sp>
      <p:sp>
        <p:nvSpPr>
          <p:cNvPr id="572" name="Google Shape;572;p31"/>
          <p:cNvSpPr txBox="1"/>
          <p:nvPr/>
        </p:nvSpPr>
        <p:spPr>
          <a:xfrm>
            <a:off x="6679784" y="1657458"/>
            <a:ext cx="2545723" cy="738664"/>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 Thực hiện đánh giá bằng hình dán</a:t>
            </a:r>
            <a:endParaRPr b="1" i="0" sz="2800" u="none" cap="none" strike="noStrike">
              <a:solidFill>
                <a:srgbClr val="FF0000"/>
              </a:solidFill>
              <a:latin typeface="Roboto"/>
              <a:ea typeface="Roboto"/>
              <a:cs typeface="Roboto"/>
              <a:sym typeface="Roboto"/>
            </a:endParaRPr>
          </a:p>
        </p:txBody>
      </p:sp>
      <p:pic>
        <p:nvPicPr>
          <p:cNvPr id="573" name="Google Shape;573;p31"/>
          <p:cNvPicPr preferRelativeResize="0"/>
          <p:nvPr/>
        </p:nvPicPr>
        <p:blipFill rotWithShape="1">
          <a:blip r:embed="rId5">
            <a:alphaModFix/>
          </a:blip>
          <a:srcRect b="3542" l="6826" r="5653" t="7035"/>
          <a:stretch/>
        </p:blipFill>
        <p:spPr>
          <a:xfrm>
            <a:off x="6245486" y="3758465"/>
            <a:ext cx="868595" cy="868595"/>
          </a:xfrm>
          <a:prstGeom prst="ellipse">
            <a:avLst/>
          </a:prstGeom>
          <a:noFill/>
          <a:ln>
            <a:noFill/>
          </a:ln>
        </p:spPr>
      </p:pic>
      <p:pic>
        <p:nvPicPr>
          <p:cNvPr id="574" name="Google Shape;574;p31"/>
          <p:cNvPicPr preferRelativeResize="0"/>
          <p:nvPr/>
        </p:nvPicPr>
        <p:blipFill rotWithShape="1">
          <a:blip r:embed="rId6">
            <a:alphaModFix/>
          </a:blip>
          <a:srcRect b="6659" l="9571" r="10419" t="6413"/>
          <a:stretch/>
        </p:blipFill>
        <p:spPr>
          <a:xfrm>
            <a:off x="7528178" y="4714520"/>
            <a:ext cx="848933" cy="848933"/>
          </a:xfrm>
          <a:prstGeom prst="ellipse">
            <a:avLst/>
          </a:prstGeom>
          <a:noFill/>
          <a:ln>
            <a:noFill/>
          </a:ln>
        </p:spPr>
      </p:pic>
      <p:pic>
        <p:nvPicPr>
          <p:cNvPr id="575" name="Google Shape;575;p31"/>
          <p:cNvPicPr preferRelativeResize="0"/>
          <p:nvPr/>
        </p:nvPicPr>
        <p:blipFill rotWithShape="1">
          <a:blip r:embed="rId7">
            <a:alphaModFix/>
          </a:blip>
          <a:srcRect b="6896" l="5642" r="6278" t="6399"/>
          <a:stretch/>
        </p:blipFill>
        <p:spPr>
          <a:xfrm>
            <a:off x="8786108" y="5684017"/>
            <a:ext cx="878797" cy="878797"/>
          </a:xfrm>
          <a:prstGeom prst="ellipse">
            <a:avLst/>
          </a:prstGeom>
          <a:noFill/>
          <a:ln>
            <a:noFill/>
          </a:ln>
        </p:spPr>
      </p:pic>
      <p:sp>
        <p:nvSpPr>
          <p:cNvPr id="576" name="Google Shape;576;p31"/>
          <p:cNvSpPr txBox="1"/>
          <p:nvPr/>
        </p:nvSpPr>
        <p:spPr>
          <a:xfrm>
            <a:off x="2538221" y="3783811"/>
            <a:ext cx="345378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2060"/>
                </a:solidFill>
                <a:latin typeface="Roboto"/>
                <a:ea typeface="Roboto"/>
                <a:cs typeface="Roboto"/>
                <a:sym typeface="Roboto"/>
              </a:rPr>
              <a:t>Thể hiện rõ sự chuyển thể của nước trong tự nhiên.</a:t>
            </a:r>
            <a:endParaRPr b="0" i="0" sz="1800" u="none" cap="none" strike="noStrike">
              <a:solidFill>
                <a:srgbClr val="002060"/>
              </a:solidFill>
              <a:latin typeface="Roboto"/>
              <a:ea typeface="Roboto"/>
              <a:cs typeface="Roboto"/>
              <a:sym typeface="Roboto"/>
            </a:endParaRPr>
          </a:p>
        </p:txBody>
      </p:sp>
      <p:sp>
        <p:nvSpPr>
          <p:cNvPr id="577" name="Google Shape;577;p31"/>
          <p:cNvSpPr txBox="1"/>
          <p:nvPr/>
        </p:nvSpPr>
        <p:spPr>
          <a:xfrm>
            <a:off x="2624616" y="5938750"/>
            <a:ext cx="3303828"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rgbClr val="002060"/>
                </a:solidFill>
                <a:latin typeface="Roboto"/>
                <a:ea typeface="Roboto"/>
                <a:cs typeface="Roboto"/>
                <a:sym typeface="Roboto"/>
              </a:rPr>
              <a:t>Vật liệu dễ kiếm, dễ sử dụng.</a:t>
            </a:r>
            <a:endParaRPr b="0" i="0" sz="1800" u="none" cap="none" strike="noStrike">
              <a:solidFill>
                <a:srgbClr val="002060"/>
              </a:solidFill>
              <a:latin typeface="Roboto"/>
              <a:ea typeface="Roboto"/>
              <a:cs typeface="Roboto"/>
              <a:sym typeface="Roboto"/>
            </a:endParaRPr>
          </a:p>
        </p:txBody>
      </p:sp>
      <p:sp>
        <p:nvSpPr>
          <p:cNvPr id="578" name="Google Shape;578;p31"/>
          <p:cNvSpPr txBox="1"/>
          <p:nvPr/>
        </p:nvSpPr>
        <p:spPr>
          <a:xfrm>
            <a:off x="2647114" y="4742502"/>
            <a:ext cx="325883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2060"/>
                </a:solidFill>
                <a:latin typeface="Roboto"/>
                <a:ea typeface="Roboto"/>
                <a:cs typeface="Roboto"/>
                <a:sym typeface="Roboto"/>
              </a:rPr>
              <a:t>Chú thích đầy đủ, rõ ràng các quá trình chuyển thể của nước.</a:t>
            </a:r>
            <a:endParaRPr b="0" i="0" sz="1800" u="none" cap="none" strike="noStrike">
              <a:solidFill>
                <a:srgbClr val="00206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500"/>
                                        <p:tgtEl>
                                          <p:spTgt spid="571"/>
                                        </p:tgtEl>
                                      </p:cBhvr>
                                    </p:animEffect>
                                  </p:childTnLst>
                                </p:cTn>
                              </p:par>
                              <p:par>
                                <p:cTn fill="hold" nodeType="withEffect" presetClass="entr" presetID="23" presetSubtype="16">
                                  <p:stCondLst>
                                    <p:cond delay="0"/>
                                  </p:stCondLst>
                                  <p:childTnLst>
                                    <p:set>
                                      <p:cBhvr>
                                        <p:cTn dur="1" fill="hold">
                                          <p:stCondLst>
                                            <p:cond delay="0"/>
                                          </p:stCondLst>
                                        </p:cTn>
                                        <p:tgtEl>
                                          <p:spTgt spid="572"/>
                                        </p:tgtEl>
                                        <p:attrNameLst>
                                          <p:attrName>style.visibility</p:attrName>
                                        </p:attrNameLst>
                                      </p:cBhvr>
                                      <p:to>
                                        <p:strVal val="visible"/>
                                      </p:to>
                                    </p:set>
                                    <p:anim calcmode="lin" valueType="num">
                                      <p:cBhvr additive="base">
                                        <p:cTn dur="500"/>
                                        <p:tgtEl>
                                          <p:spTgt spid="572"/>
                                        </p:tgtEl>
                                        <p:attrNameLst>
                                          <p:attrName>ppt_w</p:attrName>
                                        </p:attrNameLst>
                                      </p:cBhvr>
                                      <p:tavLst>
                                        <p:tav fmla="" tm="0">
                                          <p:val>
                                            <p:strVal val="0"/>
                                          </p:val>
                                        </p:tav>
                                        <p:tav fmla="" tm="100000">
                                          <p:val>
                                            <p:strVal val="#ppt_w"/>
                                          </p:val>
                                        </p:tav>
                                      </p:tavLst>
                                    </p:anim>
                                    <p:anim calcmode="lin" valueType="num">
                                      <p:cBhvr additive="base">
                                        <p:cTn dur="500"/>
                                        <p:tgtEl>
                                          <p:spTgt spid="57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2000"/>
                                        <p:tgtEl>
                                          <p:spTgt spid="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2000"/>
                                        <p:tgtEl>
                                          <p:spTgt spid="5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2000"/>
                                        <p:tgtEl>
                                          <p:spTgt spid="5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3" name="Shape 583"/>
        <p:cNvGrpSpPr/>
        <p:nvPr/>
      </p:nvGrpSpPr>
      <p:grpSpPr>
        <a:xfrm>
          <a:off x="0" y="0"/>
          <a:ext cx="0" cy="0"/>
          <a:chOff x="0" y="0"/>
          <a:chExt cx="0" cy="0"/>
        </a:xfrm>
      </p:grpSpPr>
      <p:pic>
        <p:nvPicPr>
          <p:cNvPr id="584" name="Google Shape;584;p32"/>
          <p:cNvPicPr preferRelativeResize="0"/>
          <p:nvPr/>
        </p:nvPicPr>
        <p:blipFill rotWithShape="1">
          <a:blip r:embed="rId4">
            <a:alphaModFix/>
          </a:blip>
          <a:srcRect b="0" l="0" r="0" t="0"/>
          <a:stretch/>
        </p:blipFill>
        <p:spPr>
          <a:xfrm>
            <a:off x="9223034" y="2522362"/>
            <a:ext cx="2398474" cy="3929809"/>
          </a:xfrm>
          <a:prstGeom prst="rect">
            <a:avLst/>
          </a:prstGeom>
          <a:noFill/>
          <a:ln>
            <a:noFill/>
          </a:ln>
        </p:spPr>
      </p:pic>
      <p:sp>
        <p:nvSpPr>
          <p:cNvPr id="585" name="Google Shape;585;p32"/>
          <p:cNvSpPr txBox="1"/>
          <p:nvPr/>
        </p:nvSpPr>
        <p:spPr>
          <a:xfrm>
            <a:off x="3476645" y="3170284"/>
            <a:ext cx="585619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4800"/>
              <a:buFont typeface="Roboto Black"/>
              <a:buNone/>
            </a:pPr>
            <a:r>
              <a:rPr b="1" i="0" lang="en-US" sz="4800" u="none" cap="none" strike="noStrike">
                <a:solidFill>
                  <a:srgbClr val="002060"/>
                </a:solidFill>
                <a:latin typeface="Roboto Black"/>
                <a:ea typeface="Roboto Black"/>
                <a:cs typeface="Roboto Black"/>
                <a:sym typeface="Roboto Black"/>
              </a:rPr>
              <a:t>TẠM BIỆT CÁC EM</a:t>
            </a:r>
            <a:endParaRPr b="1" i="0" sz="4800" u="none" cap="none" strike="noStrike">
              <a:solidFill>
                <a:srgbClr val="002060"/>
              </a:solidFill>
              <a:latin typeface="Roboto Black"/>
              <a:ea typeface="Roboto Black"/>
              <a:cs typeface="Roboto Black"/>
              <a:sym typeface="Robo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par>
                                <p:cTn fill="hold" nodeType="withEffect" presetClass="entr" presetID="2" presetSubtype="1">
                                  <p:stCondLst>
                                    <p:cond delay="0"/>
                                  </p:stCondLst>
                                  <p:childTnLst>
                                    <p:set>
                                      <p:cBhvr>
                                        <p:cTn dur="1" fill="hold">
                                          <p:stCondLst>
                                            <p:cond delay="0"/>
                                          </p:stCondLst>
                                        </p:cTn>
                                        <p:tgtEl>
                                          <p:spTgt spid="585"/>
                                        </p:tgtEl>
                                        <p:attrNameLst>
                                          <p:attrName>style.visibility</p:attrName>
                                        </p:attrNameLst>
                                      </p:cBhvr>
                                      <p:to>
                                        <p:strVal val="visible"/>
                                      </p:to>
                                    </p:set>
                                    <p:anim calcmode="lin" valueType="num">
                                      <p:cBhvr additive="base">
                                        <p:cTn dur="500"/>
                                        <p:tgtEl>
                                          <p:spTgt spid="58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sp>
        <p:nvSpPr>
          <p:cNvPr id="195" name="Google Shape;195;p4"/>
          <p:cNvSpPr txBox="1"/>
          <p:nvPr/>
        </p:nvSpPr>
        <p:spPr>
          <a:xfrm>
            <a:off x="2377041" y="340010"/>
            <a:ext cx="866636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CHIA SẺ VÍ DỤ VỀ NƯỚC TRONG CUỘC SỐNG</a:t>
            </a:r>
            <a:endParaRPr b="1" i="0" sz="3200" u="none" cap="none" strike="noStrike">
              <a:solidFill>
                <a:srgbClr val="002060"/>
              </a:solidFill>
              <a:latin typeface="Roboto"/>
              <a:ea typeface="Roboto"/>
              <a:cs typeface="Roboto"/>
              <a:sym typeface="Roboto"/>
            </a:endParaRPr>
          </a:p>
        </p:txBody>
      </p:sp>
      <p:sp>
        <p:nvSpPr>
          <p:cNvPr id="196" name="Google Shape;196;p4"/>
          <p:cNvSpPr/>
          <p:nvPr/>
        </p:nvSpPr>
        <p:spPr>
          <a:xfrm>
            <a:off x="2377041" y="4258911"/>
            <a:ext cx="2950333" cy="2353686"/>
          </a:xfrm>
          <a:prstGeom prst="roundRect">
            <a:avLst>
              <a:gd fmla="val 16667" name="adj"/>
            </a:avLst>
          </a:prstGeom>
          <a:blipFill rotWithShape="1">
            <a:blip r:embed="rId4">
              <a:alphaModFix/>
            </a:blip>
            <a:stretch>
              <a:fillRect b="0" l="0" r="0" t="0"/>
            </a:stretch>
          </a:blip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7" name="Google Shape;197;p4"/>
          <p:cNvSpPr/>
          <p:nvPr/>
        </p:nvSpPr>
        <p:spPr>
          <a:xfrm>
            <a:off x="6703059" y="4258911"/>
            <a:ext cx="2957776" cy="2353686"/>
          </a:xfrm>
          <a:prstGeom prst="roundRect">
            <a:avLst>
              <a:gd fmla="val 16667" name="adj"/>
            </a:avLst>
          </a:prstGeom>
          <a:blipFill rotWithShape="1">
            <a:blip r:embed="rId5">
              <a:alphaModFix/>
            </a:blip>
            <a:stretch>
              <a:fillRect b="0" l="0" r="0" t="0"/>
            </a:stretch>
          </a:blip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8" name="Google Shape;198;p4"/>
          <p:cNvSpPr/>
          <p:nvPr/>
        </p:nvSpPr>
        <p:spPr>
          <a:xfrm>
            <a:off x="2377041" y="1575072"/>
            <a:ext cx="2851620" cy="2228740"/>
          </a:xfrm>
          <a:prstGeom prst="roundRect">
            <a:avLst>
              <a:gd fmla="val 16667" name="adj"/>
            </a:avLst>
          </a:prstGeom>
          <a:blipFill rotWithShape="1">
            <a:blip r:embed="rId6">
              <a:alphaModFix/>
            </a:blip>
            <a:stretch>
              <a:fillRect b="0" l="0" r="0" t="0"/>
            </a:stretch>
          </a:blip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4"/>
          <p:cNvSpPr/>
          <p:nvPr/>
        </p:nvSpPr>
        <p:spPr>
          <a:xfrm>
            <a:off x="6809215" y="1575072"/>
            <a:ext cx="2851620" cy="2228740"/>
          </a:xfrm>
          <a:prstGeom prst="roundRect">
            <a:avLst>
              <a:gd fmla="val 16667" name="adj"/>
            </a:avLst>
          </a:prstGeom>
          <a:blipFill rotWithShape="1">
            <a:blip r:embed="rId7">
              <a:alphaModFix/>
            </a:blip>
            <a:stretch>
              <a:fillRect b="0" l="0" r="0" t="0"/>
            </a:stretch>
          </a:blip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0" name="Google Shape;200;p4"/>
          <p:cNvSpPr txBox="1"/>
          <p:nvPr/>
        </p:nvSpPr>
        <p:spPr>
          <a:xfrm>
            <a:off x="534970" y="2452314"/>
            <a:ext cx="176143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Mưa</a:t>
            </a:r>
            <a:endParaRPr/>
          </a:p>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(Dạng lỏng)</a:t>
            </a:r>
            <a:endParaRPr b="0" i="0" sz="2400" u="none" cap="none" strike="noStrike">
              <a:solidFill>
                <a:srgbClr val="002060"/>
              </a:solidFill>
              <a:latin typeface="Roboto"/>
              <a:ea typeface="Roboto"/>
              <a:cs typeface="Roboto"/>
              <a:sym typeface="Roboto"/>
            </a:endParaRPr>
          </a:p>
        </p:txBody>
      </p:sp>
      <p:sp>
        <p:nvSpPr>
          <p:cNvPr id="201" name="Google Shape;201;p4"/>
          <p:cNvSpPr txBox="1"/>
          <p:nvPr/>
        </p:nvSpPr>
        <p:spPr>
          <a:xfrm>
            <a:off x="9660835" y="2458609"/>
            <a:ext cx="1918252"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Hơi nước/nước (Dạng khí/ lỏng)</a:t>
            </a:r>
            <a:endParaRPr b="0" i="0" sz="2400" u="none" cap="none" strike="noStrike">
              <a:solidFill>
                <a:srgbClr val="002060"/>
              </a:solidFill>
              <a:latin typeface="Roboto"/>
              <a:ea typeface="Roboto"/>
              <a:cs typeface="Roboto"/>
              <a:sym typeface="Roboto"/>
            </a:endParaRPr>
          </a:p>
        </p:txBody>
      </p:sp>
      <p:sp>
        <p:nvSpPr>
          <p:cNvPr id="202" name="Google Shape;202;p4"/>
          <p:cNvSpPr txBox="1"/>
          <p:nvPr/>
        </p:nvSpPr>
        <p:spPr>
          <a:xfrm>
            <a:off x="664125" y="5036562"/>
            <a:ext cx="171291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Tuyết (Dạng rắn)</a:t>
            </a:r>
            <a:endParaRPr b="0" i="0" sz="2400" u="none" cap="none" strike="noStrike">
              <a:solidFill>
                <a:srgbClr val="002060"/>
              </a:solidFill>
              <a:latin typeface="Roboto"/>
              <a:ea typeface="Roboto"/>
              <a:cs typeface="Roboto"/>
              <a:sym typeface="Roboto"/>
            </a:endParaRPr>
          </a:p>
        </p:txBody>
      </p:sp>
      <p:sp>
        <p:nvSpPr>
          <p:cNvPr id="203" name="Google Shape;203;p4"/>
          <p:cNvSpPr txBox="1"/>
          <p:nvPr/>
        </p:nvSpPr>
        <p:spPr>
          <a:xfrm>
            <a:off x="9581322" y="4687349"/>
            <a:ext cx="222545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Băng/nước</a:t>
            </a:r>
            <a:endParaRPr/>
          </a:p>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(Dạng rắn/ lỏng)</a:t>
            </a:r>
            <a:endParaRPr b="0" i="0" sz="2400" u="none" cap="none" strike="noStrike">
              <a:solidFill>
                <a:srgbClr val="002060"/>
              </a:solidFill>
              <a:latin typeface="Roboto"/>
              <a:ea typeface="Roboto"/>
              <a:cs typeface="Roboto"/>
              <a:sym typeface="Roboto"/>
            </a:endParaRPr>
          </a:p>
        </p:txBody>
      </p:sp>
      <p:sp>
        <p:nvSpPr>
          <p:cNvPr id="204" name="Google Shape;204;p4"/>
          <p:cNvSpPr txBox="1"/>
          <p:nvPr/>
        </p:nvSpPr>
        <p:spPr>
          <a:xfrm>
            <a:off x="1907775" y="904684"/>
            <a:ext cx="959056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Quan sát các hình và cho biết các dạng của nước trong cuộc sống</a:t>
            </a:r>
            <a:endParaRPr b="0" i="0" sz="2400" u="none" cap="none" strike="noStrike">
              <a:solidFill>
                <a:srgbClr val="00206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pic>
        <p:nvPicPr>
          <p:cNvPr id="210" name="Google Shape;210;p5"/>
          <p:cNvPicPr preferRelativeResize="0"/>
          <p:nvPr/>
        </p:nvPicPr>
        <p:blipFill rotWithShape="1">
          <a:blip r:embed="rId4">
            <a:alphaModFix/>
          </a:blip>
          <a:srcRect b="0" l="0" r="0" t="0"/>
          <a:stretch/>
        </p:blipFill>
        <p:spPr>
          <a:xfrm>
            <a:off x="10450702" y="4507623"/>
            <a:ext cx="1436365" cy="2039707"/>
          </a:xfrm>
          <a:prstGeom prst="rect">
            <a:avLst/>
          </a:prstGeom>
          <a:noFill/>
          <a:ln>
            <a:noFill/>
          </a:ln>
        </p:spPr>
      </p:pic>
      <p:sp>
        <p:nvSpPr>
          <p:cNvPr id="211" name="Google Shape;211;p5"/>
          <p:cNvSpPr/>
          <p:nvPr/>
        </p:nvSpPr>
        <p:spPr>
          <a:xfrm>
            <a:off x="4369979" y="4391246"/>
            <a:ext cx="5233305" cy="2336131"/>
          </a:xfrm>
          <a:prstGeom prst="wedgeEllipseCallout">
            <a:avLst>
              <a:gd fmla="val 76283" name="adj1"/>
              <a:gd fmla="val -11693" name="adj2"/>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2" name="Google Shape;212;p5"/>
          <p:cNvSpPr txBox="1"/>
          <p:nvPr/>
        </p:nvSpPr>
        <p:spPr>
          <a:xfrm>
            <a:off x="4571883" y="4602257"/>
            <a:ext cx="4829496"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Chúng mình cùng làm </a:t>
            </a:r>
            <a:endParaRPr b="0" i="0" sz="2400" u="none" cap="none" strike="noStrike">
              <a:solidFill>
                <a:srgbClr val="002060"/>
              </a:solidFill>
              <a:latin typeface="Roboto"/>
              <a:ea typeface="Roboto"/>
              <a:cs typeface="Roboto"/>
              <a:sym typeface="Roboto"/>
            </a:endParaRPr>
          </a:p>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mô hình vòng tuần hoàn của nước trong tự nhiên để tìm hiểu về sự chuyển thể của nước trong tự nhiên nhé!</a:t>
            </a:r>
            <a:endParaRPr b="0" i="0" sz="2400" u="none" cap="none" strike="noStrike">
              <a:solidFill>
                <a:srgbClr val="002060"/>
              </a:solidFill>
              <a:latin typeface="Roboto"/>
              <a:ea typeface="Roboto"/>
              <a:cs typeface="Roboto"/>
              <a:sym typeface="Roboto"/>
            </a:endParaRPr>
          </a:p>
        </p:txBody>
      </p:sp>
      <p:sp>
        <p:nvSpPr>
          <p:cNvPr id="213" name="Google Shape;213;p5"/>
          <p:cNvSpPr txBox="1"/>
          <p:nvPr/>
        </p:nvSpPr>
        <p:spPr>
          <a:xfrm>
            <a:off x="2012758" y="1368627"/>
            <a:ext cx="887096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Nước có thể chuyển từ dạng này sang dạng khác không?</a:t>
            </a:r>
            <a:endParaRPr b="0" i="0" sz="2400" u="none" cap="none" strike="noStrike">
              <a:solidFill>
                <a:srgbClr val="002060"/>
              </a:solidFill>
              <a:latin typeface="Roboto"/>
              <a:ea typeface="Roboto"/>
              <a:cs typeface="Roboto"/>
              <a:sym typeface="Roboto"/>
            </a:endParaRPr>
          </a:p>
        </p:txBody>
      </p:sp>
      <p:sp>
        <p:nvSpPr>
          <p:cNvPr id="214" name="Google Shape;214;p5"/>
          <p:cNvSpPr txBox="1"/>
          <p:nvPr/>
        </p:nvSpPr>
        <p:spPr>
          <a:xfrm>
            <a:off x="2357163" y="507798"/>
            <a:ext cx="866636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CHIA SẺ VÍ DỤ VỀ NƯỚC TRONG CUỘC SỐNG</a:t>
            </a:r>
            <a:endParaRPr b="1" i="0" sz="3200" u="none" cap="none" strike="noStrike">
              <a:solidFill>
                <a:srgbClr val="002060"/>
              </a:solidFill>
              <a:latin typeface="Roboto"/>
              <a:ea typeface="Roboto"/>
              <a:cs typeface="Roboto"/>
              <a:sym typeface="Roboto"/>
            </a:endParaRPr>
          </a:p>
        </p:txBody>
      </p:sp>
      <p:pic>
        <p:nvPicPr>
          <p:cNvPr descr="https://hoc24.vn/source/KHTN%206/Ch%C6%B0%C6%A1ng%203/1e991-boil.gif" id="215" name="Google Shape;215;p5"/>
          <p:cNvPicPr preferRelativeResize="0"/>
          <p:nvPr/>
        </p:nvPicPr>
        <p:blipFill rotWithShape="1">
          <a:blip r:embed="rId5">
            <a:alphaModFix/>
          </a:blip>
          <a:srcRect b="0" l="0" r="0" t="0"/>
          <a:stretch/>
        </p:blipFill>
        <p:spPr>
          <a:xfrm>
            <a:off x="8169791" y="2268638"/>
            <a:ext cx="3066960" cy="1728867"/>
          </a:xfrm>
          <a:prstGeom prst="rect">
            <a:avLst/>
          </a:prstGeom>
          <a:noFill/>
          <a:ln>
            <a:noFill/>
          </a:ln>
        </p:spPr>
      </p:pic>
      <p:pic>
        <p:nvPicPr>
          <p:cNvPr descr="Sự bay hơi của nước" id="216" name="Google Shape;216;p5"/>
          <p:cNvPicPr preferRelativeResize="0"/>
          <p:nvPr/>
        </p:nvPicPr>
        <p:blipFill rotWithShape="1">
          <a:blip r:embed="rId6">
            <a:alphaModFix/>
          </a:blip>
          <a:srcRect b="0" l="0" r="0" t="0"/>
          <a:stretch/>
        </p:blipFill>
        <p:spPr>
          <a:xfrm>
            <a:off x="793875" y="2268638"/>
            <a:ext cx="2847348" cy="1728867"/>
          </a:xfrm>
          <a:prstGeom prst="rect">
            <a:avLst/>
          </a:prstGeom>
          <a:noFill/>
          <a:ln>
            <a:noFill/>
          </a:ln>
        </p:spPr>
      </p:pic>
      <p:pic>
        <p:nvPicPr>
          <p:cNvPr descr="máy làm đá fushima cho ra sản phẩm đá sạch" id="217" name="Google Shape;217;p5"/>
          <p:cNvPicPr preferRelativeResize="0"/>
          <p:nvPr/>
        </p:nvPicPr>
        <p:blipFill rotWithShape="1">
          <a:blip r:embed="rId7">
            <a:alphaModFix/>
          </a:blip>
          <a:srcRect b="0" l="0" r="0" t="0"/>
          <a:stretch/>
        </p:blipFill>
        <p:spPr>
          <a:xfrm>
            <a:off x="4571883" y="2268638"/>
            <a:ext cx="2847348" cy="17288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sp>
        <p:nvSpPr>
          <p:cNvPr id="223" name="Google Shape;223;p6"/>
          <p:cNvSpPr txBox="1"/>
          <p:nvPr/>
        </p:nvSpPr>
        <p:spPr>
          <a:xfrm>
            <a:off x="2450176" y="424116"/>
            <a:ext cx="729164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XÁC ĐỊNH CÁC THỂ CỦA NƯỚC</a:t>
            </a:r>
            <a:endParaRPr b="1" i="0" sz="3200" u="none" cap="none" strike="noStrike">
              <a:solidFill>
                <a:srgbClr val="002060"/>
              </a:solidFill>
              <a:latin typeface="Roboto"/>
              <a:ea typeface="Roboto"/>
              <a:cs typeface="Roboto"/>
              <a:sym typeface="Roboto"/>
            </a:endParaRPr>
          </a:p>
        </p:txBody>
      </p:sp>
      <p:sp>
        <p:nvSpPr>
          <p:cNvPr id="224" name="Google Shape;224;p6"/>
          <p:cNvSpPr txBox="1"/>
          <p:nvPr/>
        </p:nvSpPr>
        <p:spPr>
          <a:xfrm>
            <a:off x="3004601" y="5781008"/>
            <a:ext cx="618279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Dùng các từ: Thể rắn, Thể lỏng, Thể khí để gọi tên thể của nước trong mỗi hình sau</a:t>
            </a:r>
            <a:endParaRPr b="0" i="0" sz="3200" u="none" cap="none" strike="noStrike">
              <a:solidFill>
                <a:srgbClr val="002060"/>
              </a:solidFill>
              <a:latin typeface="Roboto"/>
              <a:ea typeface="Roboto"/>
              <a:cs typeface="Roboto"/>
              <a:sym typeface="Roboto"/>
            </a:endParaRPr>
          </a:p>
        </p:txBody>
      </p:sp>
      <p:pic>
        <p:nvPicPr>
          <p:cNvPr id="225" name="Google Shape;225;p6"/>
          <p:cNvPicPr preferRelativeResize="0"/>
          <p:nvPr/>
        </p:nvPicPr>
        <p:blipFill rotWithShape="1">
          <a:blip r:embed="rId4">
            <a:alphaModFix/>
          </a:blip>
          <a:srcRect b="0" l="0" r="0" t="0"/>
          <a:stretch/>
        </p:blipFill>
        <p:spPr>
          <a:xfrm>
            <a:off x="655860" y="2457583"/>
            <a:ext cx="3021955" cy="2724879"/>
          </a:xfrm>
          <a:prstGeom prst="rect">
            <a:avLst/>
          </a:prstGeom>
          <a:noFill/>
          <a:ln>
            <a:noFill/>
          </a:ln>
          <a:effectLst>
            <a:outerShdw blurRad="63500" sx="102000" rotWithShape="0" algn="ctr" sy="102000">
              <a:srgbClr val="000000">
                <a:alpha val="40000"/>
              </a:srgbClr>
            </a:outerShdw>
          </a:effectLst>
        </p:spPr>
      </p:pic>
      <p:pic>
        <p:nvPicPr>
          <p:cNvPr id="226" name="Google Shape;226;p6"/>
          <p:cNvPicPr preferRelativeResize="0"/>
          <p:nvPr/>
        </p:nvPicPr>
        <p:blipFill rotWithShape="1">
          <a:blip r:embed="rId5">
            <a:alphaModFix/>
          </a:blip>
          <a:srcRect b="0" l="0" r="0" t="0"/>
          <a:stretch/>
        </p:blipFill>
        <p:spPr>
          <a:xfrm>
            <a:off x="4497556" y="2408416"/>
            <a:ext cx="3196884" cy="2739205"/>
          </a:xfrm>
          <a:prstGeom prst="rect">
            <a:avLst/>
          </a:prstGeom>
          <a:noFill/>
          <a:ln>
            <a:noFill/>
          </a:ln>
          <a:effectLst>
            <a:outerShdw blurRad="63500" sx="102000" rotWithShape="0" algn="ctr" sy="102000">
              <a:srgbClr val="000000">
                <a:alpha val="40000"/>
              </a:srgbClr>
            </a:outerShdw>
          </a:effectLst>
        </p:spPr>
      </p:pic>
      <p:pic>
        <p:nvPicPr>
          <p:cNvPr id="227" name="Google Shape;227;p6"/>
          <p:cNvPicPr preferRelativeResize="0"/>
          <p:nvPr/>
        </p:nvPicPr>
        <p:blipFill rotWithShape="1">
          <a:blip r:embed="rId6">
            <a:alphaModFix/>
          </a:blip>
          <a:srcRect b="0" l="0" r="0" t="0"/>
          <a:stretch/>
        </p:blipFill>
        <p:spPr>
          <a:xfrm>
            <a:off x="8379647" y="2396321"/>
            <a:ext cx="3196884" cy="2739205"/>
          </a:xfrm>
          <a:prstGeom prst="rect">
            <a:avLst/>
          </a:prstGeom>
          <a:noFill/>
          <a:ln>
            <a:noFill/>
          </a:ln>
          <a:effectLst>
            <a:outerShdw blurRad="63500" sx="102000" rotWithShape="0" algn="ctr" sy="102000">
              <a:srgbClr val="000000">
                <a:alpha val="40000"/>
              </a:srgbClr>
            </a:outerShdw>
          </a:effectLst>
        </p:spPr>
      </p:pic>
      <p:sp>
        <p:nvSpPr>
          <p:cNvPr id="228" name="Google Shape;228;p6"/>
          <p:cNvSpPr txBox="1"/>
          <p:nvPr/>
        </p:nvSpPr>
        <p:spPr>
          <a:xfrm>
            <a:off x="1466667" y="1628204"/>
            <a:ext cx="140791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Thể lỏng</a:t>
            </a:r>
            <a:endParaRPr b="0" i="0" sz="3200" u="none" cap="none" strike="noStrike">
              <a:solidFill>
                <a:srgbClr val="002060"/>
              </a:solidFill>
              <a:latin typeface="Roboto"/>
              <a:ea typeface="Roboto"/>
              <a:cs typeface="Roboto"/>
              <a:sym typeface="Roboto"/>
            </a:endParaRPr>
          </a:p>
        </p:txBody>
      </p:sp>
      <p:sp>
        <p:nvSpPr>
          <p:cNvPr id="229" name="Google Shape;229;p6"/>
          <p:cNvSpPr txBox="1"/>
          <p:nvPr/>
        </p:nvSpPr>
        <p:spPr>
          <a:xfrm>
            <a:off x="5276546" y="1654373"/>
            <a:ext cx="140791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Thể khí</a:t>
            </a:r>
            <a:endParaRPr b="0" i="0" sz="3200" u="none" cap="none" strike="noStrike">
              <a:solidFill>
                <a:srgbClr val="002060"/>
              </a:solidFill>
              <a:latin typeface="Roboto"/>
              <a:ea typeface="Roboto"/>
              <a:cs typeface="Roboto"/>
              <a:sym typeface="Roboto"/>
            </a:endParaRPr>
          </a:p>
        </p:txBody>
      </p:sp>
      <p:sp>
        <p:nvSpPr>
          <p:cNvPr id="230" name="Google Shape;230;p6"/>
          <p:cNvSpPr txBox="1"/>
          <p:nvPr/>
        </p:nvSpPr>
        <p:spPr>
          <a:xfrm>
            <a:off x="9090210" y="1654373"/>
            <a:ext cx="140791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Thể rắn</a:t>
            </a:r>
            <a:endParaRPr b="0" i="0" sz="3200" u="none" cap="none" strike="noStrike">
              <a:solidFill>
                <a:srgbClr val="002060"/>
              </a:solidFill>
              <a:latin typeface="Roboto"/>
              <a:ea typeface="Roboto"/>
              <a:cs typeface="Roboto"/>
              <a:sym typeface="Roboto"/>
            </a:endParaRPr>
          </a:p>
        </p:txBody>
      </p:sp>
      <p:sp>
        <p:nvSpPr>
          <p:cNvPr id="231" name="Google Shape;231;p6"/>
          <p:cNvSpPr txBox="1"/>
          <p:nvPr/>
        </p:nvSpPr>
        <p:spPr>
          <a:xfrm>
            <a:off x="881875" y="5319343"/>
            <a:ext cx="140791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7F6000"/>
                </a:solidFill>
                <a:latin typeface="Roboto"/>
                <a:ea typeface="Roboto"/>
                <a:cs typeface="Roboto"/>
                <a:sym typeface="Roboto"/>
              </a:rPr>
              <a:t>Sông</a:t>
            </a:r>
            <a:endParaRPr b="0" i="0" sz="3200" u="none" cap="none" strike="noStrike">
              <a:solidFill>
                <a:srgbClr val="7F6000"/>
              </a:solidFill>
              <a:latin typeface="Roboto"/>
              <a:ea typeface="Roboto"/>
              <a:cs typeface="Roboto"/>
              <a:sym typeface="Roboto"/>
            </a:endParaRPr>
          </a:p>
        </p:txBody>
      </p:sp>
      <p:sp>
        <p:nvSpPr>
          <p:cNvPr id="232" name="Google Shape;232;p6"/>
          <p:cNvSpPr txBox="1"/>
          <p:nvPr/>
        </p:nvSpPr>
        <p:spPr>
          <a:xfrm>
            <a:off x="4781829" y="5319343"/>
            <a:ext cx="282973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7F6000"/>
                </a:solidFill>
                <a:latin typeface="Roboto"/>
                <a:ea typeface="Roboto"/>
                <a:cs typeface="Roboto"/>
                <a:sym typeface="Roboto"/>
              </a:rPr>
              <a:t>Cốc nước nóng</a:t>
            </a:r>
            <a:endParaRPr b="0" i="0" sz="3200" u="none" cap="none" strike="noStrike">
              <a:solidFill>
                <a:srgbClr val="7F6000"/>
              </a:solidFill>
              <a:latin typeface="Roboto"/>
              <a:ea typeface="Roboto"/>
              <a:cs typeface="Roboto"/>
              <a:sym typeface="Roboto"/>
            </a:endParaRPr>
          </a:p>
        </p:txBody>
      </p:sp>
      <p:sp>
        <p:nvSpPr>
          <p:cNvPr id="233" name="Google Shape;233;p6"/>
          <p:cNvSpPr txBox="1"/>
          <p:nvPr/>
        </p:nvSpPr>
        <p:spPr>
          <a:xfrm>
            <a:off x="9390026" y="5319343"/>
            <a:ext cx="140729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7F6000"/>
                </a:solidFill>
                <a:latin typeface="Roboto"/>
                <a:ea typeface="Roboto"/>
                <a:cs typeface="Roboto"/>
                <a:sym typeface="Roboto"/>
              </a:rPr>
              <a:t>Đá viên</a:t>
            </a:r>
            <a:endParaRPr b="0" i="0" sz="3200" u="none" cap="none" strike="noStrike">
              <a:solidFill>
                <a:srgbClr val="7F6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p7"/>
          <p:cNvSpPr txBox="1"/>
          <p:nvPr/>
        </p:nvSpPr>
        <p:spPr>
          <a:xfrm>
            <a:off x="2441005" y="579780"/>
            <a:ext cx="816344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TÌM HIỂU VỀ SỰ CHUYỂN THỂ CỦA NƯỚC</a:t>
            </a:r>
            <a:endParaRPr b="1" i="0" sz="3200" u="none" cap="none" strike="noStrike">
              <a:solidFill>
                <a:srgbClr val="002060"/>
              </a:solidFill>
              <a:latin typeface="Roboto"/>
              <a:ea typeface="Roboto"/>
              <a:cs typeface="Roboto"/>
              <a:sym typeface="Roboto"/>
            </a:endParaRPr>
          </a:p>
        </p:txBody>
      </p:sp>
      <p:sp>
        <p:nvSpPr>
          <p:cNvPr id="240" name="Google Shape;240;p7"/>
          <p:cNvSpPr txBox="1"/>
          <p:nvPr/>
        </p:nvSpPr>
        <p:spPr>
          <a:xfrm>
            <a:off x="5472679" y="4966971"/>
            <a:ext cx="243341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Khay nước đá để bên ngoài môi trường</a:t>
            </a:r>
            <a:endParaRPr/>
          </a:p>
        </p:txBody>
      </p:sp>
      <p:sp>
        <p:nvSpPr>
          <p:cNvPr id="241" name="Google Shape;241;p7"/>
          <p:cNvSpPr txBox="1"/>
          <p:nvPr/>
        </p:nvSpPr>
        <p:spPr>
          <a:xfrm>
            <a:off x="941753" y="3808610"/>
            <a:ext cx="18478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FF0000"/>
                </a:solidFill>
                <a:latin typeface="Roboto"/>
                <a:ea typeface="Roboto"/>
                <a:cs typeface="Roboto"/>
                <a:sym typeface="Roboto"/>
              </a:rPr>
              <a:t>Đông đặc</a:t>
            </a:r>
            <a:endParaRPr/>
          </a:p>
        </p:txBody>
      </p:sp>
      <p:sp>
        <p:nvSpPr>
          <p:cNvPr id="242" name="Google Shape;242;p7"/>
          <p:cNvSpPr txBox="1"/>
          <p:nvPr/>
        </p:nvSpPr>
        <p:spPr>
          <a:xfrm>
            <a:off x="7711218" y="2364354"/>
            <a:ext cx="190262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FF0000"/>
                </a:solidFill>
                <a:latin typeface="Roboto"/>
                <a:ea typeface="Roboto"/>
                <a:cs typeface="Roboto"/>
                <a:sym typeface="Roboto"/>
              </a:rPr>
              <a:t>Nóng chảy</a:t>
            </a:r>
            <a:endParaRPr/>
          </a:p>
        </p:txBody>
      </p:sp>
      <p:pic>
        <p:nvPicPr>
          <p:cNvPr id="243" name="Google Shape;243;p7"/>
          <p:cNvPicPr preferRelativeResize="0"/>
          <p:nvPr/>
        </p:nvPicPr>
        <p:blipFill rotWithShape="1">
          <a:blip r:embed="rId4">
            <a:alphaModFix/>
          </a:blip>
          <a:srcRect b="0" l="0" r="0" t="0"/>
          <a:stretch/>
        </p:blipFill>
        <p:spPr>
          <a:xfrm>
            <a:off x="850536" y="2359368"/>
            <a:ext cx="1847850" cy="1181100"/>
          </a:xfrm>
          <a:prstGeom prst="roundRect">
            <a:avLst>
              <a:gd fmla="val 16667" name="adj"/>
            </a:avLst>
          </a:prstGeom>
          <a:noFill/>
          <a:ln>
            <a:noFill/>
          </a:ln>
        </p:spPr>
      </p:pic>
      <p:pic>
        <p:nvPicPr>
          <p:cNvPr id="244" name="Google Shape;244;p7"/>
          <p:cNvPicPr preferRelativeResize="0"/>
          <p:nvPr/>
        </p:nvPicPr>
        <p:blipFill rotWithShape="1">
          <a:blip r:embed="rId5">
            <a:alphaModFix/>
          </a:blip>
          <a:srcRect b="0" l="0" r="0" t="0"/>
          <a:stretch/>
        </p:blipFill>
        <p:spPr>
          <a:xfrm>
            <a:off x="2851677" y="3326742"/>
            <a:ext cx="1771650" cy="1152525"/>
          </a:xfrm>
          <a:prstGeom prst="roundRect">
            <a:avLst>
              <a:gd fmla="val 16667" name="adj"/>
            </a:avLst>
          </a:prstGeom>
          <a:noFill/>
          <a:ln>
            <a:noFill/>
          </a:ln>
        </p:spPr>
      </p:pic>
      <p:pic>
        <p:nvPicPr>
          <p:cNvPr id="245" name="Google Shape;245;p7"/>
          <p:cNvPicPr preferRelativeResize="0"/>
          <p:nvPr/>
        </p:nvPicPr>
        <p:blipFill rotWithShape="1">
          <a:blip r:embed="rId6">
            <a:alphaModFix/>
          </a:blip>
          <a:srcRect b="0" l="0" r="0" t="0"/>
          <a:stretch/>
        </p:blipFill>
        <p:spPr>
          <a:xfrm>
            <a:off x="5886154" y="3501613"/>
            <a:ext cx="2019300" cy="1343025"/>
          </a:xfrm>
          <a:prstGeom prst="roundRect">
            <a:avLst>
              <a:gd fmla="val 16667" name="adj"/>
            </a:avLst>
          </a:prstGeom>
          <a:noFill/>
          <a:ln>
            <a:noFill/>
          </a:ln>
        </p:spPr>
      </p:pic>
      <p:pic>
        <p:nvPicPr>
          <p:cNvPr id="246" name="Google Shape;246;p7"/>
          <p:cNvPicPr preferRelativeResize="0"/>
          <p:nvPr/>
        </p:nvPicPr>
        <p:blipFill rotWithShape="1">
          <a:blip r:embed="rId7">
            <a:alphaModFix/>
          </a:blip>
          <a:srcRect b="0" l="0" r="0" t="0"/>
          <a:stretch/>
        </p:blipFill>
        <p:spPr>
          <a:xfrm>
            <a:off x="8623245" y="3000004"/>
            <a:ext cx="1981200" cy="1314450"/>
          </a:xfrm>
          <a:prstGeom prst="roundRect">
            <a:avLst>
              <a:gd fmla="val 16667" name="adj"/>
            </a:avLst>
          </a:prstGeom>
          <a:noFill/>
          <a:ln>
            <a:noFill/>
          </a:ln>
        </p:spPr>
      </p:pic>
      <p:sp>
        <p:nvSpPr>
          <p:cNvPr id="247" name="Google Shape;247;p7"/>
          <p:cNvSpPr txBox="1"/>
          <p:nvPr/>
        </p:nvSpPr>
        <p:spPr>
          <a:xfrm>
            <a:off x="2840307" y="2359368"/>
            <a:ext cx="487091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Đặt khay nước vào ngăn đá tủ lạnh</a:t>
            </a:r>
            <a:endParaRPr b="0" i="0" sz="2400" u="none" cap="none" strike="noStrike">
              <a:solidFill>
                <a:srgbClr val="002060"/>
              </a:solidFill>
              <a:latin typeface="Roboto"/>
              <a:ea typeface="Roboto"/>
              <a:cs typeface="Roboto"/>
              <a:sym typeface="Roboto"/>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Sau vài giờ, lấy khay nước ra</a:t>
            </a:r>
            <a:endParaRPr/>
          </a:p>
        </p:txBody>
      </p:sp>
      <p:sp>
        <p:nvSpPr>
          <p:cNvPr id="248" name="Google Shape;248;p7"/>
          <p:cNvSpPr txBox="1"/>
          <p:nvPr/>
        </p:nvSpPr>
        <p:spPr>
          <a:xfrm>
            <a:off x="8455835" y="4520964"/>
            <a:ext cx="3048532"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Khay nước đá để bên ngoài môi trường sau thời gian dài</a:t>
            </a:r>
            <a:endParaRPr/>
          </a:p>
        </p:txBody>
      </p:sp>
      <p:sp>
        <p:nvSpPr>
          <p:cNvPr id="249" name="Google Shape;249;p7"/>
          <p:cNvSpPr txBox="1"/>
          <p:nvPr/>
        </p:nvSpPr>
        <p:spPr>
          <a:xfrm>
            <a:off x="2108951" y="1324255"/>
            <a:ext cx="569189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Mô tả sự thay đổi về thể của nước</a:t>
            </a:r>
            <a:endParaRPr/>
          </a:p>
        </p:txBody>
      </p:sp>
      <p:sp>
        <p:nvSpPr>
          <p:cNvPr id="250" name="Google Shape;250;p7"/>
          <p:cNvSpPr/>
          <p:nvPr/>
        </p:nvSpPr>
        <p:spPr>
          <a:xfrm>
            <a:off x="2399082" y="2430721"/>
            <a:ext cx="486547" cy="486547"/>
          </a:xfrm>
          <a:prstGeom prst="ellipse">
            <a:avLst/>
          </a:prstGeom>
          <a:solidFill>
            <a:srgbClr val="6F4E3F"/>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1</a:t>
            </a:r>
            <a:endParaRPr/>
          </a:p>
        </p:txBody>
      </p:sp>
      <p:sp>
        <p:nvSpPr>
          <p:cNvPr id="251" name="Google Shape;251;p7"/>
          <p:cNvSpPr/>
          <p:nvPr/>
        </p:nvSpPr>
        <p:spPr>
          <a:xfrm>
            <a:off x="5229405" y="5323861"/>
            <a:ext cx="486547" cy="486547"/>
          </a:xfrm>
          <a:prstGeom prst="ellipse">
            <a:avLst/>
          </a:prstGeom>
          <a:solidFill>
            <a:srgbClr val="6F4E3F"/>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2</a:t>
            </a:r>
            <a:endParaRPr/>
          </a:p>
        </p:txBody>
      </p:sp>
      <p:sp>
        <p:nvSpPr>
          <p:cNvPr id="252" name="Google Shape;252;p7"/>
          <p:cNvSpPr/>
          <p:nvPr/>
        </p:nvSpPr>
        <p:spPr>
          <a:xfrm>
            <a:off x="8266469" y="5015053"/>
            <a:ext cx="486547" cy="486547"/>
          </a:xfrm>
          <a:prstGeom prst="ellipse">
            <a:avLst/>
          </a:prstGeom>
          <a:solidFill>
            <a:srgbClr val="6F4E3F"/>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3</a:t>
            </a:r>
            <a:endParaRPr/>
          </a:p>
        </p:txBody>
      </p:sp>
      <p:sp>
        <p:nvSpPr>
          <p:cNvPr id="253" name="Google Shape;253;p7"/>
          <p:cNvSpPr/>
          <p:nvPr/>
        </p:nvSpPr>
        <p:spPr>
          <a:xfrm flipH="1" rot="-7672841">
            <a:off x="1811758" y="2714604"/>
            <a:ext cx="1541477" cy="972590"/>
          </a:xfrm>
          <a:prstGeom prst="arc">
            <a:avLst>
              <a:gd fmla="val 16200000" name="adj1"/>
              <a:gd fmla="val 0" name="adj2"/>
            </a:avLst>
          </a:prstGeom>
          <a:noFill/>
          <a:ln cap="flat" cmpd="sng" w="57150">
            <a:solidFill>
              <a:srgbClr val="00B0F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4" name="Google Shape;254;p7"/>
          <p:cNvSpPr/>
          <p:nvPr/>
        </p:nvSpPr>
        <p:spPr>
          <a:xfrm rot="-3539603">
            <a:off x="7456893" y="3464403"/>
            <a:ext cx="1618216" cy="1192327"/>
          </a:xfrm>
          <a:prstGeom prst="arc">
            <a:avLst>
              <a:gd fmla="val 16200000" name="adj1"/>
              <a:gd fmla="val 0" name="adj2"/>
            </a:avLst>
          </a:prstGeom>
          <a:noFill/>
          <a:ln cap="flat" cmpd="sng" w="57150">
            <a:solidFill>
              <a:srgbClr val="00B0F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500"/>
                                        <p:tgtEl>
                                          <p:spTgt spid="241"/>
                                        </p:tgtEl>
                                        <p:attrNameLst>
                                          <p:attrName>ppt_w</p:attrName>
                                        </p:attrNameLst>
                                      </p:cBhvr>
                                      <p:tavLst>
                                        <p:tav fmla="" tm="0">
                                          <p:val>
                                            <p:strVal val="0"/>
                                          </p:val>
                                        </p:tav>
                                        <p:tav fmla="" tm="100000">
                                          <p:val>
                                            <p:strVal val="#ppt_w"/>
                                          </p:val>
                                        </p:tav>
                                      </p:tavLst>
                                    </p:anim>
                                    <p:anim calcmode="lin" valueType="num">
                                      <p:cBhvr additive="base">
                                        <p:cTn dur="500"/>
                                        <p:tgtEl>
                                          <p:spTgt spid="2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ppt_w</p:attrName>
                                        </p:attrNameLst>
                                      </p:cBhvr>
                                      <p:tavLst>
                                        <p:tav fmla="" tm="0">
                                          <p:val>
                                            <p:strVal val="0"/>
                                          </p:val>
                                        </p:tav>
                                        <p:tav fmla="" tm="100000">
                                          <p:val>
                                            <p:strVal val="#ppt_w"/>
                                          </p:val>
                                        </p:tav>
                                      </p:tavLst>
                                    </p:anim>
                                    <p:anim calcmode="lin" valueType="num">
                                      <p:cBhvr additive="base">
                                        <p:cTn dur="500"/>
                                        <p:tgtEl>
                                          <p:spTgt spid="24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sp>
        <p:nvSpPr>
          <p:cNvPr id="260" name="Google Shape;260;p8"/>
          <p:cNvSpPr txBox="1"/>
          <p:nvPr/>
        </p:nvSpPr>
        <p:spPr>
          <a:xfrm>
            <a:off x="2441005" y="331303"/>
            <a:ext cx="816344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TÌM HIỂU VỀ SỰ CHUYỂN THỂ CỦA NƯỚC</a:t>
            </a:r>
            <a:endParaRPr b="1" i="0" sz="3200" u="none" cap="none" strike="noStrike">
              <a:solidFill>
                <a:srgbClr val="002060"/>
              </a:solidFill>
              <a:latin typeface="Roboto"/>
              <a:ea typeface="Roboto"/>
              <a:cs typeface="Roboto"/>
              <a:sym typeface="Roboto"/>
            </a:endParaRPr>
          </a:p>
        </p:txBody>
      </p:sp>
      <p:sp>
        <p:nvSpPr>
          <p:cNvPr id="261" name="Google Shape;261;p8"/>
          <p:cNvSpPr txBox="1"/>
          <p:nvPr/>
        </p:nvSpPr>
        <p:spPr>
          <a:xfrm>
            <a:off x="8715244" y="3527748"/>
            <a:ext cx="289284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Nước chuyển từ thể rắn sang thể lỏng</a:t>
            </a:r>
            <a:endParaRPr b="0" i="0" sz="2400" u="none" cap="none" strike="noStrike">
              <a:solidFill>
                <a:srgbClr val="002060"/>
              </a:solidFill>
              <a:latin typeface="Roboto"/>
              <a:ea typeface="Roboto"/>
              <a:cs typeface="Roboto"/>
              <a:sym typeface="Roboto"/>
            </a:endParaRPr>
          </a:p>
        </p:txBody>
      </p:sp>
      <p:pic>
        <p:nvPicPr>
          <p:cNvPr id="262" name="Google Shape;262;p8"/>
          <p:cNvPicPr preferRelativeResize="0"/>
          <p:nvPr/>
        </p:nvPicPr>
        <p:blipFill rotWithShape="1">
          <a:blip r:embed="rId4">
            <a:alphaModFix/>
          </a:blip>
          <a:srcRect b="0" l="0" r="0" t="0"/>
          <a:stretch/>
        </p:blipFill>
        <p:spPr>
          <a:xfrm>
            <a:off x="582182" y="2359367"/>
            <a:ext cx="2540389" cy="1623754"/>
          </a:xfrm>
          <a:prstGeom prst="roundRect">
            <a:avLst>
              <a:gd fmla="val 16667" name="adj"/>
            </a:avLst>
          </a:prstGeom>
          <a:noFill/>
          <a:ln>
            <a:noFill/>
          </a:ln>
        </p:spPr>
      </p:pic>
      <p:pic>
        <p:nvPicPr>
          <p:cNvPr id="263" name="Google Shape;263;p8"/>
          <p:cNvPicPr preferRelativeResize="0"/>
          <p:nvPr/>
        </p:nvPicPr>
        <p:blipFill rotWithShape="1">
          <a:blip r:embed="rId5">
            <a:alphaModFix/>
          </a:blip>
          <a:srcRect b="0" l="0" r="0" t="0"/>
          <a:stretch/>
        </p:blipFill>
        <p:spPr>
          <a:xfrm>
            <a:off x="568859" y="4300793"/>
            <a:ext cx="2499788" cy="1584469"/>
          </a:xfrm>
          <a:prstGeom prst="roundRect">
            <a:avLst>
              <a:gd fmla="val 16667" name="adj"/>
            </a:avLst>
          </a:prstGeom>
          <a:noFill/>
          <a:ln>
            <a:noFill/>
          </a:ln>
        </p:spPr>
      </p:pic>
      <p:pic>
        <p:nvPicPr>
          <p:cNvPr id="264" name="Google Shape;264;p8"/>
          <p:cNvPicPr preferRelativeResize="0"/>
          <p:nvPr/>
        </p:nvPicPr>
        <p:blipFill rotWithShape="1">
          <a:blip r:embed="rId6">
            <a:alphaModFix/>
          </a:blip>
          <a:srcRect b="0" l="0" r="0" t="0"/>
          <a:stretch/>
        </p:blipFill>
        <p:spPr>
          <a:xfrm>
            <a:off x="6063109" y="4065846"/>
            <a:ext cx="2446650" cy="1623258"/>
          </a:xfrm>
          <a:prstGeom prst="roundRect">
            <a:avLst>
              <a:gd fmla="val 16667" name="adj"/>
            </a:avLst>
          </a:prstGeom>
          <a:noFill/>
          <a:ln>
            <a:noFill/>
          </a:ln>
        </p:spPr>
      </p:pic>
      <p:sp>
        <p:nvSpPr>
          <p:cNvPr id="265" name="Google Shape;265;p8"/>
          <p:cNvSpPr txBox="1"/>
          <p:nvPr/>
        </p:nvSpPr>
        <p:spPr>
          <a:xfrm>
            <a:off x="3122571" y="3458427"/>
            <a:ext cx="331302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Nước chuyển từ thể lỏng sang thể rắn</a:t>
            </a:r>
            <a:endParaRPr b="0" i="0" sz="2400" u="none" cap="none" strike="noStrike">
              <a:solidFill>
                <a:srgbClr val="002060"/>
              </a:solidFill>
              <a:latin typeface="Roboto"/>
              <a:ea typeface="Roboto"/>
              <a:cs typeface="Roboto"/>
              <a:sym typeface="Roboto"/>
            </a:endParaRPr>
          </a:p>
        </p:txBody>
      </p:sp>
      <p:sp>
        <p:nvSpPr>
          <p:cNvPr id="266" name="Google Shape;266;p8"/>
          <p:cNvSpPr txBox="1"/>
          <p:nvPr/>
        </p:nvSpPr>
        <p:spPr>
          <a:xfrm>
            <a:off x="2108951" y="1324255"/>
            <a:ext cx="722389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Chỉ ra sự chuyển thể của nước trong các hình sau</a:t>
            </a:r>
            <a:endParaRPr b="0" i="0" sz="2400" u="none" cap="none" strike="noStrike">
              <a:solidFill>
                <a:srgbClr val="002060"/>
              </a:solidFill>
              <a:latin typeface="Roboto"/>
              <a:ea typeface="Roboto"/>
              <a:cs typeface="Roboto"/>
              <a:sym typeface="Roboto"/>
            </a:endParaRPr>
          </a:p>
        </p:txBody>
      </p:sp>
      <p:sp>
        <p:nvSpPr>
          <p:cNvPr id="267" name="Google Shape;267;p8"/>
          <p:cNvSpPr/>
          <p:nvPr/>
        </p:nvSpPr>
        <p:spPr>
          <a:xfrm flipH="1" rot="-3515449">
            <a:off x="1515138" y="3401811"/>
            <a:ext cx="1541477" cy="1021650"/>
          </a:xfrm>
          <a:prstGeom prst="arc">
            <a:avLst>
              <a:gd fmla="val 16200000" name="adj1"/>
              <a:gd fmla="val 0" name="adj2"/>
            </a:avLst>
          </a:prstGeom>
          <a:noFill/>
          <a:ln cap="flat" cmpd="sng" w="57150">
            <a:solidFill>
              <a:srgbClr val="00B0F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268" name="Google Shape;268;p8"/>
          <p:cNvPicPr preferRelativeResize="0"/>
          <p:nvPr/>
        </p:nvPicPr>
        <p:blipFill rotWithShape="1">
          <a:blip r:embed="rId5">
            <a:alphaModFix/>
          </a:blip>
          <a:srcRect b="0" l="0" r="0" t="0"/>
          <a:stretch/>
        </p:blipFill>
        <p:spPr>
          <a:xfrm>
            <a:off x="6070472" y="2358778"/>
            <a:ext cx="2499788" cy="1584469"/>
          </a:xfrm>
          <a:prstGeom prst="roundRect">
            <a:avLst>
              <a:gd fmla="val 16667" name="adj"/>
            </a:avLst>
          </a:prstGeom>
          <a:noFill/>
          <a:ln>
            <a:noFill/>
          </a:ln>
        </p:spPr>
      </p:pic>
      <p:sp>
        <p:nvSpPr>
          <p:cNvPr id="269" name="Google Shape;269;p8"/>
          <p:cNvSpPr/>
          <p:nvPr/>
        </p:nvSpPr>
        <p:spPr>
          <a:xfrm flipH="1" rot="-3515449">
            <a:off x="7106865" y="3141911"/>
            <a:ext cx="1541477" cy="1021650"/>
          </a:xfrm>
          <a:prstGeom prst="arc">
            <a:avLst>
              <a:gd fmla="val 16200000" name="adj1"/>
              <a:gd fmla="val 0" name="adj2"/>
            </a:avLst>
          </a:prstGeom>
          <a:noFill/>
          <a:ln cap="flat" cmpd="sng" w="57150">
            <a:solidFill>
              <a:srgbClr val="00B0F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4" name="Shape 274"/>
        <p:cNvGrpSpPr/>
        <p:nvPr/>
      </p:nvGrpSpPr>
      <p:grpSpPr>
        <a:xfrm>
          <a:off x="0" y="0"/>
          <a:ext cx="0" cy="0"/>
          <a:chOff x="0" y="0"/>
          <a:chExt cx="0" cy="0"/>
        </a:xfrm>
      </p:grpSpPr>
      <p:sp>
        <p:nvSpPr>
          <p:cNvPr id="275" name="Google Shape;275;p9"/>
          <p:cNvSpPr txBox="1"/>
          <p:nvPr/>
        </p:nvSpPr>
        <p:spPr>
          <a:xfrm>
            <a:off x="2450179" y="870391"/>
            <a:ext cx="797596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Làm thí nghiệm theo hướng dẫn và ghi chép lại hiện tượng xảy ra với thể của nước ở trong cốc</a:t>
            </a:r>
            <a:endParaRPr b="0" i="0" sz="3200" u="none" cap="none" strike="noStrike">
              <a:solidFill>
                <a:srgbClr val="002060"/>
              </a:solidFill>
              <a:latin typeface="Roboto"/>
              <a:ea typeface="Roboto"/>
              <a:cs typeface="Roboto"/>
              <a:sym typeface="Roboto"/>
            </a:endParaRPr>
          </a:p>
        </p:txBody>
      </p:sp>
      <p:pic>
        <p:nvPicPr>
          <p:cNvPr id="276" name="Google Shape;276;p9"/>
          <p:cNvPicPr preferRelativeResize="0"/>
          <p:nvPr/>
        </p:nvPicPr>
        <p:blipFill rotWithShape="1">
          <a:blip r:embed="rId4">
            <a:alphaModFix/>
          </a:blip>
          <a:srcRect b="0" l="0" r="0" t="0"/>
          <a:stretch/>
        </p:blipFill>
        <p:spPr>
          <a:xfrm>
            <a:off x="765642" y="2388010"/>
            <a:ext cx="2802391" cy="2724879"/>
          </a:xfrm>
          <a:prstGeom prst="roundRect">
            <a:avLst>
              <a:gd fmla="val 16667" name="adj"/>
            </a:avLst>
          </a:prstGeom>
          <a:noFill/>
          <a:ln>
            <a:noFill/>
          </a:ln>
          <a:effectLst>
            <a:outerShdw blurRad="63500" sx="102000" rotWithShape="0" algn="ctr" sy="102000">
              <a:srgbClr val="000000">
                <a:alpha val="40000"/>
              </a:srgbClr>
            </a:outerShdw>
          </a:effectLst>
        </p:spPr>
      </p:pic>
      <p:pic>
        <p:nvPicPr>
          <p:cNvPr id="277" name="Google Shape;277;p9"/>
          <p:cNvPicPr preferRelativeResize="0"/>
          <p:nvPr/>
        </p:nvPicPr>
        <p:blipFill rotWithShape="1">
          <a:blip r:embed="rId5">
            <a:alphaModFix/>
          </a:blip>
          <a:srcRect b="0" l="0" r="0" t="0"/>
          <a:stretch/>
        </p:blipFill>
        <p:spPr>
          <a:xfrm>
            <a:off x="4705185" y="2338843"/>
            <a:ext cx="2781626" cy="2739205"/>
          </a:xfrm>
          <a:prstGeom prst="roundRect">
            <a:avLst>
              <a:gd fmla="val 16667" name="adj"/>
            </a:avLst>
          </a:prstGeom>
          <a:noFill/>
          <a:ln>
            <a:noFill/>
          </a:ln>
          <a:effectLst>
            <a:outerShdw blurRad="63500" sx="102000" rotWithShape="0" algn="ctr" sy="102000">
              <a:srgbClr val="000000">
                <a:alpha val="40000"/>
              </a:srgbClr>
            </a:outerShdw>
          </a:effectLst>
        </p:spPr>
      </p:pic>
      <p:pic>
        <p:nvPicPr>
          <p:cNvPr id="278" name="Google Shape;278;p9"/>
          <p:cNvPicPr preferRelativeResize="0"/>
          <p:nvPr/>
        </p:nvPicPr>
        <p:blipFill rotWithShape="1">
          <a:blip r:embed="rId6">
            <a:alphaModFix/>
          </a:blip>
          <a:srcRect b="0" l="0" r="0" t="0"/>
          <a:stretch/>
        </p:blipFill>
        <p:spPr>
          <a:xfrm>
            <a:off x="8669165" y="2326748"/>
            <a:ext cx="2617847" cy="2739205"/>
          </a:xfrm>
          <a:prstGeom prst="roundRect">
            <a:avLst>
              <a:gd fmla="val 16667" name="adj"/>
            </a:avLst>
          </a:prstGeom>
          <a:noFill/>
          <a:ln>
            <a:noFill/>
          </a:ln>
          <a:effectLst>
            <a:outerShdw blurRad="63500" sx="102000" rotWithShape="0" algn="ctr" sy="102000">
              <a:srgbClr val="000000">
                <a:alpha val="40000"/>
              </a:srgbClr>
            </a:outerShdw>
          </a:effectLst>
        </p:spPr>
      </p:pic>
      <p:sp>
        <p:nvSpPr>
          <p:cNvPr id="279" name="Google Shape;279;p9"/>
          <p:cNvSpPr txBox="1"/>
          <p:nvPr/>
        </p:nvSpPr>
        <p:spPr>
          <a:xfrm>
            <a:off x="2294234" y="2589807"/>
            <a:ext cx="140791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Roboto"/>
                <a:ea typeface="Roboto"/>
                <a:cs typeface="Roboto"/>
                <a:sym typeface="Roboto"/>
              </a:rPr>
              <a:t>Bay hơi</a:t>
            </a:r>
            <a:endParaRPr b="0" i="0" sz="3200" u="none" cap="none" strike="noStrike">
              <a:solidFill>
                <a:schemeClr val="lt1"/>
              </a:solidFill>
              <a:latin typeface="Roboto"/>
              <a:ea typeface="Roboto"/>
              <a:cs typeface="Roboto"/>
              <a:sym typeface="Roboto"/>
            </a:endParaRPr>
          </a:p>
        </p:txBody>
      </p:sp>
      <p:sp>
        <p:nvSpPr>
          <p:cNvPr id="280" name="Google Shape;280;p9"/>
          <p:cNvSpPr txBox="1"/>
          <p:nvPr/>
        </p:nvSpPr>
        <p:spPr>
          <a:xfrm>
            <a:off x="9741820" y="2475015"/>
            <a:ext cx="170711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Roboto"/>
                <a:ea typeface="Roboto"/>
                <a:cs typeface="Roboto"/>
                <a:sym typeface="Roboto"/>
              </a:rPr>
              <a:t>Ngưng tụ</a:t>
            </a:r>
            <a:endParaRPr b="0" i="0" sz="3200" u="none" cap="none" strike="noStrike">
              <a:solidFill>
                <a:schemeClr val="lt1"/>
              </a:solidFill>
              <a:latin typeface="Roboto"/>
              <a:ea typeface="Roboto"/>
              <a:cs typeface="Roboto"/>
              <a:sym typeface="Roboto"/>
            </a:endParaRPr>
          </a:p>
        </p:txBody>
      </p:sp>
      <p:sp>
        <p:nvSpPr>
          <p:cNvPr id="281" name="Google Shape;281;p9"/>
          <p:cNvSpPr txBox="1"/>
          <p:nvPr/>
        </p:nvSpPr>
        <p:spPr>
          <a:xfrm>
            <a:off x="400348" y="5249770"/>
            <a:ext cx="330179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Đổ nước nóng vào cốc</a:t>
            </a:r>
            <a:endParaRPr/>
          </a:p>
        </p:txBody>
      </p:sp>
      <p:sp>
        <p:nvSpPr>
          <p:cNvPr id="282" name="Google Shape;282;p9"/>
          <p:cNvSpPr txBox="1"/>
          <p:nvPr/>
        </p:nvSpPr>
        <p:spPr>
          <a:xfrm>
            <a:off x="4781829" y="5249770"/>
            <a:ext cx="282973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Úp chiếc đĩa lên cốc nước</a:t>
            </a:r>
            <a:endParaRPr b="0" i="0" sz="3200" u="none" cap="none" strike="noStrike">
              <a:solidFill>
                <a:srgbClr val="002060"/>
              </a:solidFill>
              <a:latin typeface="Roboto"/>
              <a:ea typeface="Roboto"/>
              <a:cs typeface="Roboto"/>
              <a:sym typeface="Roboto"/>
            </a:endParaRPr>
          </a:p>
        </p:txBody>
      </p:sp>
      <p:sp>
        <p:nvSpPr>
          <p:cNvPr id="283" name="Google Shape;283;p9"/>
          <p:cNvSpPr txBox="1"/>
          <p:nvPr/>
        </p:nvSpPr>
        <p:spPr>
          <a:xfrm>
            <a:off x="8209722" y="5210321"/>
            <a:ext cx="347869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Sau vài phút nhấc chiếc đĩa ra khỏi cốc nước</a:t>
            </a:r>
            <a:endParaRPr b="0" i="0" sz="3200" u="none" cap="none" strike="noStrike">
              <a:solidFill>
                <a:srgbClr val="002060"/>
              </a:solidFill>
              <a:latin typeface="Roboto"/>
              <a:ea typeface="Roboto"/>
              <a:cs typeface="Roboto"/>
              <a:sym typeface="Roboto"/>
            </a:endParaRPr>
          </a:p>
        </p:txBody>
      </p:sp>
      <p:sp>
        <p:nvSpPr>
          <p:cNvPr id="284" name="Google Shape;284;p9"/>
          <p:cNvSpPr/>
          <p:nvPr/>
        </p:nvSpPr>
        <p:spPr>
          <a:xfrm>
            <a:off x="2933380" y="4496708"/>
            <a:ext cx="486547" cy="486547"/>
          </a:xfrm>
          <a:prstGeom prst="ellipse">
            <a:avLst/>
          </a:prstGeom>
          <a:solidFill>
            <a:srgbClr val="00B0F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1</a:t>
            </a:r>
            <a:endParaRPr/>
          </a:p>
        </p:txBody>
      </p:sp>
      <p:sp>
        <p:nvSpPr>
          <p:cNvPr id="285" name="Google Shape;285;p9"/>
          <p:cNvSpPr/>
          <p:nvPr/>
        </p:nvSpPr>
        <p:spPr>
          <a:xfrm>
            <a:off x="6904583" y="4434089"/>
            <a:ext cx="486547" cy="486547"/>
          </a:xfrm>
          <a:prstGeom prst="ellipse">
            <a:avLst/>
          </a:prstGeom>
          <a:solidFill>
            <a:srgbClr val="00B0F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2</a:t>
            </a:r>
            <a:endParaRPr/>
          </a:p>
        </p:txBody>
      </p:sp>
      <p:sp>
        <p:nvSpPr>
          <p:cNvPr id="286" name="Google Shape;286;p9"/>
          <p:cNvSpPr/>
          <p:nvPr/>
        </p:nvSpPr>
        <p:spPr>
          <a:xfrm>
            <a:off x="10797323" y="4339193"/>
            <a:ext cx="486547" cy="486547"/>
          </a:xfrm>
          <a:prstGeom prst="ellipse">
            <a:avLst/>
          </a:prstGeom>
          <a:solidFill>
            <a:srgbClr val="00B0F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Roboto Black"/>
                <a:ea typeface="Roboto Black"/>
                <a:cs typeface="Roboto Black"/>
                <a:sym typeface="Roboto Black"/>
              </a:rPr>
              <a:t>3</a:t>
            </a:r>
            <a:endParaRPr/>
          </a:p>
        </p:txBody>
      </p:sp>
      <p:sp>
        <p:nvSpPr>
          <p:cNvPr id="287" name="Google Shape;287;p9"/>
          <p:cNvSpPr txBox="1"/>
          <p:nvPr/>
        </p:nvSpPr>
        <p:spPr>
          <a:xfrm>
            <a:off x="2441005" y="331303"/>
            <a:ext cx="816344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TÌM HIỂU VỀ SỰ CHUYỂN THỂ CỦA NƯỚC</a:t>
            </a:r>
            <a:endParaRPr b="1" i="0" sz="3200" u="none" cap="none" strike="noStrike">
              <a:solidFill>
                <a:srgbClr val="00206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2023-04-01T23:44:56Z</dcterms:created>
  <dc:creator>Admin</dc:creator>
</cp:coreProperties>
</file>