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4"/>
  </p:notesMasterIdLst>
  <p:sldIdLst>
    <p:sldId id="315" r:id="rId2"/>
    <p:sldId id="316" r:id="rId3"/>
    <p:sldId id="318" r:id="rId4"/>
    <p:sldId id="319" r:id="rId5"/>
    <p:sldId id="321" r:id="rId6"/>
    <p:sldId id="322" r:id="rId7"/>
    <p:sldId id="320" r:id="rId8"/>
    <p:sldId id="323" r:id="rId9"/>
    <p:sldId id="325" r:id="rId10"/>
    <p:sldId id="335" r:id="rId11"/>
    <p:sldId id="336" r:id="rId12"/>
    <p:sldId id="337" r:id="rId13"/>
    <p:sldId id="324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4" r:id="rId22"/>
    <p:sldId id="333" r:id="rId23"/>
  </p:sldIdLst>
  <p:sldSz cx="6858000" cy="5143500"/>
  <p:notesSz cx="6858000" cy="9144000"/>
  <p:embeddedFontLst>
    <p:embeddedFont>
      <p:font typeface="HP001 4 hàng" panose="020B0604020202020204" charset="0"/>
      <p:regular r:id="rId25"/>
      <p:bold r:id="rId26"/>
    </p:embeddedFont>
    <p:embeddedFont>
      <p:font typeface="Kalam" panose="020B0604020202020204" charset="0"/>
      <p:regular r:id="rId27"/>
      <p:bold r:id="rId28"/>
    </p:embeddedFont>
    <p:embeddedFont>
      <p:font typeface="HP001 5 hàng" panose="020B0604020202020204" charset="0"/>
      <p:regular r:id="rId29"/>
      <p:bold r:id="rId30"/>
    </p:embeddedFont>
    <p:embeddedFont>
      <p:font typeface="Montserrat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CC1"/>
    <a:srgbClr val="000000"/>
    <a:srgbClr val="FB5B53"/>
    <a:srgbClr val="FB4C43"/>
    <a:srgbClr val="6FC9C7"/>
    <a:srgbClr val="FFCC00"/>
    <a:srgbClr val="B7D574"/>
    <a:srgbClr val="7EA131"/>
    <a:srgbClr val="8AB036"/>
    <a:srgbClr val="F95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64" autoAdjust="0"/>
  </p:normalViewPr>
  <p:slideViewPr>
    <p:cSldViewPr snapToGrid="0">
      <p:cViewPr varScale="1">
        <p:scale>
          <a:sx n="97" d="100"/>
          <a:sy n="97" d="100"/>
        </p:scale>
        <p:origin x="13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  <a:endParaRPr lang="en-US" sz="40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669884" y="346881"/>
            <a:ext cx="5365827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  <a:sym typeface="Wingdings" panose="05000000000000000000" pitchFamily="2" charset="2"/>
              </a:rPr>
              <a:t>*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thuộc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lòng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2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khổ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thơ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con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thích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en-US" sz="1800" dirty="0">
              <a:latin typeface="UTM Avo" panose="02040603050506020204" pitchFamily="18" charset="0"/>
              <a:sym typeface="Wingdings" panose="05000000000000000000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4" y="1366858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98" y="1366858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47" y="2908150"/>
            <a:ext cx="288000" cy="28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68316" y="1242078"/>
            <a:ext cx="6189684" cy="3479968"/>
            <a:chOff x="638809" y="1292343"/>
            <a:chExt cx="6189684" cy="34799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Sáng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Cũng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thấy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rồi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Đáp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“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ạ!”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mỉm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thật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tươi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65573" y="1292343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dạy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tập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viết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Gió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đưa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thoảng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nhài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ghé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cửa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Xem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chúng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học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bài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216876" y="2833319"/>
              <a:ext cx="40462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giáo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giảng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Ấm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trang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vở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thơm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Yêu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ngắm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mãi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điểm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cho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                             (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Xuân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Sanh</a:t>
              </a:r>
              <a:r>
                <a:rPr lang="en-US" sz="1600" dirty="0" smtClean="0">
                  <a:latin typeface="UTM Avo" panose="02040603050506020204" pitchFamily="18" charset="0"/>
                </a:rPr>
                <a:t>)  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525884" y="70686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giáo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37941" y="1297385"/>
            <a:ext cx="79641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70463" y="1622677"/>
            <a:ext cx="79641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08388" y="1982659"/>
            <a:ext cx="1425966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63442" y="2340930"/>
            <a:ext cx="903434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725682" y="1240367"/>
            <a:ext cx="903434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77398" y="1622677"/>
            <a:ext cx="123323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35597" y="2001368"/>
            <a:ext cx="123323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61018" y="2367663"/>
            <a:ext cx="123323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109065" y="2849435"/>
            <a:ext cx="616617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22376" y="3196150"/>
            <a:ext cx="988951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22897" y="3631121"/>
            <a:ext cx="988951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172067" y="3935629"/>
            <a:ext cx="988951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1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669884" y="346881"/>
            <a:ext cx="5365827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  <a:sym typeface="Wingdings" panose="05000000000000000000" pitchFamily="2" charset="2"/>
              </a:rPr>
              <a:t>*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thuộc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lòng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2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khổ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thơ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con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thích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en-US" sz="1800" dirty="0">
              <a:latin typeface="UTM Avo" panose="02040603050506020204" pitchFamily="18" charset="0"/>
              <a:sym typeface="Wingdings" panose="05000000000000000000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4" y="1366858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98" y="1366858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47" y="2908150"/>
            <a:ext cx="288000" cy="28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68316" y="1242078"/>
            <a:ext cx="6189684" cy="3479968"/>
            <a:chOff x="638809" y="1292343"/>
            <a:chExt cx="6189684" cy="34799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Sáng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Cũng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thấy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rồi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Đáp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“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ạ!”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mỉm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thật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tươi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65573" y="1292343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dạy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tập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viết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Gió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đưa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thoảng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nhài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ghé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cửa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Xem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chúng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học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bài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216876" y="2833319"/>
              <a:ext cx="40462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giáo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giảng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Ấm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trang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vở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thơm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Yêu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ngắm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mãi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điểm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cho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                             (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Xuân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Sanh</a:t>
              </a:r>
              <a:r>
                <a:rPr lang="en-US" sz="1600" dirty="0" smtClean="0">
                  <a:latin typeface="UTM Avo" panose="02040603050506020204" pitchFamily="18" charset="0"/>
                </a:rPr>
                <a:t>)  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525884" y="70686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giáo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9680" y="1297385"/>
            <a:ext cx="1043414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52159" y="1622677"/>
            <a:ext cx="1083710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2756" y="1982659"/>
            <a:ext cx="741516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1796" y="2340930"/>
            <a:ext cx="139331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15419" y="1240367"/>
            <a:ext cx="810775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555451" y="1622677"/>
            <a:ext cx="869066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555450" y="2001368"/>
            <a:ext cx="616617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492449" y="2367663"/>
            <a:ext cx="528946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19846" y="3631121"/>
            <a:ext cx="127260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246384" y="3935629"/>
            <a:ext cx="772120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317762" y="2867147"/>
            <a:ext cx="966212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317762" y="3186154"/>
            <a:ext cx="395941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7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669884" y="346881"/>
            <a:ext cx="5365827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  <a:sym typeface="Wingdings" panose="05000000000000000000" pitchFamily="2" charset="2"/>
              </a:rPr>
              <a:t>*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thuộc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lòng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2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khổ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thơ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con </a:t>
            </a:r>
            <a:r>
              <a:rPr lang="en-US" sz="18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thích</a:t>
            </a:r>
            <a:r>
              <a:rPr lang="en-US" sz="1800" dirty="0" smtClean="0"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en-US" sz="1800" dirty="0">
              <a:latin typeface="UTM Avo" panose="02040603050506020204" pitchFamily="18" charset="0"/>
              <a:sym typeface="Wingdings" panose="05000000000000000000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4" y="1366858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98" y="1366858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47" y="2908150"/>
            <a:ext cx="288000" cy="28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68316" y="1242078"/>
            <a:ext cx="6189684" cy="3479968"/>
            <a:chOff x="638809" y="1292343"/>
            <a:chExt cx="6189684" cy="34799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Sáng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Cũng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thấy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rồi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Đáp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“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ạ!”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mỉm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thật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tươi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65573" y="1292343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dạy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tập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viết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Gió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đưa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thoảng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nhài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ghé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cửa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Xem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chúng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học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bài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216876" y="2833319"/>
              <a:ext cx="40462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giáo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giảng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Ấm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trang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vở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thơm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Yêu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ngắm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mãi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điểm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cho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                             (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Xuân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Sanh</a:t>
              </a:r>
              <a:r>
                <a:rPr lang="en-US" sz="1600" dirty="0" smtClean="0">
                  <a:latin typeface="UTM Avo" panose="02040603050506020204" pitchFamily="18" charset="0"/>
                </a:rPr>
                <a:t>)  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525884" y="70686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giáo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94014" y="1287219"/>
            <a:ext cx="43646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32756" y="1714711"/>
            <a:ext cx="561258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12245" y="2001368"/>
            <a:ext cx="1407936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1796" y="2340930"/>
            <a:ext cx="398325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84596" y="1287219"/>
            <a:ext cx="32864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525788" y="1689058"/>
            <a:ext cx="446447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555450" y="2001368"/>
            <a:ext cx="616617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492449" y="2367663"/>
            <a:ext cx="528946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19846" y="3631121"/>
            <a:ext cx="127260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246384" y="3935629"/>
            <a:ext cx="772120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317762" y="2867147"/>
            <a:ext cx="966212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317762" y="3186154"/>
            <a:ext cx="395941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137943" y="1247003"/>
            <a:ext cx="782238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156327" y="1689058"/>
            <a:ext cx="718810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070098" y="2411059"/>
            <a:ext cx="850083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696304" y="1287219"/>
            <a:ext cx="868754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430776" y="1675154"/>
            <a:ext cx="760656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22786" y="1655047"/>
            <a:ext cx="537007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042811" y="1969187"/>
            <a:ext cx="879975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616517" y="2821548"/>
            <a:ext cx="513031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634947" y="3149349"/>
            <a:ext cx="513031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616516" y="3149349"/>
            <a:ext cx="945652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556812" y="3486960"/>
            <a:ext cx="945652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131647" y="3870145"/>
            <a:ext cx="945652" cy="3599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2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 </a:t>
            </a:r>
            <a:r>
              <a:rPr lang="en-US" sz="1600" dirty="0" err="1" smtClean="0">
                <a:latin typeface="UTM Avo" panose="02040603050506020204" pitchFamily="18" charset="0"/>
              </a:rPr>
              <a:t>Nói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câu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thể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hiện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sự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nhiên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khi</a:t>
            </a:r>
            <a:r>
              <a:rPr lang="en-US" sz="1600" dirty="0" smtClean="0">
                <a:latin typeface="UTM Avo" panose="02040603050506020204" pitchFamily="18" charset="0"/>
              </a:rPr>
              <a:t>:</a:t>
            </a:r>
            <a:endParaRPr lang="vi-VN" sz="1600" dirty="0">
              <a:latin typeface="UTM Avo" panose="020406030505060202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244283" y="1198475"/>
            <a:ext cx="3407901" cy="1671876"/>
            <a:chOff x="1420622" y="1541542"/>
            <a:chExt cx="3407901" cy="1671876"/>
          </a:xfrm>
        </p:grpSpPr>
        <p:grpSp>
          <p:nvGrpSpPr>
            <p:cNvPr id="7" name="Group 6"/>
            <p:cNvGrpSpPr/>
            <p:nvPr/>
          </p:nvGrpSpPr>
          <p:grpSpPr>
            <a:xfrm>
              <a:off x="1420622" y="1541542"/>
              <a:ext cx="3216200" cy="1671876"/>
              <a:chOff x="768927" y="1641595"/>
              <a:chExt cx="5340928" cy="2511698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10" name="Rectangle 14"/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" name="Google Shape;1251;p47"/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13" name="Google Shape;1252;p47"/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" name="Google Shape;1253;p47"/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" name="Google Shape;1254;p47"/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/>
                      <a:t>   </a:t>
                    </a:r>
                    <a:endParaRPr/>
                  </a:p>
                </p:txBody>
              </p:sp>
              <p:sp>
                <p:nvSpPr>
                  <p:cNvPr id="16" name="Google Shape;1255;p47"/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" name="Google Shape;1256;p47"/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" name="Google Shape;1257;p47"/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" name="Google Shape;1258;p47"/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" name="Google Shape;1259;p47"/>
                  <p:cNvSpPr/>
                  <p:nvPr/>
                </p:nvSpPr>
                <p:spPr>
                  <a:xfrm>
                    <a:off x="5653295" y="1253830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" name="Google Shape;1260;p47"/>
                  <p:cNvSpPr/>
                  <p:nvPr/>
                </p:nvSpPr>
                <p:spPr>
                  <a:xfrm>
                    <a:off x="5717458" y="1246482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" name="Google Shape;1261;p47"/>
                  <p:cNvSpPr/>
                  <p:nvPr/>
                </p:nvSpPr>
                <p:spPr>
                  <a:xfrm>
                    <a:off x="4952637" y="2273945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2" name="Rectangle 14"/>
                <p:cNvSpPr/>
                <p:nvPr/>
              </p:nvSpPr>
              <p:spPr>
                <a:xfrm>
                  <a:off x="3161300" y="1756641"/>
                  <a:ext cx="615358" cy="371362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2882000" y="1683352"/>
                <a:ext cx="1313725" cy="508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>
                    <a:latin typeface="UTM Avo" panose="02040603050506020204" pitchFamily="18" charset="0"/>
                  </a:rPr>
                  <a:t>Gợi</a:t>
                </a:r>
                <a:r>
                  <a:rPr lang="en-US" sz="1600" dirty="0">
                    <a:latin typeface="UTM Avo" panose="02040603050506020204" pitchFamily="18" charset="0"/>
                  </a:rPr>
                  <a:t> ý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431738" y="1878828"/>
              <a:ext cx="3396785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-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Cảm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xúc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khi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lần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đầu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nghe</a:t>
              </a:r>
              <a:r>
                <a:rPr lang="en-US" sz="1600" dirty="0" smtClean="0">
                  <a:latin typeface="UTM Avo" panose="02040603050506020204" pitchFamily="18" charset="0"/>
                </a:rPr>
                <a:t> ?</a:t>
              </a:r>
            </a:p>
            <a:p>
              <a:pPr>
                <a:lnSpc>
                  <a:spcPts val="3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-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Từ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ngữ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để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nhận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xét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việc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bạn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hát</a:t>
              </a:r>
              <a:r>
                <a:rPr lang="en-US" sz="1600" dirty="0" smtClean="0">
                  <a:latin typeface="UTM Avo" panose="02040603050506020204" pitchFamily="18" charset="0"/>
                </a:rPr>
                <a:t> hay?</a:t>
              </a:r>
              <a:endParaRPr lang="en-US" sz="16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20813" y="2679352"/>
            <a:ext cx="4200618" cy="1991361"/>
            <a:chOff x="1420622" y="1541542"/>
            <a:chExt cx="3383437" cy="1991361"/>
          </a:xfrm>
        </p:grpSpPr>
        <p:grpSp>
          <p:nvGrpSpPr>
            <p:cNvPr id="26" name="Group 25"/>
            <p:cNvGrpSpPr/>
            <p:nvPr/>
          </p:nvGrpSpPr>
          <p:grpSpPr>
            <a:xfrm>
              <a:off x="1420622" y="1541542"/>
              <a:ext cx="3216200" cy="1964468"/>
              <a:chOff x="768927" y="1641595"/>
              <a:chExt cx="5340928" cy="2951265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768927" y="1641595"/>
                <a:ext cx="5340928" cy="2951265"/>
                <a:chOff x="768927" y="1641595"/>
                <a:chExt cx="5340928" cy="2951265"/>
              </a:xfrm>
            </p:grpSpPr>
            <p:sp>
              <p:nvSpPr>
                <p:cNvPr id="30" name="Rectangle 14"/>
                <p:cNvSpPr/>
                <p:nvPr/>
              </p:nvSpPr>
              <p:spPr>
                <a:xfrm>
                  <a:off x="2820697" y="1661594"/>
                  <a:ext cx="1269423" cy="711084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" name="Google Shape;1251;p47"/>
                <p:cNvGrpSpPr/>
                <p:nvPr/>
              </p:nvGrpSpPr>
              <p:grpSpPr>
                <a:xfrm>
                  <a:off x="768927" y="1641595"/>
                  <a:ext cx="5340928" cy="2951265"/>
                  <a:chOff x="4875791" y="946666"/>
                  <a:chExt cx="1252993" cy="1696325"/>
                </a:xfrm>
              </p:grpSpPr>
              <p:sp>
                <p:nvSpPr>
                  <p:cNvPr id="33" name="Google Shape;1252;p47"/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" name="Google Shape;1253;p47"/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" name="Google Shape;1254;p47"/>
                  <p:cNvSpPr/>
                  <p:nvPr/>
                </p:nvSpPr>
                <p:spPr>
                  <a:xfrm>
                    <a:off x="4875791" y="946666"/>
                    <a:ext cx="1252993" cy="169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/>
                      <a:t>   </a:t>
                    </a:r>
                    <a:endParaRPr/>
                  </a:p>
                </p:txBody>
              </p:sp>
              <p:sp>
                <p:nvSpPr>
                  <p:cNvPr id="36" name="Google Shape;1255;p47"/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" name="Google Shape;1256;p47"/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" name="Google Shape;1257;p47"/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" name="Google Shape;1258;p47"/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" name="Google Shape;1259;p47"/>
                  <p:cNvSpPr/>
                  <p:nvPr/>
                </p:nvSpPr>
                <p:spPr>
                  <a:xfrm>
                    <a:off x="5653295" y="1253830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" name="Google Shape;1260;p47"/>
                  <p:cNvSpPr/>
                  <p:nvPr/>
                </p:nvSpPr>
                <p:spPr>
                  <a:xfrm>
                    <a:off x="5717458" y="1246482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" name="Google Shape;1261;p47"/>
                  <p:cNvSpPr/>
                  <p:nvPr/>
                </p:nvSpPr>
                <p:spPr>
                  <a:xfrm>
                    <a:off x="4952637" y="2273945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2" name="Rectangle 14"/>
                <p:cNvSpPr/>
                <p:nvPr/>
              </p:nvSpPr>
              <p:spPr>
                <a:xfrm>
                  <a:off x="3161300" y="1756641"/>
                  <a:ext cx="615358" cy="371362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3005761" y="1742456"/>
                <a:ext cx="1313725" cy="508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>
                    <a:latin typeface="UTM Avo" panose="02040603050506020204" pitchFamily="18" charset="0"/>
                  </a:rPr>
                  <a:t>Gợi</a:t>
                </a:r>
                <a:r>
                  <a:rPr lang="en-US" sz="1600" dirty="0">
                    <a:latin typeface="UTM Avo" panose="02040603050506020204" pitchFamily="18" charset="0"/>
                  </a:rPr>
                  <a:t> ý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435523" y="1901687"/>
              <a:ext cx="336853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-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Cảm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xúc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khi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được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bố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mẹ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bất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ngờ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tặng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quà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là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gì</a:t>
              </a:r>
              <a:r>
                <a:rPr lang="en-US" sz="1600" dirty="0" smtClean="0">
                  <a:latin typeface="UTM Avo" panose="02040603050506020204" pitchFamily="18" charset="0"/>
                </a:rPr>
                <a:t>?</a:t>
              </a:r>
            </a:p>
            <a:p>
              <a:pPr>
                <a:lnSpc>
                  <a:spcPts val="3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-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Tưởng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tượng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đó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là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món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quà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gì</a:t>
              </a:r>
              <a:r>
                <a:rPr lang="en-US" sz="1600" dirty="0" smtClean="0">
                  <a:latin typeface="UTM Avo" panose="02040603050506020204" pitchFamily="18" charset="0"/>
                </a:rPr>
                <a:t>?</a:t>
              </a:r>
            </a:p>
            <a:p>
              <a:pPr>
                <a:lnSpc>
                  <a:spcPts val="3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-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Khi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được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tặng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quà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thì</a:t>
              </a:r>
              <a:r>
                <a:rPr lang="en-US" sz="1600" dirty="0" smtClean="0">
                  <a:latin typeface="UTM Avo" panose="02040603050506020204" pitchFamily="18" charset="0"/>
                </a:rPr>
                <a:t> con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nên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nói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gì</a:t>
              </a:r>
              <a:r>
                <a:rPr lang="en-US" sz="1600" dirty="0" smtClean="0">
                  <a:latin typeface="UTM Avo" panose="02040603050506020204" pitchFamily="18" charset="0"/>
                </a:rPr>
                <a:t>?</a:t>
              </a:r>
              <a:endParaRPr lang="en-US" sz="1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56799" y="1350193"/>
            <a:ext cx="2628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a. </a:t>
            </a:r>
            <a:r>
              <a:rPr lang="en-US" sz="1600" dirty="0" err="1" smtClean="0">
                <a:latin typeface="UTM Avo" panose="02040603050506020204" pitchFamily="18" charset="0"/>
              </a:rPr>
              <a:t>Lần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đầu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được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nghe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một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hát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rất</a:t>
            </a:r>
            <a:r>
              <a:rPr lang="en-US" sz="1600" dirty="0" smtClean="0">
                <a:latin typeface="UTM Avo" panose="02040603050506020204" pitchFamily="18" charset="0"/>
              </a:rPr>
              <a:t> hay</a:t>
            </a:r>
            <a:endParaRPr lang="en-US" sz="1600" b="1" dirty="0" smtClean="0">
              <a:solidFill>
                <a:srgbClr val="C00000"/>
              </a:solidFill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313299" y="3085043"/>
            <a:ext cx="225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b.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bố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mẹ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tặng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một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món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quà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bất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ngờ</a:t>
            </a:r>
            <a:endParaRPr lang="en-US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3" grpId="0" build="p"/>
      <p:bldP spid="4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5" t="48998" r="16877" b="27093"/>
          <a:stretch/>
        </p:blipFill>
        <p:spPr bwMode="auto">
          <a:xfrm>
            <a:off x="983053" y="1829555"/>
            <a:ext cx="4967921" cy="2558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9644" y="334296"/>
            <a:ext cx="2798727" cy="887228"/>
            <a:chOff x="549644" y="540772"/>
            <a:chExt cx="2798727" cy="887228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8703" y="942327"/>
            <a:ext cx="6076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</a:t>
            </a:r>
            <a:r>
              <a:rPr lang="en-US" sz="1600" b="1" dirty="0" smtClean="0">
                <a:latin typeface="UTM Avo" panose="02040603050506020204" pitchFamily="18" charset="0"/>
              </a:rPr>
              <a:t>. </a:t>
            </a:r>
            <a:r>
              <a:rPr lang="en-US" sz="1600" dirty="0" err="1" smtClean="0">
                <a:latin typeface="UTM Avo" panose="02040603050506020204" pitchFamily="18" charset="0"/>
              </a:rPr>
              <a:t>Nói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câu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thể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hiện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tinh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thầy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cô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giáo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mình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0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37445" y="617893"/>
            <a:ext cx="1645545" cy="646331"/>
            <a:chOff x="337445" y="617893"/>
            <a:chExt cx="1645545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9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3199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9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84251" y="556338"/>
            <a:ext cx="4606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CÔ GIÁO LỚP EM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</a:rPr>
              <a:t>D</a:t>
            </a:r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 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9" y="304800"/>
            <a:ext cx="1394846" cy="1366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74585" y="1286763"/>
            <a:ext cx="5365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D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57" r="50282" b="-1"/>
          <a:stretch/>
        </p:blipFill>
        <p:spPr>
          <a:xfrm>
            <a:off x="854919" y="1849038"/>
            <a:ext cx="2615867" cy="267994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17297" y="2503541"/>
            <a:ext cx="2025445" cy="2025445"/>
            <a:chOff x="3669814" y="2503541"/>
            <a:chExt cx="2025445" cy="2025445"/>
          </a:xfrm>
        </p:grpSpPr>
        <p:pic>
          <p:nvPicPr>
            <p:cNvPr id="1026" name="Picture 2" descr="Bản mềm bộ mẫu chữ cao 2,5 ô ly dành cho học sinh tiểu học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4" t="23653" r="13603" b="23954"/>
            <a:stretch/>
          </p:blipFill>
          <p:spPr bwMode="auto">
            <a:xfrm>
              <a:off x="3669814" y="2503541"/>
              <a:ext cx="2025445" cy="2025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031456" y="3671889"/>
              <a:ext cx="333374" cy="230980"/>
            </a:xfrm>
            <a:custGeom>
              <a:avLst/>
              <a:gdLst>
                <a:gd name="connsiteX0" fmla="*/ 0 w 283368"/>
                <a:gd name="connsiteY0" fmla="*/ 0 h 216693"/>
                <a:gd name="connsiteX1" fmla="*/ 283368 w 283368"/>
                <a:gd name="connsiteY1" fmla="*/ 0 h 216693"/>
                <a:gd name="connsiteX2" fmla="*/ 283368 w 283368"/>
                <a:gd name="connsiteY2" fmla="*/ 216693 h 216693"/>
                <a:gd name="connsiteX3" fmla="*/ 0 w 283368"/>
                <a:gd name="connsiteY3" fmla="*/ 216693 h 216693"/>
                <a:gd name="connsiteX4" fmla="*/ 0 w 283368"/>
                <a:gd name="connsiteY4" fmla="*/ 0 h 216693"/>
                <a:gd name="connsiteX0" fmla="*/ 0 w 290512"/>
                <a:gd name="connsiteY0" fmla="*/ 0 h 221455"/>
                <a:gd name="connsiteX1" fmla="*/ 283368 w 290512"/>
                <a:gd name="connsiteY1" fmla="*/ 0 h 221455"/>
                <a:gd name="connsiteX2" fmla="*/ 290512 w 290512"/>
                <a:gd name="connsiteY2" fmla="*/ 221455 h 221455"/>
                <a:gd name="connsiteX3" fmla="*/ 0 w 290512"/>
                <a:gd name="connsiteY3" fmla="*/ 216693 h 221455"/>
                <a:gd name="connsiteX4" fmla="*/ 0 w 290512"/>
                <a:gd name="connsiteY4" fmla="*/ 0 h 22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512" h="221455">
                  <a:moveTo>
                    <a:pt x="0" y="0"/>
                  </a:moveTo>
                  <a:lnTo>
                    <a:pt x="283368" y="0"/>
                  </a:lnTo>
                  <a:lnTo>
                    <a:pt x="290512" y="221455"/>
                  </a:lnTo>
                  <a:lnTo>
                    <a:pt x="0" y="216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417220" y="3731419"/>
              <a:ext cx="283368" cy="21669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831431" y="3840957"/>
              <a:ext cx="912019" cy="0"/>
            </a:xfrm>
            <a:prstGeom prst="line">
              <a:avLst/>
            </a:prstGeom>
            <a:ln w="12700">
              <a:solidFill>
                <a:srgbClr val="1E5C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845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D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Hướng dẫn viết chữ D hoa - Instructions for capital letter D - 大写字母D的说明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046" y="1216611"/>
            <a:ext cx="49720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7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31228" y="282952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D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57C9D7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499" t="2581" r="7418" b="13065"/>
          <a:stretch/>
        </p:blipFill>
        <p:spPr>
          <a:xfrm>
            <a:off x="1492722" y="1294772"/>
            <a:ext cx="3964180" cy="34738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172929" y="1206282"/>
            <a:ext cx="2920180" cy="927318"/>
            <a:chOff x="2241755" y="1206282"/>
            <a:chExt cx="2920180" cy="927318"/>
          </a:xfrm>
        </p:grpSpPr>
        <p:sp>
          <p:nvSpPr>
            <p:cNvPr id="4" name="Rectangle 3"/>
            <p:cNvSpPr/>
            <p:nvPr/>
          </p:nvSpPr>
          <p:spPr>
            <a:xfrm>
              <a:off x="2241755" y="1206282"/>
              <a:ext cx="2153264" cy="2193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2168" y="1560244"/>
              <a:ext cx="599767" cy="5733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634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821396" y="243626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27207" y="926474"/>
            <a:ext cx="4554204" cy="1715655"/>
            <a:chOff x="1669615" y="1014959"/>
            <a:chExt cx="4554204" cy="17156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53"/>
            <a:stretch/>
          </p:blipFill>
          <p:spPr>
            <a:xfrm>
              <a:off x="1669615" y="1014959"/>
              <a:ext cx="4554204" cy="1715655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154216" y="1277753"/>
              <a:ext cx="3712906" cy="1086073"/>
              <a:chOff x="2154216" y="1277753"/>
              <a:chExt cx="3712906" cy="1086073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164048" y="1277753"/>
                <a:ext cx="370307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Dung </a:t>
                </a:r>
                <a:r>
                  <a:rPr lang="en-US" sz="2800" dirty="0" err="1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dăng</a:t>
                </a:r>
                <a:r>
                  <a:rPr lang="en-US" sz="2800" dirty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 dung Ύ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˞</a:t>
                </a:r>
                <a:endParaRPr lang="en-US" sz="2800" dirty="0">
                  <a:solidFill>
                    <a:srgbClr val="C00000"/>
                  </a:solidFill>
                  <a:latin typeface="HP001 4 hàng" panose="020B0603050302020204" pitchFamily="34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154216" y="1840606"/>
                <a:ext cx="370307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err="1" smtClean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Dắt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800" dirty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Λ˞ </a:t>
                </a:r>
                <a:r>
                  <a:rPr lang="en-US" sz="2800" dirty="0" err="1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đi</a:t>
                </a:r>
                <a:r>
                  <a:rPr lang="en-US" sz="2800" dirty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εΠ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HP001 4 hàng" panose="020B0603050302020204" pitchFamily="34" charset="0"/>
                  </a:rPr>
                  <a:t>. </a:t>
                </a:r>
                <a:endParaRPr lang="en-US" sz="2800" dirty="0">
                  <a:solidFill>
                    <a:srgbClr val="C00000"/>
                  </a:solidFill>
                  <a:latin typeface="HP001 4 hàng" panose="020B0603050302020204" pitchFamily="34" charset="0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821396" y="2727962"/>
            <a:ext cx="6119826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D</a:t>
            </a:r>
            <a:endParaRPr lang="vi-VN" sz="16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Khoảng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cách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giữa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các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ghi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tiếng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là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1 con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o.</a:t>
            </a:r>
            <a:endParaRPr lang="vi-VN" sz="1500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</a:t>
            </a:r>
            <a:r>
              <a:rPr lang="en-US" sz="15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D, g, h</a:t>
            </a:r>
            <a:endParaRPr lang="vi-VN" sz="18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37445" y="617893"/>
            <a:ext cx="1645545" cy="646331"/>
            <a:chOff x="337445" y="617893"/>
            <a:chExt cx="1645545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9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3199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9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84251" y="556338"/>
            <a:ext cx="4606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CÔ GIÁO LỚP EM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205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" t="56250" r="4591" b="8062"/>
          <a:stretch/>
        </p:blipFill>
        <p:spPr bwMode="auto">
          <a:xfrm>
            <a:off x="670561" y="1714500"/>
            <a:ext cx="5662930" cy="3030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CÔ GIÁO LỚP 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9" y="304800"/>
            <a:ext cx="1394846" cy="136668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78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CẬU BÉ HAM HỌC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89" y="304800"/>
            <a:ext cx="1394846" cy="1366684"/>
          </a:xfrm>
          <a:prstGeom prst="rect">
            <a:avLst/>
          </a:prstGeom>
        </p:spPr>
      </p:pic>
      <p:pic>
        <p:nvPicPr>
          <p:cNvPr id="9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1" t="22645" r="9888" b="56133"/>
          <a:stretch/>
        </p:blipFill>
        <p:spPr bwMode="auto">
          <a:xfrm>
            <a:off x="1824217" y="1354573"/>
            <a:ext cx="4747903" cy="1782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1" t="49444" r="9888" b="29355"/>
          <a:stretch/>
        </p:blipFill>
        <p:spPr bwMode="auto">
          <a:xfrm>
            <a:off x="1050795" y="3081830"/>
            <a:ext cx="4876800" cy="1829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99" y="1963987"/>
            <a:ext cx="1299818" cy="11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9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47" t="22645" r="9888" b="56133"/>
          <a:stretch/>
        </p:blipFill>
        <p:spPr bwMode="auto">
          <a:xfrm>
            <a:off x="3736180" y="301970"/>
            <a:ext cx="2290405" cy="1782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06" t="49444" r="9888" b="29355"/>
          <a:stretch/>
        </p:blipFill>
        <p:spPr bwMode="auto">
          <a:xfrm>
            <a:off x="3555999" y="2486745"/>
            <a:ext cx="2361245" cy="1829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561523" y="2084886"/>
            <a:ext cx="259805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Vì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Vũ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Duệ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nhà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nghèo</a:t>
            </a:r>
            <a:endParaRPr lang="vi-VN" sz="16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3232966" y="1955304"/>
            <a:ext cx="344360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Vũ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Duệ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thường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cõng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em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đứng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ngoài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hiên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nghe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thầy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giảng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bài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vi-VN" sz="16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9" name="Picture 8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1" t="22645" r="51063" b="56133"/>
          <a:stretch/>
        </p:blipFill>
        <p:spPr bwMode="auto">
          <a:xfrm>
            <a:off x="683035" y="327231"/>
            <a:ext cx="2283326" cy="1782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1" t="49444" r="50655" b="29355"/>
          <a:stretch/>
        </p:blipFill>
        <p:spPr bwMode="auto">
          <a:xfrm>
            <a:off x="639492" y="2486745"/>
            <a:ext cx="2370412" cy="1829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561523" y="4176284"/>
            <a:ext cx="259805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Vì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Vũ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Duệ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trả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lời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được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câu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hỏi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của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thầy</a:t>
            </a:r>
            <a:endParaRPr lang="vi-VN" sz="16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3203938" y="4176284"/>
            <a:ext cx="313880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Vì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thầy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đồ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đến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tận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nhà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khuyện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cha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mẹ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cho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cậu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đi</a:t>
            </a:r>
            <a:r>
              <a:rPr lang="en-US" sz="15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endParaRPr lang="vi-VN" sz="16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64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37445" y="617893"/>
            <a:ext cx="1645545" cy="646331"/>
            <a:chOff x="337445" y="617893"/>
            <a:chExt cx="1645545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9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3199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9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84251" y="556338"/>
            <a:ext cx="4606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CÔ GIÁO LỚP EM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2" y="578590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giáo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38809" y="1292343"/>
            <a:ext cx="6189684" cy="3479968"/>
            <a:chOff x="638809" y="1292343"/>
            <a:chExt cx="6189684" cy="34799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Sáng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Cũng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thấy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rồi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Đáp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“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ạ!”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mỉm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thật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tươi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65573" y="1292343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dạy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tập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viết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Gió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đưa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thoảng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nhài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ghé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cửa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Xem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chúng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học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bài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216876" y="2833319"/>
              <a:ext cx="40462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giáo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giảng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Ấm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trang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vở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thơm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Yêu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ngắm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mãi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điểm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cho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                             (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Xuân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Sanh</a:t>
              </a:r>
              <a:r>
                <a:rPr lang="en-US" sz="1600" dirty="0" smtClean="0">
                  <a:latin typeface="UTM Avo" panose="02040603050506020204" pitchFamily="18" charset="0"/>
                </a:rPr>
                <a:t>)  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2" y="578590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giáo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38809" y="1292343"/>
            <a:ext cx="6189684" cy="3479968"/>
            <a:chOff x="638809" y="1292343"/>
            <a:chExt cx="6189684" cy="34799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Sáng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lớp</a:t>
              </a:r>
              <a:endParaRPr lang="en-US" sz="1600" b="1" dirty="0" smtClean="0">
                <a:solidFill>
                  <a:srgbClr val="FB4C43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Cũng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thấy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rồi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Đáp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“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ạ!”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mỉm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thật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tươi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65573" y="1292343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dạy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tập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viết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Gió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đưa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thoảng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nhài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Nắng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ghé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cửa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Xem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chúng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học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bài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216876" y="2833319"/>
              <a:ext cx="40462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giáo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giảng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Ấm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600" b="1" dirty="0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vở</a:t>
              </a:r>
              <a:r>
                <a:rPr lang="en-US" sz="1600" b="1" dirty="0" smtClean="0">
                  <a:solidFill>
                    <a:srgbClr val="FB4C43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thơm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Yêu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ngắm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mãi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điểm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cho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                             (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Xuân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Sanh</a:t>
              </a:r>
              <a:r>
                <a:rPr lang="en-US" sz="1600" dirty="0" smtClean="0">
                  <a:latin typeface="UTM Avo" panose="02040603050506020204" pitchFamily="18" charset="0"/>
                </a:rPr>
                <a:t>)  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4" y="1366858"/>
            <a:ext cx="30477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98" y="1366858"/>
            <a:ext cx="28800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47" y="2908150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2" y="578590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giáo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4" y="1366858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98" y="1366858"/>
            <a:ext cx="28800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47" y="2908150"/>
            <a:ext cx="288000" cy="28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38809" y="1292343"/>
            <a:ext cx="6189684" cy="3479968"/>
            <a:chOff x="638809" y="1292343"/>
            <a:chExt cx="6189684" cy="34799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Sáng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Cũng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thấy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đến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rồi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Đáp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“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ạ!”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mỉm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thật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tươi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3465573" y="1292343"/>
              <a:ext cx="33629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dạy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tập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viết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Gió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đưa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thoảng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nhài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ghé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vào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cửa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lớp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Xem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chúng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học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bài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216876" y="2833319"/>
              <a:ext cx="40462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giáo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giảng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Ấm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trang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vở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thơm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tho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Yêu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thương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em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ngắm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mãi</a:t>
              </a:r>
              <a:endParaRPr lang="en-US" sz="16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16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điểm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mười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cô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cho</a:t>
              </a:r>
              <a:r>
                <a:rPr lang="en-US" sz="16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                             (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Nguyễn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Xuân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Sanh</a:t>
              </a:r>
              <a:r>
                <a:rPr lang="en-US" sz="1600" dirty="0" smtClean="0">
                  <a:latin typeface="UTM Avo" panose="02040603050506020204" pitchFamily="18" charset="0"/>
                </a:rPr>
                <a:t>)  </a:t>
              </a:r>
              <a:endParaRPr lang="vi-VN" sz="16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878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2150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0224" y="1563016"/>
            <a:ext cx="5996762" cy="507831"/>
            <a:chOff x="460224" y="1435196"/>
            <a:chExt cx="5996762" cy="5078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Thoảng</a:t>
              </a:r>
              <a:r>
                <a:rPr lang="en-US" sz="1800" dirty="0" smtClean="0">
                  <a:latin typeface="UTM Avo" panose="02040603050506020204" pitchFamily="18" charset="0"/>
                </a:rPr>
                <a:t> (</a:t>
              </a:r>
              <a:r>
                <a:rPr lang="en-US" sz="1800" dirty="0" err="1" smtClean="0">
                  <a:latin typeface="UTM Avo" panose="02040603050506020204" pitchFamily="18" charset="0"/>
                </a:rPr>
                <a:t>hương</a:t>
              </a:r>
              <a:r>
                <a:rPr lang="en-US" sz="1800" dirty="0" smtClean="0">
                  <a:latin typeface="UTM Avo" panose="02040603050506020204" pitchFamily="18" charset="0"/>
                </a:rPr>
                <a:t>)</a:t>
              </a:r>
              <a:endParaRPr lang="vi-VN" sz="1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3723" y="2470619"/>
            <a:ext cx="5996762" cy="455125"/>
            <a:chOff x="443723" y="2146156"/>
            <a:chExt cx="5996762" cy="4551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B3B055-88C0-4489-85E5-255792E07D74}"/>
                </a:ext>
              </a:extLst>
            </p:cNvPr>
            <p:cNvSpPr/>
            <p:nvPr/>
          </p:nvSpPr>
          <p:spPr>
            <a:xfrm>
              <a:off x="443723" y="2146156"/>
              <a:ext cx="5996762" cy="4551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Ngắm</a:t>
              </a:r>
              <a:endParaRPr lang="vi-VN" sz="18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EE7A823-F02D-42E8-B9FF-4F60A41569EE}"/>
                </a:ext>
              </a:extLst>
            </p:cNvPr>
            <p:cNvSpPr/>
            <p:nvPr/>
          </p:nvSpPr>
          <p:spPr>
            <a:xfrm>
              <a:off x="534104" y="228358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618822" y="1563016"/>
            <a:ext cx="3928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hương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thơm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nhẹ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bay qua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thời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gian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ngắn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464724" y="2466682"/>
            <a:ext cx="43363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nhìn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lâu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kĩ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niềm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thích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8809" y="1292343"/>
            <a:ext cx="53588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Cô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giáo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đáp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lại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chào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học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sinh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như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thế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Cô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giáo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đáp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lại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bằng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cách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mỉm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cười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thật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tươi</a:t>
            </a:r>
            <a:endParaRPr lang="en-US" sz="1600" dirty="0" smtClean="0">
              <a:solidFill>
                <a:srgbClr val="C00000"/>
              </a:solidFill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  <a:sym typeface="Wingdings" panose="05000000000000000000" pitchFamily="2" charset="2"/>
              </a:rPr>
              <a:t>2.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Tìm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câu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tả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cảnh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vật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khi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cô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dạy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em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học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bài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38218" y="3065638"/>
            <a:ext cx="3362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Cô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dạy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tập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viết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Gió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đưa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thoảng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hương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nhài</a:t>
            </a:r>
            <a:endParaRPr lang="en-US" sz="1600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Nắng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ghé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vào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cửa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endParaRPr lang="en-US" sz="1600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Xem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chúng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bài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vi-VN" sz="16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1144863"/>
            <a:ext cx="60766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3</a:t>
            </a:r>
            <a:r>
              <a:rPr lang="en-US" sz="1600" b="1" dirty="0" smtClean="0">
                <a:latin typeface="UTM Avo" panose="02040603050506020204" pitchFamily="18" charset="0"/>
              </a:rPr>
              <a:t>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nhỏ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kể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cô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giáo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mình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  -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đến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lớp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sớm</a:t>
            </a:r>
            <a:endParaRPr lang="en-US" sz="1600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  -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vui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vẻ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dịu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dàng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mỉm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cười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đáp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lại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lời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chào</a:t>
            </a:r>
            <a:endParaRPr lang="en-US" sz="1600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  -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dạy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tập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viết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giảng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bài</a:t>
            </a:r>
            <a:endParaRPr lang="en-US" sz="1600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  <a:sym typeface="Wingdings" panose="05000000000000000000" pitchFamily="2" charset="2"/>
              </a:rPr>
              <a:t>4</a:t>
            </a:r>
            <a:r>
              <a:rPr lang="en-US" sz="1600" b="1" dirty="0" smtClean="0">
                <a:latin typeface="UTM Avo" panose="02040603050506020204" pitchFamily="18" charset="0"/>
                <a:sym typeface="Wingdings" panose="05000000000000000000" pitchFamily="2" charset="2"/>
              </a:rPr>
              <a:t>. 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Qua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bài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, con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thấy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tình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cảm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nhỏ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dành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cho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cô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giáo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như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thế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-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Các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bạn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nhỏ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rất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yêu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quý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yêu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thương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cô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giáo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của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mình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  <a:sym typeface="Wingdings" panose="05000000000000000000" pitchFamily="2" charset="2"/>
              </a:rPr>
              <a:t>* 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Chi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tiết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nào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cho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biết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điều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đó</a:t>
            </a: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     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- 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Bạn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HS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ngắm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điểm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10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cô</a:t>
            </a:r>
            <a:r>
              <a:rPr lang="en-US" sz="16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cho</a:t>
            </a:r>
            <a:endParaRPr lang="en-US" sz="1600" dirty="0" smtClean="0">
              <a:solidFill>
                <a:srgbClr val="C00000"/>
              </a:solidFill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endParaRPr lang="en-US" sz="1600" b="1" dirty="0" smtClean="0">
              <a:solidFill>
                <a:srgbClr val="C00000"/>
              </a:solidFill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5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997</Words>
  <Application>Microsoft Office PowerPoint</Application>
  <PresentationFormat>Custom</PresentationFormat>
  <Paragraphs>163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HP001 4 hàng</vt:lpstr>
      <vt:lpstr>Arial</vt:lpstr>
      <vt:lpstr>UTM Avo</vt:lpstr>
      <vt:lpstr>UTM Cookies</vt:lpstr>
      <vt:lpstr>Wingdings</vt:lpstr>
      <vt:lpstr>Kalam</vt:lpstr>
      <vt:lpstr>HP001 5 hàng</vt:lpstr>
      <vt:lpstr>Montserrat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38</cp:revision>
  <dcterms:modified xsi:type="dcterms:W3CDTF">2024-10-07T02:13:28Z</dcterms:modified>
</cp:coreProperties>
</file>