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91" r:id="rId4"/>
    <p:sldId id="258" r:id="rId5"/>
    <p:sldId id="259" r:id="rId6"/>
    <p:sldId id="290"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5" r:id="rId22"/>
    <p:sldId id="273" r:id="rId23"/>
    <p:sldId id="276" r:id="rId24"/>
    <p:sldId id="277" r:id="rId25"/>
    <p:sldId id="278" r:id="rId26"/>
    <p:sldId id="279" r:id="rId27"/>
    <p:sldId id="280" r:id="rId28"/>
    <p:sldId id="281" r:id="rId29"/>
    <p:sldId id="282" r:id="rId30"/>
    <p:sldId id="283" r:id="rId31"/>
    <p:sldId id="284" r:id="rId32"/>
    <p:sldId id="285" r:id="rId33"/>
    <p:sldId id="286" r:id="rId34"/>
    <p:sldId id="288"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C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F6BAAA-2A32-46E2-BF9A-E7C505CDD80C}" type="datetimeFigureOut">
              <a:rPr lang="en-US" smtClean="0"/>
              <a:t>11/01/2025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70286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11/01/2025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99549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11/01/2025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287765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11/01/2025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444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6BAAA-2A32-46E2-BF9A-E7C505CDD80C}" type="datetimeFigureOut">
              <a:rPr lang="en-US" smtClean="0"/>
              <a:t>11/01/2025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17152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F6BAAA-2A32-46E2-BF9A-E7C505CDD80C}" type="datetimeFigureOut">
              <a:rPr lang="en-US" smtClean="0"/>
              <a:t>11/01/2025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59075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F6BAAA-2A32-46E2-BF9A-E7C505CDD80C}" type="datetimeFigureOut">
              <a:rPr lang="en-US" smtClean="0"/>
              <a:t>11/01/2025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24904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F6BAAA-2A32-46E2-BF9A-E7C505CDD80C}" type="datetimeFigureOut">
              <a:rPr lang="en-US" smtClean="0"/>
              <a:t>11/01/2025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21379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6BAAA-2A32-46E2-BF9A-E7C505CDD80C}" type="datetimeFigureOut">
              <a:rPr lang="en-US" smtClean="0"/>
              <a:t>11/01/2025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40071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6BAAA-2A32-46E2-BF9A-E7C505CDD80C}" type="datetimeFigureOut">
              <a:rPr lang="en-US" smtClean="0"/>
              <a:t>11/01/2025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53444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6BAAA-2A32-46E2-BF9A-E7C505CDD80C}" type="datetimeFigureOut">
              <a:rPr lang="en-US" smtClean="0"/>
              <a:t>11/01/2025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58033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6BAAA-2A32-46E2-BF9A-E7C505CDD80C}" type="datetimeFigureOut">
              <a:rPr lang="en-US" smtClean="0"/>
              <a:t>11/01/2025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F971F-7F5D-4D38-95A2-3FAFB80FE8C1}" type="slidenum">
              <a:rPr lang="en-US" smtClean="0"/>
              <a:t>‹#›</a:t>
            </a:fld>
            <a:endParaRPr lang="en-US"/>
          </a:p>
        </p:txBody>
      </p:sp>
    </p:spTree>
    <p:extLst>
      <p:ext uri="{BB962C8B-B14F-4D97-AF65-F5344CB8AC3E}">
        <p14:creationId xmlns:p14="http://schemas.microsoft.com/office/powerpoint/2010/main" val="3012972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10082"/>
          </a:xfrm>
          <a:prstGeom prst="rect">
            <a:avLst/>
          </a:prstGeom>
        </p:spPr>
      </p:pic>
      <p:sp>
        <p:nvSpPr>
          <p:cNvPr id="2" name="Title 1"/>
          <p:cNvSpPr>
            <a:spLocks noGrp="1"/>
          </p:cNvSpPr>
          <p:nvPr>
            <p:ph type="title"/>
          </p:nvPr>
        </p:nvSpPr>
        <p:spPr>
          <a:xfrm>
            <a:off x="1532965" y="726140"/>
            <a:ext cx="9471212" cy="911225"/>
          </a:xfrm>
        </p:spPr>
        <p:txBody>
          <a:bodyPr>
            <a:normAutofit/>
          </a:bodyPr>
          <a:lstStyle/>
          <a:p>
            <a:pPr algn="ctr">
              <a:lnSpc>
                <a:spcPct val="150000"/>
              </a:lnSpc>
            </a:pPr>
            <a:r>
              <a:rPr lang="en-US" sz="2400" b="1" dirty="0">
                <a:solidFill>
                  <a:schemeClr val="bg1"/>
                </a:solidFill>
                <a:latin typeface="Times New Roman" panose="02020603050405020304" pitchFamily="18" charset="0"/>
                <a:cs typeface="Times New Roman" panose="02020603050405020304" pitchFamily="18" charset="0"/>
              </a:rPr>
              <a:t>TRƯỜNG TIỂU </a:t>
            </a:r>
            <a:r>
              <a:rPr lang="en-US" sz="2400" b="1" dirty="0" smtClean="0">
                <a:solidFill>
                  <a:schemeClr val="bg1"/>
                </a:solidFill>
                <a:latin typeface="Times New Roman" panose="02020603050405020304" pitchFamily="18" charset="0"/>
                <a:cs typeface="Times New Roman" panose="02020603050405020304" pitchFamily="18" charset="0"/>
              </a:rPr>
              <a:t>HỌC</a:t>
            </a:r>
            <a:r>
              <a:rPr lang="vi-VN" sz="2400" b="1" dirty="0">
                <a:solidFill>
                  <a:schemeClr val="bg1"/>
                </a:solidFill>
                <a:latin typeface="Times New Roman" panose="02020603050405020304" pitchFamily="18" charset="0"/>
                <a:cs typeface="Times New Roman" panose="02020603050405020304" pitchFamily="18" charset="0"/>
              </a:rPr>
              <a:t> </a:t>
            </a:r>
            <a:r>
              <a:rPr lang="vi-VN" sz="2400" b="1" dirty="0" smtClean="0">
                <a:solidFill>
                  <a:schemeClr val="bg1"/>
                </a:solidFill>
                <a:latin typeface="Times New Roman" panose="02020603050405020304" pitchFamily="18" charset="0"/>
                <a:cs typeface="Times New Roman" panose="02020603050405020304" pitchFamily="18" charset="0"/>
              </a:rPr>
              <a:t>HƯA TẠO</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sz="6000" b="1"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sz="6000" b="1" dirty="0">
                <a:solidFill>
                  <a:srgbClr val="FF0000"/>
                </a:solidFill>
                <a:latin typeface="Times New Roman" panose="02020603050405020304" pitchFamily="18" charset="0"/>
                <a:cs typeface="Times New Roman" panose="02020603050405020304" pitchFamily="18" charset="0"/>
              </a:rPr>
              <a:t>MÔN: MĨ THUẬT </a:t>
            </a:r>
          </a:p>
          <a:p>
            <a:pPr marL="0" indent="0" algn="ctr">
              <a:buNone/>
            </a:pPr>
            <a:r>
              <a:rPr lang="en-US" sz="3900" b="1" dirty="0">
                <a:solidFill>
                  <a:schemeClr val="bg1"/>
                </a:solidFill>
                <a:latin typeface="Times New Roman" panose="02020603050405020304" pitchFamily="18" charset="0"/>
                <a:cs typeface="Times New Roman" panose="02020603050405020304" pitchFamily="18" charset="0"/>
              </a:rPr>
              <a:t>LỚP 2</a:t>
            </a:r>
          </a:p>
          <a:p>
            <a:pPr marL="0" indent="0">
              <a:buNone/>
            </a:pPr>
            <a:endParaRPr lang="en-US" dirty="0"/>
          </a:p>
          <a:p>
            <a:pPr marL="0" indent="0">
              <a:buNone/>
            </a:pPr>
            <a:endParaRPr lang="en-US" dirty="0"/>
          </a:p>
          <a:p>
            <a:pPr marL="0" indent="0">
              <a:buNone/>
            </a:pPr>
            <a:endParaRPr lang="en-US" dirty="0"/>
          </a:p>
          <a:p>
            <a:pPr marL="0" indent="0">
              <a:buNone/>
            </a:pPr>
            <a:r>
              <a:rPr lang="en-US" dirty="0">
                <a:solidFill>
                  <a:srgbClr val="09C76D"/>
                </a:solidFill>
              </a:rPr>
              <a:t>                                          </a:t>
            </a:r>
            <a:r>
              <a:rPr lang="en-US" sz="2400" b="1" dirty="0">
                <a:solidFill>
                  <a:srgbClr val="09C76D"/>
                </a:solidFill>
                <a:latin typeface="Times New Roman" panose="02020603050405020304" pitchFamily="18" charset="0"/>
                <a:cs typeface="Times New Roman" panose="02020603050405020304" pitchFamily="18" charset="0"/>
              </a:rPr>
              <a:t>GIÁO VIÊN: </a:t>
            </a:r>
            <a:r>
              <a:rPr lang="vi-VN" sz="2400" b="1" dirty="0" smtClean="0">
                <a:solidFill>
                  <a:srgbClr val="09C76D"/>
                </a:solidFill>
                <a:latin typeface="Times New Roman" panose="02020603050405020304" pitchFamily="18" charset="0"/>
                <a:cs typeface="Times New Roman" panose="02020603050405020304" pitchFamily="18" charset="0"/>
              </a:rPr>
              <a:t>Nguyễn Văn Quang</a:t>
            </a:r>
            <a:endParaRPr lang="en-US" sz="2400" b="1" dirty="0">
              <a:solidFill>
                <a:srgbClr val="09C76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3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2000"/>
                                        <p:tgtEl>
                                          <p:spTgt spid="3">
                                            <p:txEl>
                                              <p:pRg st="1" end="1"/>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443" t="2640" r="4282" b="4746"/>
          <a:stretch/>
        </p:blipFill>
        <p:spPr>
          <a:xfrm>
            <a:off x="1527490" y="866899"/>
            <a:ext cx="4321981" cy="516367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328" y="866899"/>
            <a:ext cx="4489699" cy="5184278"/>
          </a:xfrm>
          <a:prstGeom prst="rect">
            <a:avLst/>
          </a:prstGeom>
        </p:spPr>
      </p:pic>
    </p:spTree>
    <p:extLst>
      <p:ext uri="{BB962C8B-B14F-4D97-AF65-F5344CB8AC3E}">
        <p14:creationId xmlns:p14="http://schemas.microsoft.com/office/powerpoint/2010/main" val="37890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2" name="Title 1"/>
          <p:cNvSpPr>
            <a:spLocks noGrp="1"/>
          </p:cNvSpPr>
          <p:nvPr>
            <p:ph type="title"/>
          </p:nvPr>
        </p:nvSpPr>
        <p:spPr>
          <a:xfrm>
            <a:off x="838200" y="954850"/>
            <a:ext cx="10515600" cy="429658"/>
          </a:xfrm>
        </p:spPr>
        <p:txBody>
          <a:bodyPr>
            <a:normAutofit fontScale="90000"/>
          </a:bodyPr>
          <a:lstStyle/>
          <a:p>
            <a:pPr algn="ctr"/>
            <a:r>
              <a:rPr lang="en-US" b="1" dirty="0">
                <a:solidFill>
                  <a:srgbClr val="00B050"/>
                </a:solidFill>
                <a:latin typeface="Times New Roman" panose="02020603050405020304" pitchFamily="18" charset="0"/>
                <a:cs typeface="Times New Roman" panose="02020603050405020304" pitchFamily="18" charset="0"/>
              </a:rPr>
              <a:t>TRANH IN – TRANH KHẮC</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8460" y="1616730"/>
            <a:ext cx="9483316" cy="4474787"/>
          </a:xfrm>
        </p:spPr>
      </p:pic>
    </p:spTree>
    <p:extLst>
      <p:ext uri="{BB962C8B-B14F-4D97-AF65-F5344CB8AC3E}">
        <p14:creationId xmlns:p14="http://schemas.microsoft.com/office/powerpoint/2010/main" val="214524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17659"/>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5047" y="864272"/>
            <a:ext cx="9426387" cy="5160010"/>
          </a:xfrm>
        </p:spPr>
      </p:pic>
    </p:spTree>
    <p:extLst>
      <p:ext uri="{BB962C8B-B14F-4D97-AF65-F5344CB8AC3E}">
        <p14:creationId xmlns:p14="http://schemas.microsoft.com/office/powerpoint/2010/main" val="162726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779929"/>
            <a:ext cx="10515600" cy="779929"/>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TƯỢNG</a:t>
            </a:r>
          </a:p>
        </p:txBody>
      </p:sp>
      <p:sp>
        <p:nvSpPr>
          <p:cNvPr id="3" name="Content Placeholder 2"/>
          <p:cNvSpPr>
            <a:spLocks noGrp="1"/>
          </p:cNvSpPr>
          <p:nvPr>
            <p:ph idx="1"/>
          </p:nvPr>
        </p:nvSpPr>
        <p:spPr>
          <a:xfrm>
            <a:off x="1438834" y="1237129"/>
            <a:ext cx="9493625" cy="5486400"/>
          </a:xfrm>
        </p:spPr>
        <p:txBody>
          <a:bodyPr>
            <a:normAutofit fontScale="77500" lnSpcReduction="20000"/>
          </a:bodyPr>
          <a:lstStyle/>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kích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 Di </a:t>
            </a:r>
            <a:r>
              <a:rPr lang="en-US" sz="2400" b="1" dirty="0" err="1">
                <a:latin typeface="Times New Roman" panose="02020603050405020304" pitchFamily="18" charset="0"/>
                <a:cs typeface="Times New Roman" panose="02020603050405020304" pitchFamily="18" charset="0"/>
              </a:rPr>
              <a:t>Đà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012" y="2232212"/>
            <a:ext cx="3738282" cy="3913093"/>
          </a:xfrm>
          <a:prstGeom prst="rect">
            <a:avLst/>
          </a:prstGeom>
        </p:spPr>
      </p:pic>
    </p:spTree>
    <p:extLst>
      <p:ext uri="{BB962C8B-B14F-4D97-AF65-F5344CB8AC3E}">
        <p14:creationId xmlns:p14="http://schemas.microsoft.com/office/powerpoint/2010/main" val="392315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4" end="14"/>
                                            </p:txEl>
                                          </p:spTgt>
                                        </p:tgtEl>
                                        <p:attrNameLst>
                                          <p:attrName>style.visibility</p:attrName>
                                        </p:attrNameLst>
                                      </p:cBhvr>
                                      <p:to>
                                        <p:strVal val="visible"/>
                                      </p:to>
                                    </p:set>
                                    <p:animEffect transition="in" filter="wipe(down)">
                                      <p:cBhvr>
                                        <p:cTn id="22" dur="3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7" name="Content Placeholder 6"/>
          <p:cNvSpPr>
            <a:spLocks noGrp="1"/>
          </p:cNvSpPr>
          <p:nvPr>
            <p:ph idx="1"/>
          </p:nvPr>
        </p:nvSpPr>
        <p:spPr>
          <a:xfrm>
            <a:off x="1438834" y="1"/>
            <a:ext cx="9914965" cy="6710082"/>
          </a:xfrm>
        </p:spPr>
        <p:txBody>
          <a:bodyPr>
            <a:noAutofit/>
          </a:bodyPr>
          <a:lstStyle/>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đài</a:t>
            </a:r>
            <a:r>
              <a:rPr lang="en-US" sz="2000" b="1" dirty="0">
                <a:latin typeface="Times New Roman" panose="02020603050405020304" pitchFamily="18" charset="0"/>
                <a:cs typeface="Times New Roman" panose="02020603050405020304" pitchFamily="18" charset="0"/>
              </a:rPr>
              <a:t> BÁC HỒ </a:t>
            </a:r>
            <a:r>
              <a:rPr lang="en-US" sz="2000" b="1" dirty="0" err="1">
                <a:latin typeface="Times New Roman" panose="02020603050405020304" pitchFamily="18" charset="0"/>
                <a:cs typeface="Times New Roman" panose="02020603050405020304" pitchFamily="18" charset="0"/>
              </a:rPr>
              <a:t>Quảng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a:t>
            </a:r>
            <a:r>
              <a:rPr lang="en-US" sz="2000" b="1" dirty="0">
                <a:latin typeface="Times New Roman" panose="02020603050405020304" pitchFamily="18" charset="0"/>
                <a:cs typeface="Times New Roman" panose="02020603050405020304" pitchFamily="18" charset="0"/>
              </a:rPr>
              <a:t> Minh TP </a:t>
            </a:r>
            <a:r>
              <a:rPr lang="en-US" sz="2000" b="1" dirty="0" err="1">
                <a:latin typeface="Times New Roman" panose="02020603050405020304" pitchFamily="18" charset="0"/>
                <a:cs typeface="Times New Roman" panose="02020603050405020304" pitchFamily="18" charset="0"/>
              </a:rPr>
              <a:t>Vinh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cs typeface="Times New Roman" panose="02020603050405020304" pitchFamily="18" charset="0"/>
              </a:rPr>
              <a:t> An.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Niềm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cs typeface="Times New Roman" panose="02020603050405020304" pitchFamily="18" charset="0"/>
              </a:rPr>
              <a:t> An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371" y="914399"/>
            <a:ext cx="7193801" cy="4424083"/>
          </a:xfrm>
          <a:prstGeom prst="rect">
            <a:avLst/>
          </a:prstGeom>
        </p:spPr>
      </p:pic>
    </p:spTree>
    <p:extLst>
      <p:ext uri="{BB962C8B-B14F-4D97-AF65-F5344CB8AC3E}">
        <p14:creationId xmlns:p14="http://schemas.microsoft.com/office/powerpoint/2010/main" val="11560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xEl>
                                              <p:pRg st="12" end="12"/>
                                            </p:txEl>
                                          </p:spTgt>
                                        </p:tgtEl>
                                        <p:attrNameLst>
                                          <p:attrName>style.visibility</p:attrName>
                                        </p:attrNameLst>
                                      </p:cBhvr>
                                      <p:to>
                                        <p:strVal val="visible"/>
                                      </p:to>
                                    </p:set>
                                    <p:animEffect transition="in" filter="circle(in)">
                                      <p:cBhvr>
                                        <p:cTn id="14" dur="2000"/>
                                        <p:tgtEl>
                                          <p:spTgt spid="7">
                                            <p:txEl>
                                              <p:pRg st="12" end="1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xEl>
                                              <p:pRg st="13" end="13"/>
                                            </p:txEl>
                                          </p:spTgt>
                                        </p:tgtEl>
                                        <p:attrNameLst>
                                          <p:attrName>style.visibility</p:attrName>
                                        </p:attrNameLst>
                                      </p:cBhvr>
                                      <p:to>
                                        <p:strVal val="visible"/>
                                      </p:to>
                                    </p:set>
                                    <p:animEffect transition="in" filter="circle(in)">
                                      <p:cBhvr>
                                        <p:cTn id="19" dur="20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256"/>
            <a:ext cx="12192001" cy="6888256"/>
          </a:xfrm>
          <a:prstGeom prst="rect">
            <a:avLst/>
          </a:prstGeom>
        </p:spPr>
      </p:pic>
      <p:sp>
        <p:nvSpPr>
          <p:cNvPr id="2" name="Title 1"/>
          <p:cNvSpPr>
            <a:spLocks noGrp="1"/>
          </p:cNvSpPr>
          <p:nvPr>
            <p:ph type="title"/>
          </p:nvPr>
        </p:nvSpPr>
        <p:spPr>
          <a:xfrm>
            <a:off x="1411941" y="968188"/>
            <a:ext cx="9587754" cy="870417"/>
          </a:xfrm>
        </p:spPr>
        <p:txBody>
          <a:bodyPr>
            <a:normAutofit fontScale="90000"/>
          </a:bodyPr>
          <a:lstStyle/>
          <a:p>
            <a:pPr algn="ctr"/>
            <a:r>
              <a:rPr lang="en-US" sz="4000" b="1" dirty="0">
                <a:solidFill>
                  <a:srgbClr val="FF0000"/>
                </a:solidFill>
                <a:latin typeface="Times New Roman" panose="02020603050405020304" pitchFamily="18" charset="0"/>
                <a:cs typeface="Times New Roman" panose="02020603050405020304" pitchFamily="18" charset="0"/>
              </a:rPr>
              <a:t>PHÙ ĐIÊU</a:t>
            </a:r>
            <a:br>
              <a:rPr lang="en-US" sz="4000" b="1" dirty="0">
                <a:solidFill>
                  <a:srgbClr val="FF0000"/>
                </a:solidFill>
                <a:latin typeface="Times New Roman" panose="02020603050405020304" pitchFamily="18" charset="0"/>
                <a:cs typeface="Times New Roman" panose="02020603050405020304" pitchFamily="18" charset="0"/>
              </a:rPr>
            </a:br>
            <a:r>
              <a:rPr lang="en-US" sz="2700" b="1" dirty="0" err="1">
                <a:latin typeface="Times New Roman" panose="02020603050405020304" pitchFamily="18" charset="0"/>
                <a:cs typeface="Times New Roman" panose="02020603050405020304" pitchFamily="18" charset="0"/>
              </a:rPr>
              <a:t>Phù</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điêu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là</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hình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thức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sáng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nghệ</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thuật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bằng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đắp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nổi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hoặc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khoét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lõm</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với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chiều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dài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rộng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còn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phần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nổi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chỉ</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mang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tính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ước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lệ</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về</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khối</a:t>
            </a:r>
            <a:r>
              <a:rPr lang="en-US" sz="2700" b="1" dirty="0">
                <a:latin typeface="Times New Roman" panose="02020603050405020304" pitchFamily="18" charset="0"/>
                <a:cs typeface="Times New Roman" panose="02020603050405020304" pitchFamily="18" charset="0"/>
              </a:rPr>
              <a: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1941" y="2191871"/>
            <a:ext cx="9359153" cy="3886200"/>
          </a:xfrm>
        </p:spPr>
      </p:pic>
    </p:spTree>
    <p:extLst>
      <p:ext uri="{BB962C8B-B14F-4D97-AF65-F5344CB8AC3E}">
        <p14:creationId xmlns:p14="http://schemas.microsoft.com/office/powerpoint/2010/main" val="372607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fltVal val="0"/>
                                          </p:val>
                                        </p:tav>
                                        <p:tav tm="100000">
                                          <p:val>
                                            <p:strVal val="#ppt_w"/>
                                          </p:val>
                                        </p:tav>
                                      </p:tavLst>
                                    </p:anim>
                                    <p:anim calcmode="lin" valueType="num">
                                      <p:cBhvr>
                                        <p:cTn id="15" dur="3000" fill="hold"/>
                                        <p:tgtEl>
                                          <p:spTgt spid="4"/>
                                        </p:tgtEl>
                                        <p:attrNameLst>
                                          <p:attrName>ppt_h</p:attrName>
                                        </p:attrNameLst>
                                      </p:cBhvr>
                                      <p:tavLst>
                                        <p:tav tm="0">
                                          <p:val>
                                            <p:fltVal val="0"/>
                                          </p:val>
                                        </p:tav>
                                        <p:tav tm="100000">
                                          <p:val>
                                            <p:strVal val="#ppt_h"/>
                                          </p:val>
                                        </p:tav>
                                      </p:tavLst>
                                    </p:anim>
                                    <p:anim calcmode="lin" valueType="num">
                                      <p:cBhvr>
                                        <p:cTn id="16" dur="3000" fill="hold"/>
                                        <p:tgtEl>
                                          <p:spTgt spid="4"/>
                                        </p:tgtEl>
                                        <p:attrNameLst>
                                          <p:attrName>style.rotation</p:attrName>
                                        </p:attrNameLst>
                                      </p:cBhvr>
                                      <p:tavLst>
                                        <p:tav tm="0">
                                          <p:val>
                                            <p:fltVal val="90"/>
                                          </p:val>
                                        </p:tav>
                                        <p:tav tm="100000">
                                          <p:val>
                                            <p:fltVal val="0"/>
                                          </p:val>
                                        </p:tav>
                                      </p:tavLst>
                                    </p:anim>
                                    <p:animEffect transition="in" filter="fade">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88256"/>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883" y="847165"/>
            <a:ext cx="3598422" cy="5284694"/>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131" r="2114" b="3957"/>
          <a:stretch/>
        </p:blipFill>
        <p:spPr>
          <a:xfrm>
            <a:off x="5096436" y="848376"/>
            <a:ext cx="5783155" cy="5283483"/>
          </a:xfrm>
          <a:prstGeom prst="rect">
            <a:avLst/>
          </a:prstGeom>
        </p:spPr>
      </p:pic>
    </p:spTree>
    <p:extLst>
      <p:ext uri="{BB962C8B-B14F-4D97-AF65-F5344CB8AC3E}">
        <p14:creationId xmlns:p14="http://schemas.microsoft.com/office/powerpoint/2010/main" val="11576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920" r="6458"/>
          <a:stretch/>
        </p:blipFill>
        <p:spPr>
          <a:xfrm>
            <a:off x="1358153" y="791521"/>
            <a:ext cx="9526395" cy="5313444"/>
          </a:xfrm>
        </p:spPr>
      </p:pic>
    </p:spTree>
    <p:extLst>
      <p:ext uri="{BB962C8B-B14F-4D97-AF65-F5344CB8AC3E}">
        <p14:creationId xmlns:p14="http://schemas.microsoft.com/office/powerpoint/2010/main" val="229386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317812" y="1166721"/>
            <a:ext cx="4373911" cy="4655855"/>
          </a:xfrm>
        </p:spPr>
        <p:txBody>
          <a:bodyPr>
            <a:normAutofit/>
          </a:bodyPr>
          <a:lstStyle/>
          <a:p>
            <a:r>
              <a:rPr lang="en-US"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ĐIÊU KHẮC</a:t>
            </a:r>
            <a:br>
              <a:rPr lang="en-US" sz="3600" b="1" dirty="0">
                <a:solidFill>
                  <a:srgbClr val="FF0000"/>
                </a:solidFill>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gỗ</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dệt</a:t>
            </a:r>
            <a:r>
              <a:rPr lang="en-US" sz="2800" b="1" dirty="0">
                <a:latin typeface="Times New Roman" panose="02020603050405020304" pitchFamily="18" charset="0"/>
                <a:cs typeface="Times New Roman" panose="02020603050405020304" pitchFamily="18" charset="0"/>
              </a:rPr>
              <a:t> may, </a:t>
            </a:r>
            <a:r>
              <a:rPr lang="en-US" sz="2800" b="1" dirty="0" err="1">
                <a:latin typeface="Times New Roman" panose="02020603050405020304" pitchFamily="18" charset="0"/>
                <a:cs typeface="Times New Roman" panose="02020603050405020304" pitchFamily="18" charset="0"/>
              </a:rPr>
              <a:t>nhựa</a:t>
            </a:r>
            <a:r>
              <a:rPr lang="en-US" sz="2800" b="1" dirty="0">
                <a:latin typeface="Times New Roman" panose="02020603050405020304" pitchFamily="18" charset="0"/>
                <a:cs typeface="Times New Roman" panose="02020603050405020304" pitchFamily="18" charset="0"/>
              </a:rPr>
              <a:t>, polymer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endParaRPr lang="en-US"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1723" y="1021977"/>
            <a:ext cx="5050235" cy="4946932"/>
          </a:xfrm>
        </p:spPr>
      </p:pic>
    </p:spTree>
    <p:extLst>
      <p:ext uri="{BB962C8B-B14F-4D97-AF65-F5344CB8AC3E}">
        <p14:creationId xmlns:p14="http://schemas.microsoft.com/office/powerpoint/2010/main" val="29233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style.rotation</p:attrName>
                                        </p:attrNameLst>
                                      </p:cBhvr>
                                      <p:tavLst>
                                        <p:tav tm="0">
                                          <p:val>
                                            <p:fltVal val="90"/>
                                          </p:val>
                                        </p:tav>
                                        <p:tav tm="100000">
                                          <p:val>
                                            <p:fltVal val="0"/>
                                          </p:val>
                                        </p:tav>
                                      </p:tavLst>
                                    </p:anim>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48565" cy="6858000"/>
          </a:xfrm>
          <a:prstGeom prst="rect">
            <a:avLst/>
          </a:prstGeom>
        </p:spPr>
      </p:pic>
      <p:sp>
        <p:nvSpPr>
          <p:cNvPr id="2" name="Title 1"/>
          <p:cNvSpPr>
            <a:spLocks noGrp="1"/>
          </p:cNvSpPr>
          <p:nvPr>
            <p:ph type="title"/>
          </p:nvPr>
        </p:nvSpPr>
        <p:spPr>
          <a:xfrm>
            <a:off x="838200" y="838116"/>
            <a:ext cx="10515600" cy="627613"/>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TRANG TRÍ CƠ BẢN</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8154" y="1637909"/>
            <a:ext cx="2057399" cy="200596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161" y="1635061"/>
            <a:ext cx="3616768" cy="2008812"/>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6355" t="19251" r="5321" b="25554"/>
          <a:stretch/>
        </p:blipFill>
        <p:spPr>
          <a:xfrm>
            <a:off x="8054787" y="1591151"/>
            <a:ext cx="2501153" cy="2069227"/>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372" t="22353" r="4799" b="23922"/>
          <a:stretch/>
        </p:blipFill>
        <p:spPr>
          <a:xfrm>
            <a:off x="1411942" y="3995692"/>
            <a:ext cx="6790764" cy="210927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0551" y="3999576"/>
            <a:ext cx="2105390" cy="2105390"/>
          </a:xfrm>
          <a:prstGeom prst="rect">
            <a:avLst/>
          </a:prstGeom>
        </p:spPr>
      </p:pic>
    </p:spTree>
    <p:extLst>
      <p:ext uri="{BB962C8B-B14F-4D97-AF65-F5344CB8AC3E}">
        <p14:creationId xmlns:p14="http://schemas.microsoft.com/office/powerpoint/2010/main" val="31991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000" fill="hold"/>
                                        <p:tgtEl>
                                          <p:spTgt spid="9"/>
                                        </p:tgtEl>
                                        <p:attrNameLst>
                                          <p:attrName>ppt_w</p:attrName>
                                        </p:attrNameLst>
                                      </p:cBhvr>
                                      <p:tavLst>
                                        <p:tav tm="0">
                                          <p:val>
                                            <p:fltVal val="0"/>
                                          </p:val>
                                        </p:tav>
                                        <p:tav tm="100000">
                                          <p:val>
                                            <p:strVal val="#ppt_w"/>
                                          </p:val>
                                        </p:tav>
                                      </p:tavLst>
                                    </p:anim>
                                    <p:anim calcmode="lin" valueType="num">
                                      <p:cBhvr>
                                        <p:cTn id="32" dur="2000" fill="hold"/>
                                        <p:tgtEl>
                                          <p:spTgt spid="9"/>
                                        </p:tgtEl>
                                        <p:attrNameLst>
                                          <p:attrName>ppt_h</p:attrName>
                                        </p:attrNameLst>
                                      </p:cBhvr>
                                      <p:tavLst>
                                        <p:tav tm="0">
                                          <p:val>
                                            <p:fltVal val="0"/>
                                          </p:val>
                                        </p:tav>
                                        <p:tav tm="100000">
                                          <p:val>
                                            <p:strVal val="#ppt_h"/>
                                          </p:val>
                                        </p:tav>
                                      </p:tavLst>
                                    </p:anim>
                                    <p:animEffect transition="in" filter="fade">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2000" fill="hold"/>
                                        <p:tgtEl>
                                          <p:spTgt spid="10"/>
                                        </p:tgtEl>
                                        <p:attrNameLst>
                                          <p:attrName>ppt_w</p:attrName>
                                        </p:attrNameLst>
                                      </p:cBhvr>
                                      <p:tavLst>
                                        <p:tav tm="0">
                                          <p:val>
                                            <p:fltVal val="0"/>
                                          </p:val>
                                        </p:tav>
                                        <p:tav tm="100000">
                                          <p:val>
                                            <p:strVal val="#ppt_w"/>
                                          </p:val>
                                        </p:tav>
                                      </p:tavLst>
                                    </p:anim>
                                    <p:anim calcmode="lin" valueType="num">
                                      <p:cBhvr>
                                        <p:cTn id="39" dur="2000" fill="hold"/>
                                        <p:tgtEl>
                                          <p:spTgt spid="10"/>
                                        </p:tgtEl>
                                        <p:attrNameLst>
                                          <p:attrName>ppt_h</p:attrName>
                                        </p:attrNameLst>
                                      </p:cBhvr>
                                      <p:tavLst>
                                        <p:tav tm="0">
                                          <p:val>
                                            <p:fltVal val="0"/>
                                          </p:val>
                                        </p:tav>
                                        <p:tav tm="100000">
                                          <p:val>
                                            <p:strVal val="#ppt_h"/>
                                          </p:val>
                                        </p:tav>
                                      </p:tavLst>
                                    </p:anim>
                                    <p:anim calcmode="lin" valueType="num">
                                      <p:cBhvr>
                                        <p:cTn id="40" dur="2000" fill="hold"/>
                                        <p:tgtEl>
                                          <p:spTgt spid="10"/>
                                        </p:tgtEl>
                                        <p:attrNameLst>
                                          <p:attrName>style.rotation</p:attrName>
                                        </p:attrNameLst>
                                      </p:cBhvr>
                                      <p:tavLst>
                                        <p:tav tm="0">
                                          <p:val>
                                            <p:fltVal val="90"/>
                                          </p:val>
                                        </p:tav>
                                        <p:tav tm="100000">
                                          <p:val>
                                            <p:fltVal val="0"/>
                                          </p:val>
                                        </p:tav>
                                      </p:tavLst>
                                    </p:anim>
                                    <p:animEffect transition="in" filter="fade">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7830"/>
          </a:xfrm>
          <a:prstGeom prst="rect">
            <a:avLst/>
          </a:prstGeom>
        </p:spPr>
      </p:pic>
      <p:sp>
        <p:nvSpPr>
          <p:cNvPr id="2" name="Title 1"/>
          <p:cNvSpPr>
            <a:spLocks noGrp="1"/>
          </p:cNvSpPr>
          <p:nvPr>
            <p:ph type="ctrTitle"/>
          </p:nvPr>
        </p:nvSpPr>
        <p:spPr>
          <a:xfrm>
            <a:off x="2339789" y="219612"/>
            <a:ext cx="7705164" cy="1170985"/>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CHỦ ĐỀ 1: MĨ THUẬT TRONG CUỘC SỐNG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153" y="1489186"/>
            <a:ext cx="9466729" cy="4572035"/>
          </a:xfrm>
          <a:prstGeom prst="rect">
            <a:avLst/>
          </a:prstGeom>
        </p:spPr>
      </p:pic>
    </p:spTree>
    <p:extLst>
      <p:ext uri="{BB962C8B-B14F-4D97-AF65-F5344CB8AC3E}">
        <p14:creationId xmlns:p14="http://schemas.microsoft.com/office/powerpoint/2010/main" val="21634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838200" y="914400"/>
            <a:ext cx="10515600" cy="445056"/>
          </a:xfrm>
        </p:spPr>
        <p:txBody>
          <a:bodyPr>
            <a:no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TRANG TRÍ ỨNG DỤNG</a:t>
            </a: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6722" r="15096"/>
          <a:stretch/>
        </p:blipFill>
        <p:spPr>
          <a:xfrm>
            <a:off x="1246536" y="1359456"/>
            <a:ext cx="3244782" cy="4758955"/>
          </a:xfr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3990" r="23422"/>
          <a:stretch/>
        </p:blipFill>
        <p:spPr>
          <a:xfrm>
            <a:off x="4531660" y="1600201"/>
            <a:ext cx="6225988" cy="4336278"/>
          </a:xfrm>
          <a:prstGeom prst="rect">
            <a:avLst/>
          </a:prstGeom>
        </p:spPr>
      </p:pic>
    </p:spTree>
    <p:extLst>
      <p:ext uri="{BB962C8B-B14F-4D97-AF65-F5344CB8AC3E}">
        <p14:creationId xmlns:p14="http://schemas.microsoft.com/office/powerpoint/2010/main" val="241752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style.rotation</p:attrName>
                                        </p:attrNameLst>
                                      </p:cBhvr>
                                      <p:tavLst>
                                        <p:tav tm="0">
                                          <p:val>
                                            <p:fltVal val="90"/>
                                          </p:val>
                                        </p:tav>
                                        <p:tav tm="100000">
                                          <p:val>
                                            <p:fltVal val="0"/>
                                          </p:val>
                                        </p:tav>
                                      </p:tavLst>
                                    </p:anim>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3245"/>
          <a:stretch/>
        </p:blipFill>
        <p:spPr>
          <a:xfrm>
            <a:off x="1411940" y="833718"/>
            <a:ext cx="4693023" cy="523090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559" y="836151"/>
            <a:ext cx="4503431" cy="5228473"/>
          </a:xfrm>
          <a:prstGeom prst="rect">
            <a:avLst/>
          </a:prstGeom>
        </p:spPr>
      </p:pic>
    </p:spTree>
    <p:extLst>
      <p:ext uri="{BB962C8B-B14F-4D97-AF65-F5344CB8AC3E}">
        <p14:creationId xmlns:p14="http://schemas.microsoft.com/office/powerpoint/2010/main" val="131901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879" y="874059"/>
            <a:ext cx="4579849" cy="52174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737" y="858748"/>
            <a:ext cx="4327936" cy="5232770"/>
          </a:xfrm>
          <a:prstGeom prst="rect">
            <a:avLst/>
          </a:prstGeom>
        </p:spPr>
      </p:pic>
    </p:spTree>
    <p:extLst>
      <p:ext uri="{BB962C8B-B14F-4D97-AF65-F5344CB8AC3E}">
        <p14:creationId xmlns:p14="http://schemas.microsoft.com/office/powerpoint/2010/main" val="26284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270" r="3202"/>
          <a:stretch/>
        </p:blipFill>
        <p:spPr>
          <a:xfrm>
            <a:off x="1331260" y="1244122"/>
            <a:ext cx="3496236" cy="436975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835" y="1734671"/>
            <a:ext cx="5916706" cy="3761422"/>
          </a:xfrm>
          <a:prstGeom prst="rect">
            <a:avLst/>
          </a:prstGeom>
        </p:spPr>
      </p:pic>
    </p:spTree>
    <p:extLst>
      <p:ext uri="{BB962C8B-B14F-4D97-AF65-F5344CB8AC3E}">
        <p14:creationId xmlns:p14="http://schemas.microsoft.com/office/powerpoint/2010/main" val="87119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5388" y="856364"/>
            <a:ext cx="9412942" cy="5208260"/>
          </a:xfrm>
        </p:spPr>
      </p:pic>
    </p:spTree>
    <p:extLst>
      <p:ext uri="{BB962C8B-B14F-4D97-AF65-F5344CB8AC3E}">
        <p14:creationId xmlns:p14="http://schemas.microsoft.com/office/powerpoint/2010/main" val="350716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57300" y="881910"/>
            <a:ext cx="10515600" cy="441698"/>
          </a:xfrm>
        </p:spPr>
        <p:txBody>
          <a:bodyPr>
            <a:normAutofit fontScale="90000"/>
          </a:bodyPr>
          <a:lstStyle/>
          <a:p>
            <a:r>
              <a:rPr lang="en-US" sz="4000" b="1" u="sng" dirty="0">
                <a:solidFill>
                  <a:srgbClr val="FF0000"/>
                </a:solidFill>
                <a:latin typeface="Times New Roman" panose="02020603050405020304" pitchFamily="18" charset="0"/>
                <a:cs typeface="Times New Roman" panose="02020603050405020304" pitchFamily="18" charset="0"/>
              </a:rPr>
              <a:t>I. QUAN SÁT</a:t>
            </a:r>
          </a:p>
        </p:txBody>
      </p:sp>
      <p:sp>
        <p:nvSpPr>
          <p:cNvPr id="3" name="Content Placeholder 2"/>
          <p:cNvSpPr>
            <a:spLocks noGrp="1"/>
          </p:cNvSpPr>
          <p:nvPr>
            <p:ph idx="1"/>
          </p:nvPr>
        </p:nvSpPr>
        <p:spPr>
          <a:xfrm>
            <a:off x="1257300" y="282387"/>
            <a:ext cx="9634818" cy="5593977"/>
          </a:xfrm>
        </p:spPr>
        <p:txBody>
          <a:bodyPr>
            <a:noAutofit/>
          </a:bodyPr>
          <a:lstStyle/>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TƯỢNG ĐÀI BÁC HỒ TẠI QUẢNG TRƯỜNG HỒ CHÍ MINH – TP VINH, </a:t>
            </a:r>
          </a:p>
          <a:p>
            <a:pPr algn="ctr"/>
            <a:r>
              <a:rPr lang="en-US" sz="1800" b="1" dirty="0">
                <a:latin typeface="Times New Roman" panose="02020603050405020304" pitchFamily="18" charset="0"/>
                <a:cs typeface="Times New Roman" panose="02020603050405020304" pitchFamily="18" charset="0"/>
              </a:rPr>
              <a:t>TỈNH NGHỆ AN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717" y="1567440"/>
            <a:ext cx="8629648" cy="3838278"/>
          </a:xfrm>
          <a:prstGeom prst="rect">
            <a:avLst/>
          </a:prstGeom>
        </p:spPr>
      </p:pic>
    </p:spTree>
    <p:extLst>
      <p:ext uri="{BB962C8B-B14F-4D97-AF65-F5344CB8AC3E}">
        <p14:creationId xmlns:p14="http://schemas.microsoft.com/office/powerpoint/2010/main" val="244289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style.rotation</p:attrName>
                                        </p:attrNameLst>
                                      </p:cBhvr>
                                      <p:tavLst>
                                        <p:tav tm="0">
                                          <p:val>
                                            <p:fltVal val="90"/>
                                          </p:val>
                                        </p:tav>
                                        <p:tav tm="100000">
                                          <p:val>
                                            <p:fltVal val="0"/>
                                          </p:val>
                                        </p:tav>
                                      </p:tavLst>
                                    </p:anim>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4" end="14"/>
                                            </p:txEl>
                                          </p:spTgt>
                                        </p:tgtEl>
                                        <p:attrNameLst>
                                          <p:attrName>style.visibility</p:attrName>
                                        </p:attrNameLst>
                                      </p:cBhvr>
                                      <p:to>
                                        <p:strVal val="visible"/>
                                      </p:to>
                                    </p:set>
                                    <p:animEffect transition="in" filter="circle(in)">
                                      <p:cBhvr>
                                        <p:cTn id="20" dur="2000"/>
                                        <p:tgtEl>
                                          <p:spTgt spid="3">
                                            <p:txEl>
                                              <p:pRg st="14" end="1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animEffect transition="in" filter="circle(in)">
                                      <p:cBhvr>
                                        <p:cTn id="25"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4"/>
            <a:ext cx="12192000" cy="6837830"/>
          </a:xfrm>
          <a:prstGeom prst="rect">
            <a:avLst/>
          </a:prstGeom>
        </p:spPr>
      </p:pic>
      <p:sp>
        <p:nvSpPr>
          <p:cNvPr id="3" name="Content Placeholder 2"/>
          <p:cNvSpPr>
            <a:spLocks noGrp="1"/>
          </p:cNvSpPr>
          <p:nvPr>
            <p:ph idx="1"/>
          </p:nvPr>
        </p:nvSpPr>
        <p:spPr>
          <a:xfrm>
            <a:off x="753035" y="577102"/>
            <a:ext cx="10130118" cy="5674658"/>
          </a:xfrm>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600" b="1" dirty="0">
                <a:latin typeface="Times New Roman" panose="02020603050405020304" pitchFamily="18" charset="0"/>
                <a:cs typeface="Times New Roman" panose="02020603050405020304" pitchFamily="18" charset="0"/>
              </a:rPr>
              <a:t>TƯỢNG ĐẦU RỒNG THỜI NHÀ LÝ</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682" y="802340"/>
            <a:ext cx="4840941" cy="4840941"/>
          </a:xfrm>
          <a:prstGeom prst="rect">
            <a:avLst/>
          </a:prstGeom>
        </p:spPr>
      </p:pic>
    </p:spTree>
    <p:extLst>
      <p:ext uri="{BB962C8B-B14F-4D97-AF65-F5344CB8AC3E}">
        <p14:creationId xmlns:p14="http://schemas.microsoft.com/office/powerpoint/2010/main" val="44296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13" end="13"/>
                                            </p:txEl>
                                          </p:spTgt>
                                        </p:tgtEl>
                                        <p:attrNameLst>
                                          <p:attrName>style.visibility</p:attrName>
                                        </p:attrNameLst>
                                      </p:cBhvr>
                                      <p:to>
                                        <p:strVal val="visible"/>
                                      </p:to>
                                    </p:set>
                                    <p:animEffect transition="in" filter="circle(in)">
                                      <p:cBhvr>
                                        <p:cTn id="14"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85"/>
            <a:ext cx="12192001" cy="6868085"/>
          </a:xfrm>
          <a:prstGeom prst="rect">
            <a:avLst/>
          </a:prstGeom>
        </p:spPr>
      </p:pic>
      <p:sp>
        <p:nvSpPr>
          <p:cNvPr id="3" name="Content Placeholder 2"/>
          <p:cNvSpPr>
            <a:spLocks noGrp="1"/>
          </p:cNvSpPr>
          <p:nvPr>
            <p:ph idx="1"/>
          </p:nvPr>
        </p:nvSpPr>
        <p:spPr>
          <a:xfrm>
            <a:off x="1290917" y="1277472"/>
            <a:ext cx="10062882" cy="3751728"/>
          </a:xfrm>
        </p:spPr>
        <p:txBody>
          <a:bodyPr>
            <a:noAutofit/>
          </a:bodyPr>
          <a:lstStyle/>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TRANH PHÙ ĐIÊU “CHUỐI RỪNG” BẰNG XI MĂNG ĐẮP NỔ SƠN GIẢ MÀU ĐỒNG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505" y="872320"/>
            <a:ext cx="8511707" cy="4829234"/>
          </a:xfrm>
          <a:prstGeom prst="rect">
            <a:avLst/>
          </a:prstGeom>
        </p:spPr>
      </p:pic>
    </p:spTree>
    <p:extLst>
      <p:ext uri="{BB962C8B-B14F-4D97-AF65-F5344CB8AC3E}">
        <p14:creationId xmlns:p14="http://schemas.microsoft.com/office/powerpoint/2010/main" val="102615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 calcmode="lin" valueType="num">
                                      <p:cBhvr>
                                        <p:cTn id="25" dur="2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27"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68085"/>
          </a:xfrm>
          <a:prstGeom prst="rect">
            <a:avLst/>
          </a:prstGeom>
        </p:spPr>
      </p:pic>
      <p:sp>
        <p:nvSpPr>
          <p:cNvPr id="3" name="Content Placeholder 2"/>
          <p:cNvSpPr>
            <a:spLocks noGrp="1"/>
          </p:cNvSpPr>
          <p:nvPr>
            <p:ph idx="1"/>
          </p:nvPr>
        </p:nvSpPr>
        <p:spPr>
          <a:xfrm>
            <a:off x="-2294966" y="1462553"/>
            <a:ext cx="10515600" cy="4723093"/>
          </a:xfrm>
        </p:spPr>
        <p:txBody>
          <a:bodyPr>
            <a:normAutofit/>
          </a:bodyPr>
          <a:lstStyle/>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pPr marL="0" indent="0" algn="ctr">
              <a:buNone/>
            </a:pPr>
            <a:endParaRPr lang="en-US" sz="1400" b="1" dirty="0">
              <a:latin typeface="Times New Roman" panose="02020603050405020304" pitchFamily="18" charset="0"/>
              <a:cs typeface="Times New Roman" panose="02020603050405020304" pitchFamily="18" charset="0"/>
            </a:endParaRPr>
          </a:p>
          <a:p>
            <a:pPr marL="0" indent="0" algn="ctr">
              <a:buNone/>
            </a:pPr>
            <a:endParaRPr lang="en-US" sz="14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 TRANH SƠN DẦU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706" y="953406"/>
            <a:ext cx="5015753" cy="5057429"/>
          </a:xfrm>
          <a:prstGeom prst="rect">
            <a:avLst/>
          </a:prstGeom>
        </p:spPr>
      </p:pic>
    </p:spTree>
    <p:extLst>
      <p:ext uri="{BB962C8B-B14F-4D97-AF65-F5344CB8AC3E}">
        <p14:creationId xmlns:p14="http://schemas.microsoft.com/office/powerpoint/2010/main" val="381814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Effect transition="in" filter="circle(in)">
                                      <p:cBhvr>
                                        <p:cTn id="15"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3" name="Content Placeholder 2"/>
          <p:cNvSpPr>
            <a:spLocks noGrp="1"/>
          </p:cNvSpPr>
          <p:nvPr>
            <p:ph idx="1"/>
          </p:nvPr>
        </p:nvSpPr>
        <p:spPr>
          <a:xfrm>
            <a:off x="838200" y="1825624"/>
            <a:ext cx="10515600" cy="4454152"/>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TRANH KHẮC GỖ</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47" y="937937"/>
            <a:ext cx="9076765" cy="4777063"/>
          </a:xfrm>
          <a:prstGeom prst="rect">
            <a:avLst/>
          </a:prstGeom>
        </p:spPr>
      </p:pic>
    </p:spTree>
    <p:extLst>
      <p:ext uri="{BB962C8B-B14F-4D97-AF65-F5344CB8AC3E}">
        <p14:creationId xmlns:p14="http://schemas.microsoft.com/office/powerpoint/2010/main" val="203375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circle(in)">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1039908" y="1094908"/>
            <a:ext cx="8691283" cy="1325563"/>
          </a:xfrm>
        </p:spPr>
        <p:txBody>
          <a:bodyPr>
            <a:normAutofit/>
          </a:bodyPr>
          <a:lstStyle/>
          <a:p>
            <a:r>
              <a:rPr lang="en-US" sz="3600" b="1"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1351723" y="795131"/>
            <a:ext cx="9634330" cy="5486400"/>
          </a:xfrm>
        </p:spPr>
        <p:txBody>
          <a:bodyPr>
            <a:normAutofit fontScale="92500" lnSpcReduction="20000"/>
          </a:bodyPr>
          <a:lstStyle/>
          <a:p>
            <a:r>
              <a:rPr lang="en-US" sz="3000" b="1" dirty="0">
                <a:latin typeface="Times New Roman" panose="02020603050405020304" pitchFamily="18" charset="0"/>
                <a:cs typeface="Times New Roman" panose="02020603050405020304" pitchFamily="18" charset="0"/>
              </a:rPr>
              <a:t>I. YÊU CẦU CẦN ĐẠT:</a:t>
            </a:r>
            <a:endParaRPr lang="en-US" sz="3000" dirty="0">
              <a:latin typeface="Times New Roman" panose="02020603050405020304" pitchFamily="18" charset="0"/>
              <a:cs typeface="Times New Roman" panose="02020603050405020304" pitchFamily="18" charset="0"/>
            </a:endParaRPr>
          </a:p>
          <a:p>
            <a:r>
              <a:rPr lang="en-US" sz="3000" b="1" dirty="0">
                <a:latin typeface="Times New Roman" panose="02020603050405020304" pitchFamily="18" charset="0"/>
                <a:cs typeface="Times New Roman" panose="02020603050405020304" pitchFamily="18" charset="0"/>
              </a:rPr>
              <a:t>1. </a:t>
            </a:r>
            <a:r>
              <a:rPr lang="en-US" sz="3000" b="1" dirty="0" err="1">
                <a:latin typeface="Times New Roman" panose="02020603050405020304" pitchFamily="18" charset="0"/>
                <a:cs typeface="Times New Roman" panose="02020603050405020304" pitchFamily="18" charset="0"/>
              </a:rPr>
              <a:t>Kiến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thức</a:t>
            </a:r>
            <a:r>
              <a:rPr lang="en-US" sz="3000" b="1"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HS </a:t>
            </a: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a:t>
            </a:r>
          </a:p>
          <a:p>
            <a:r>
              <a:rPr lang="en-US" sz="3000" b="1" dirty="0">
                <a:latin typeface="Times New Roman" panose="02020603050405020304" pitchFamily="18" charset="0"/>
                <a:cs typeface="Times New Roman" panose="02020603050405020304" pitchFamily="18" charset="0"/>
              </a:rPr>
              <a:t> 2. </a:t>
            </a:r>
            <a:r>
              <a:rPr lang="en-US" sz="3000" b="1" dirty="0" err="1">
                <a:latin typeface="Times New Roman" panose="02020603050405020304" pitchFamily="18" charset="0"/>
                <a:cs typeface="Times New Roman" panose="02020603050405020304" pitchFamily="18" charset="0"/>
              </a:rPr>
              <a:t>Năng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lực</a:t>
            </a:r>
            <a:r>
              <a:rPr lang="en-US" sz="3000" b="1"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HS </a:t>
            </a: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rPr>
              <a:t>- HS </a:t>
            </a: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phú</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a:t>
            </a:r>
          </a:p>
          <a:p>
            <a:r>
              <a:rPr lang="en-US" sz="3000" b="1" dirty="0">
                <a:latin typeface="Times New Roman" panose="02020603050405020304" pitchFamily="18" charset="0"/>
                <a:cs typeface="Times New Roman" panose="02020603050405020304" pitchFamily="18" charset="0"/>
              </a:rPr>
              <a:t>3. </a:t>
            </a:r>
            <a:r>
              <a:rPr lang="en-US" sz="3000" b="1" dirty="0" err="1">
                <a:latin typeface="Times New Roman" panose="02020603050405020304" pitchFamily="18" charset="0"/>
                <a:cs typeface="Times New Roman" panose="02020603050405020304" pitchFamily="18" charset="0"/>
              </a:rPr>
              <a:t>Phẩm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chất</a:t>
            </a:r>
            <a:r>
              <a:rPr lang="en-US" sz="3000" b="1"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HS </a:t>
            </a:r>
            <a:r>
              <a:rPr lang="en-US" sz="3000" dirty="0" err="1">
                <a:latin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quanh</a:t>
            </a:r>
            <a:r>
              <a:rPr lang="en-US" sz="3000" dirty="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rPr>
              <a:t>- HS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ý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a:t>
            </a: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27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2000"/>
                                        <p:tgtEl>
                                          <p:spTgt spid="3">
                                            <p:txEl>
                                              <p:pRg st="4" end="4"/>
                                            </p:txEl>
                                          </p:spTgt>
                                        </p:tgtEl>
                                      </p:cBhvr>
                                    </p:animEffect>
                                    <p:anim calcmode="lin" valueType="num">
                                      <p:cBhvr>
                                        <p:cTn id="41"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2000"/>
                                        <p:tgtEl>
                                          <p:spTgt spid="3">
                                            <p:txEl>
                                              <p:pRg st="5" end="5"/>
                                            </p:txEl>
                                          </p:spTgt>
                                        </p:tgtEl>
                                      </p:cBhvr>
                                    </p:animEffect>
                                    <p:anim calcmode="lin" valueType="num">
                                      <p:cBhvr>
                                        <p:cTn id="4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2000"/>
                                        <p:tgtEl>
                                          <p:spTgt spid="3">
                                            <p:txEl>
                                              <p:pRg st="6" end="6"/>
                                            </p:txEl>
                                          </p:spTgt>
                                        </p:tgtEl>
                                      </p:cBhvr>
                                    </p:animEffect>
                                    <p:anim calcmode="lin" valueType="num">
                                      <p:cBhvr>
                                        <p:cTn id="55"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6"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2000"/>
                                        <p:tgtEl>
                                          <p:spTgt spid="3">
                                            <p:txEl>
                                              <p:pRg st="7" end="7"/>
                                            </p:txEl>
                                          </p:spTgt>
                                        </p:tgtEl>
                                      </p:cBhvr>
                                    </p:animEffect>
                                    <p:anim calcmode="lin" valueType="num">
                                      <p:cBhvr>
                                        <p:cTn id="62"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3"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2000"/>
                                        <p:tgtEl>
                                          <p:spTgt spid="3">
                                            <p:txEl>
                                              <p:pRg st="8" end="8"/>
                                            </p:txEl>
                                          </p:spTgt>
                                        </p:tgtEl>
                                      </p:cBhvr>
                                    </p:animEffect>
                                    <p:anim calcmode="lin" valueType="num">
                                      <p:cBhvr>
                                        <p:cTn id="69"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70"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3" name="Content Placeholder 2"/>
          <p:cNvSpPr>
            <a:spLocks noGrp="1"/>
          </p:cNvSpPr>
          <p:nvPr>
            <p:ph idx="1"/>
          </p:nvPr>
        </p:nvSpPr>
        <p:spPr>
          <a:xfrm>
            <a:off x="959224" y="1376958"/>
            <a:ext cx="10515600" cy="503237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TRANH “CHÚ NAI CON” ĐẤT NẶN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771" y="1081583"/>
            <a:ext cx="6602506" cy="4715002"/>
          </a:xfrm>
          <a:prstGeom prst="rect">
            <a:avLst/>
          </a:prstGeom>
        </p:spPr>
      </p:pic>
    </p:spTree>
    <p:extLst>
      <p:ext uri="{BB962C8B-B14F-4D97-AF65-F5344CB8AC3E}">
        <p14:creationId xmlns:p14="http://schemas.microsoft.com/office/powerpoint/2010/main" val="101616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barn(inVertical)">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sp>
        <p:nvSpPr>
          <p:cNvPr id="3" name="Content Placeholder 2"/>
          <p:cNvSpPr>
            <a:spLocks noGrp="1"/>
          </p:cNvSpPr>
          <p:nvPr>
            <p:ph idx="1"/>
          </p:nvPr>
        </p:nvSpPr>
        <p:spPr>
          <a:xfrm>
            <a:off x="838200" y="1825624"/>
            <a:ext cx="10515600" cy="4433267"/>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400" b="1" dirty="0">
                <a:latin typeface="Times New Roman" panose="02020603050405020304" pitchFamily="18" charset="0"/>
                <a:cs typeface="Times New Roman" panose="02020603050405020304" pitchFamily="18" charset="0"/>
              </a:rPr>
              <a:t>TRANH CỔ ĐỘNG TRÊN ĐƯỜNG PHỐ</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880067"/>
            <a:ext cx="9453282" cy="4794591"/>
          </a:xfrm>
          <a:prstGeom prst="rect">
            <a:avLst/>
          </a:prstGeom>
        </p:spPr>
      </p:pic>
    </p:spTree>
    <p:extLst>
      <p:ext uri="{BB962C8B-B14F-4D97-AF65-F5344CB8AC3E}">
        <p14:creationId xmlns:p14="http://schemas.microsoft.com/office/powerpoint/2010/main" val="69813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circle(in)">
                                      <p:cBhvr>
                                        <p:cTn id="2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3" name="Content Placeholder 2"/>
          <p:cNvSpPr>
            <a:spLocks noGrp="1"/>
          </p:cNvSpPr>
          <p:nvPr>
            <p:ph idx="1"/>
          </p:nvPr>
        </p:nvSpPr>
        <p:spPr>
          <a:xfrm>
            <a:off x="838200" y="2339788"/>
            <a:ext cx="10515600" cy="4128247"/>
          </a:xfrm>
        </p:spPr>
        <p:txBody>
          <a:bodyPr>
            <a:normAutofit/>
          </a:bodyPr>
          <a:lstStyle/>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TƯỢNG ĐÀI CHIẾN THẮNG Ở NGÃ 3 ĐỒNG LỘC – XÃ ĐỒNG LỘC – HUYỆN CAN LỘC -  TỈNH HÀ TĨNH</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1071" b="13205"/>
          <a:stretch/>
        </p:blipFill>
        <p:spPr>
          <a:xfrm>
            <a:off x="1371600" y="797038"/>
            <a:ext cx="9574306" cy="4756598"/>
          </a:xfrm>
          <a:prstGeom prst="rect">
            <a:avLst/>
          </a:prstGeom>
        </p:spPr>
      </p:pic>
    </p:spTree>
    <p:extLst>
      <p:ext uri="{BB962C8B-B14F-4D97-AF65-F5344CB8AC3E}">
        <p14:creationId xmlns:p14="http://schemas.microsoft.com/office/powerpoint/2010/main" val="4997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circle(in)">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48"/>
            <a:ext cx="12192001" cy="6888256"/>
          </a:xfrm>
          <a:prstGeom prst="rect">
            <a:avLst/>
          </a:prstGeom>
        </p:spPr>
      </p:pic>
      <p:sp>
        <p:nvSpPr>
          <p:cNvPr id="2" name="Title 1"/>
          <p:cNvSpPr>
            <a:spLocks noGrp="1"/>
          </p:cNvSpPr>
          <p:nvPr>
            <p:ph type="title"/>
          </p:nvPr>
        </p:nvSpPr>
        <p:spPr>
          <a:xfrm>
            <a:off x="675080" y="620619"/>
            <a:ext cx="10515600" cy="1325563"/>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TẬP THỰC HÀNH</a:t>
            </a:r>
          </a:p>
        </p:txBody>
      </p:sp>
      <p:sp>
        <p:nvSpPr>
          <p:cNvPr id="3" name="Content Placeholder 2"/>
          <p:cNvSpPr>
            <a:spLocks noGrp="1"/>
          </p:cNvSpPr>
          <p:nvPr>
            <p:ph idx="1"/>
          </p:nvPr>
        </p:nvSpPr>
        <p:spPr>
          <a:xfrm>
            <a:off x="1335740" y="1537252"/>
            <a:ext cx="9703322" cy="4760267"/>
          </a:xfrm>
        </p:spPr>
        <p:txBody>
          <a:bodyPr/>
          <a:lstStyle/>
          <a:p>
            <a:pPr marL="0" indent="0">
              <a:buNone/>
            </a:pP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hãy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chủ</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chọn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rồi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đẹp</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9351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2" name="Title 1"/>
          <p:cNvSpPr>
            <a:spLocks noGrp="1"/>
          </p:cNvSpPr>
          <p:nvPr>
            <p:ph type="title"/>
          </p:nvPr>
        </p:nvSpPr>
        <p:spPr>
          <a:xfrm>
            <a:off x="1416423" y="705225"/>
            <a:ext cx="10515600" cy="858557"/>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IV. VẬN DỤNG</a:t>
            </a:r>
          </a:p>
        </p:txBody>
      </p:sp>
      <p:sp>
        <p:nvSpPr>
          <p:cNvPr id="3" name="Content Placeholder 2"/>
          <p:cNvSpPr>
            <a:spLocks noGrp="1"/>
          </p:cNvSpPr>
          <p:nvPr>
            <p:ph idx="1"/>
          </p:nvPr>
        </p:nvSpPr>
        <p:spPr>
          <a:xfrm>
            <a:off x="1416422" y="1825625"/>
            <a:ext cx="9937377" cy="4351338"/>
          </a:xfrm>
        </p:spPr>
        <p:txBody>
          <a:bodyPr/>
          <a:lstStyle/>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vừa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trí</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lớp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góc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146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335128" y="2264263"/>
            <a:ext cx="9556990" cy="1325563"/>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TIẾT HỌC CỦA CHÚNG TA ĐẾN ĐÂY LÀ KẾT THÚC </a:t>
            </a:r>
            <a:br>
              <a:rPr lang="en-US"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CHÚC CÁC EM NHIỀU NIỀM VUI</a:t>
            </a:r>
            <a:r>
              <a:rPr lang="vi-VN" sz="3600" b="1">
                <a:solidFill>
                  <a:srgbClr val="FF0000"/>
                </a:solidFill>
                <a:latin typeface="Times New Roman" panose="02020603050405020304" pitchFamily="18" charset="0"/>
                <a:cs typeface="Times New Roman" panose="02020603050405020304" pitchFamily="18" charset="0"/>
              </a:rPr>
              <a:t> </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92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8153" y="1593059"/>
            <a:ext cx="9520517" cy="4514988"/>
          </a:xfrm>
        </p:spPr>
      </p:pic>
      <p:sp>
        <p:nvSpPr>
          <p:cNvPr id="2" name="Title 1"/>
          <p:cNvSpPr>
            <a:spLocks noGrp="1"/>
          </p:cNvSpPr>
          <p:nvPr>
            <p:ph type="title"/>
          </p:nvPr>
        </p:nvSpPr>
        <p:spPr>
          <a:xfrm>
            <a:off x="-506506" y="497690"/>
            <a:ext cx="10515600" cy="1452282"/>
          </a:xfrm>
        </p:spPr>
        <p:txBody>
          <a:bodyPr>
            <a:norm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CHUẨN BỊ ĐỒ DÙNG HỌC TẬP</a:t>
            </a:r>
          </a:p>
        </p:txBody>
      </p:sp>
    </p:spTree>
    <p:extLst>
      <p:ext uri="{BB962C8B-B14F-4D97-AF65-F5344CB8AC3E}">
        <p14:creationId xmlns:p14="http://schemas.microsoft.com/office/powerpoint/2010/main" val="337158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 y="0"/>
            <a:ext cx="12192001" cy="684791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5851" t="-602" r="7929" b="602"/>
          <a:stretch/>
        </p:blipFill>
        <p:spPr>
          <a:xfrm>
            <a:off x="8657924" y="2630733"/>
            <a:ext cx="2366682" cy="3174480"/>
          </a:xfrm>
          <a:prstGeom prst="rect">
            <a:avLst/>
          </a:prstGeom>
        </p:spPr>
      </p:pic>
      <p:sp>
        <p:nvSpPr>
          <p:cNvPr id="2" name="Title 1"/>
          <p:cNvSpPr>
            <a:spLocks noGrp="1"/>
          </p:cNvSpPr>
          <p:nvPr>
            <p:ph type="title"/>
          </p:nvPr>
        </p:nvSpPr>
        <p:spPr>
          <a:xfrm>
            <a:off x="1550894" y="820270"/>
            <a:ext cx="9090211" cy="753036"/>
          </a:xfrm>
        </p:spPr>
        <p:txBody>
          <a:bodyPr>
            <a:normAutofit/>
          </a:bodyPr>
          <a:lstStyle/>
          <a:p>
            <a:pPr algn="ctr"/>
            <a:r>
              <a:rPr lang="en-US" sz="3200" b="1" dirty="0">
                <a:latin typeface="Times New Roman" panose="02020603050405020304" pitchFamily="18" charset="0"/>
                <a:cs typeface="Times New Roman" panose="02020603050405020304" pitchFamily="18" charset="0"/>
              </a:rPr>
              <a:t>GIỚI THIỆU CÁC LOẠI HÌNH NGHỆ THUẬT</a:t>
            </a:r>
          </a:p>
        </p:txBody>
      </p:sp>
      <p:sp>
        <p:nvSpPr>
          <p:cNvPr id="3" name="Content Placeholder 2"/>
          <p:cNvSpPr>
            <a:spLocks noGrp="1"/>
          </p:cNvSpPr>
          <p:nvPr>
            <p:ph idx="1"/>
          </p:nvPr>
        </p:nvSpPr>
        <p:spPr>
          <a:xfrm>
            <a:off x="838200" y="1573307"/>
            <a:ext cx="10515600" cy="4948517"/>
          </a:xfrm>
        </p:spPr>
        <p:txBody>
          <a:bodyPr>
            <a:normAutofit fontScale="92500" lnSpcReduction="20000"/>
          </a:bodyPr>
          <a:lstStyle/>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1.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           2.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nặn</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           3.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H. 1                                              H. 2                                     H. 3</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858" y="3249146"/>
            <a:ext cx="3447446" cy="255606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1336180" y="3235699"/>
            <a:ext cx="3431058" cy="2556066"/>
          </a:xfrm>
          <a:prstGeom prst="rect">
            <a:avLst/>
          </a:prstGeom>
        </p:spPr>
      </p:pic>
    </p:spTree>
    <p:extLst>
      <p:ext uri="{BB962C8B-B14F-4D97-AF65-F5344CB8AC3E}">
        <p14:creationId xmlns:p14="http://schemas.microsoft.com/office/powerpoint/2010/main" val="20097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fltVal val="0"/>
                                          </p:val>
                                        </p:tav>
                                        <p:tav tm="100000">
                                          <p:val>
                                            <p:strVal val="#ppt_w"/>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style.rotation</p:attrName>
                                        </p:attrNameLst>
                                      </p:cBhvr>
                                      <p:tavLst>
                                        <p:tav tm="0">
                                          <p:val>
                                            <p:fltVal val="90"/>
                                          </p:val>
                                        </p:tav>
                                        <p:tav tm="100000">
                                          <p:val>
                                            <p:fltVal val="0"/>
                                          </p:val>
                                        </p:tav>
                                      </p:tavLst>
                                    </p:anim>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anim calcmode="lin" valueType="num">
                                      <p:cBhvr>
                                        <p:cTn id="28" dur="2000" fill="hold"/>
                                        <p:tgtEl>
                                          <p:spTgt spid="10"/>
                                        </p:tgtEl>
                                        <p:attrNameLst>
                                          <p:attrName>ppt_w</p:attrName>
                                        </p:attrNameLst>
                                      </p:cBhvr>
                                      <p:tavLst>
                                        <p:tav tm="0" fmla="#ppt_w*sin(2.5*pi*$)">
                                          <p:val>
                                            <p:fltVal val="0"/>
                                          </p:val>
                                        </p:tav>
                                        <p:tav tm="100000">
                                          <p:val>
                                            <p:fltVal val="1"/>
                                          </p:val>
                                        </p:tav>
                                      </p:tavLst>
                                    </p:anim>
                                    <p:anim calcmode="lin" valueType="num">
                                      <p:cBhvr>
                                        <p:cTn id="2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barn(inVertical)">
                                      <p:cBhvr>
                                        <p:cTn id="34" dur="30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barn(inVertical)">
                                      <p:cBhvr>
                                        <p:cTn id="39" dur="30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barn(inVertical)">
                                      <p:cBhvr>
                                        <p:cTn id="44" dur="3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3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circle(in)">
                                      <p:cBhvr>
                                        <p:cTn id="61"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1431234" y="1094908"/>
            <a:ext cx="8282023" cy="1325563"/>
          </a:xfrm>
        </p:spPr>
        <p:txBody>
          <a:bodyPr>
            <a:normAutofit/>
          </a:bodyPr>
          <a:lstStyle/>
          <a:p>
            <a:r>
              <a:rPr lang="en-US" sz="3600" b="1" dirty="0">
                <a:latin typeface="Times New Roman" panose="02020603050405020304" pitchFamily="18" charset="0"/>
                <a:cs typeface="Times New Roman" panose="02020603050405020304" pitchFamily="18" charset="0"/>
              </a:rPr>
              <a:t>                          KẾT LUẬN</a:t>
            </a:r>
          </a:p>
        </p:txBody>
      </p:sp>
      <p:sp>
        <p:nvSpPr>
          <p:cNvPr id="3" name="Content Placeholder 2"/>
          <p:cNvSpPr>
            <a:spLocks noGrp="1"/>
          </p:cNvSpPr>
          <p:nvPr>
            <p:ph idx="1"/>
          </p:nvPr>
        </p:nvSpPr>
        <p:spPr>
          <a:xfrm>
            <a:off x="1828799" y="2299447"/>
            <a:ext cx="7884459" cy="4361610"/>
          </a:xfrm>
        </p:spPr>
        <p:txBody>
          <a:body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1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tranh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làm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bằng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đất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nặn</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2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tranh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vẽ</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3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tượng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Hồ</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10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838200" y="847165"/>
            <a:ext cx="10766612" cy="1669354"/>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HỘI HỌA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7813" y="2328261"/>
            <a:ext cx="4637468" cy="3525508"/>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626" t="3794" r="14038" b="5631"/>
          <a:stretch/>
        </p:blipFill>
        <p:spPr>
          <a:xfrm>
            <a:off x="6096898" y="2328260"/>
            <a:ext cx="4822114" cy="3525507"/>
          </a:xfrm>
          <a:prstGeom prst="rect">
            <a:avLst/>
          </a:prstGeom>
        </p:spPr>
      </p:pic>
    </p:spTree>
    <p:extLst>
      <p:ext uri="{BB962C8B-B14F-4D97-AF65-F5344CB8AC3E}">
        <p14:creationId xmlns:p14="http://schemas.microsoft.com/office/powerpoint/2010/main" val="292107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88906" cy="6858000"/>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467" t="9064" r="2055" b="6546"/>
          <a:stretch/>
        </p:blipFill>
        <p:spPr>
          <a:xfrm>
            <a:off x="1532965" y="914400"/>
            <a:ext cx="4276164" cy="515022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0811" y="887506"/>
            <a:ext cx="4355561" cy="5150224"/>
          </a:xfrm>
          <a:prstGeom prst="rect">
            <a:avLst/>
          </a:prstGeom>
        </p:spPr>
      </p:pic>
    </p:spTree>
    <p:extLst>
      <p:ext uri="{BB962C8B-B14F-4D97-AF65-F5344CB8AC3E}">
        <p14:creationId xmlns:p14="http://schemas.microsoft.com/office/powerpoint/2010/main" val="135638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3620" y="806825"/>
            <a:ext cx="3566906" cy="531158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647" y="806825"/>
            <a:ext cx="5809129" cy="5311588"/>
          </a:xfrm>
          <a:prstGeom prst="rect">
            <a:avLst/>
          </a:prstGeom>
        </p:spPr>
      </p:pic>
    </p:spTree>
    <p:extLst>
      <p:ext uri="{BB962C8B-B14F-4D97-AF65-F5344CB8AC3E}">
        <p14:creationId xmlns:p14="http://schemas.microsoft.com/office/powerpoint/2010/main" val="19958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90"/>
                                          </p:val>
                                        </p:tav>
                                        <p:tav tm="100000">
                                          <p:val>
                                            <p:fltVal val="0"/>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484</Words>
  <Application>Microsoft Office PowerPoint</Application>
  <PresentationFormat>Widescreen</PresentationFormat>
  <Paragraphs>179</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TRƯỜNG TIỂU HỌC HƯA TẠO</vt:lpstr>
      <vt:lpstr>CHỦ ĐỀ 1: MĨ THUẬT TRONG CUỘC SỐNG</vt:lpstr>
      <vt:lpstr>                          </vt:lpstr>
      <vt:lpstr>                                CHUẨN BỊ ĐỒ DÙNG HỌC TẬP</vt:lpstr>
      <vt:lpstr>GIỚI THIỆU CÁC LOẠI HÌNH NGHỆ THUẬT</vt:lpstr>
      <vt:lpstr>                          KẾT LUẬN</vt:lpstr>
      <vt:lpstr>HỘI HỌA </vt:lpstr>
      <vt:lpstr>PowerPoint Presentation</vt:lpstr>
      <vt:lpstr>PowerPoint Presentation</vt:lpstr>
      <vt:lpstr>PowerPoint Presentation</vt:lpstr>
      <vt:lpstr>TRANH IN – TRANH KHẮC</vt:lpstr>
      <vt:lpstr>PowerPoint Presentation</vt:lpstr>
      <vt:lpstr>TƯỢNG</vt:lpstr>
      <vt:lpstr>PowerPoint Presentation</vt:lpstr>
      <vt:lpstr>PHÙ ĐIÊU Phù điêu là hình thức sáng tác nghệ thuật bằng cách đắp nổi hoặc khoét lõm với chiều dài, rộng còn phần nổi chỉ mang tính ước lệ về khối.</vt:lpstr>
      <vt:lpstr>PowerPoint Presentation</vt:lpstr>
      <vt:lpstr>PowerPoint Presentation</vt:lpstr>
      <vt:lpstr>    ĐIÊU KHẮC Là tác phẩm nghệ thuật ba chiều được tạo ra bằng cách tạo hình hoặc kết hợp vật liệu như kim loại, đá, thủy tinh hoặc gỗ. Vật liệu cũng có thể được sử dụng như đất sét, dệt may, nhựa, polymer và các kim loại nhẹ nhàng hơn</vt:lpstr>
      <vt:lpstr>TRANG TRÍ CƠ BẢN</vt:lpstr>
      <vt:lpstr>TRANG TRÍ ỨNG DỤNG</vt:lpstr>
      <vt:lpstr>PowerPoint Presentation</vt:lpstr>
      <vt:lpstr>PowerPoint Presentation</vt:lpstr>
      <vt:lpstr>PowerPoint Presentation</vt:lpstr>
      <vt:lpstr>PowerPoint Presentation</vt:lpstr>
      <vt:lpstr>I. QUAN SÁT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THỰC HÀNH</vt:lpstr>
      <vt:lpstr>IV. VẬN DỤNG</vt:lpstr>
      <vt:lpstr>TIẾT HỌC CỦA CHÚNG TA ĐẾN ĐÂY LÀ KẾT THÚC   CHÚC CÁC EM NHIỀU NIỀM VUI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HUYỆN QUỲNH LƯU TRƯỜNG TIỂU HỌC QUỲNH TÂN A</dc:title>
  <dc:creator>PC</dc:creator>
  <cp:lastModifiedBy>Windows User</cp:lastModifiedBy>
  <cp:revision>129</cp:revision>
  <dcterms:created xsi:type="dcterms:W3CDTF">2021-08-14T03:19:58Z</dcterms:created>
  <dcterms:modified xsi:type="dcterms:W3CDTF">2025-01-10T23:54:10Z</dcterms:modified>
</cp:coreProperties>
</file>