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360" r:id="rId3"/>
    <p:sldId id="370" r:id="rId4"/>
    <p:sldId id="369" r:id="rId5"/>
    <p:sldId id="373" r:id="rId6"/>
    <p:sldId id="368" r:id="rId7"/>
    <p:sldId id="367" r:id="rId8"/>
    <p:sldId id="374" r:id="rId9"/>
    <p:sldId id="372" r:id="rId10"/>
    <p:sldId id="366" r:id="rId11"/>
    <p:sldId id="365" r:id="rId12"/>
    <p:sldId id="375" r:id="rId13"/>
    <p:sldId id="364" r:id="rId14"/>
    <p:sldId id="363" r:id="rId15"/>
    <p:sldId id="3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1459"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97362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194967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3337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06330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EFD3CC-E74C-454E-AEC8-ADE3669C89A5}"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78184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EFD3CC-E74C-454E-AEC8-ADE3669C89A5}"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404553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EFD3CC-E74C-454E-AEC8-ADE3669C89A5}" type="datetimeFigureOut">
              <a:rPr lang="en-US" smtClean="0"/>
              <a:pPr/>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65971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FD3CC-E74C-454E-AEC8-ADE3669C89A5}" type="datetimeFigureOut">
              <a:rPr lang="en-US" smtClean="0"/>
              <a:pPr/>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4768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FD3CC-E74C-454E-AEC8-ADE3669C89A5}" type="datetimeFigureOut">
              <a:rPr lang="en-US" smtClean="0"/>
              <a:pPr/>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27538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50526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596067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FD3CC-E74C-454E-AEC8-ADE3669C89A5}" type="datetimeFigureOut">
              <a:rPr lang="en-US" smtClean="0"/>
              <a:pPr/>
              <a:t>9/5/2024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02AF4-5419-4C97-8941-6E8144AD9252}" type="slidenum">
              <a:rPr lang="en-US" smtClean="0"/>
              <a:pPr/>
              <a:t>‹#›</a:t>
            </a:fld>
            <a:endParaRPr lang="en-US"/>
          </a:p>
        </p:txBody>
      </p:sp>
    </p:spTree>
    <p:extLst>
      <p:ext uri="{BB962C8B-B14F-4D97-AF65-F5344CB8AC3E}">
        <p14:creationId xmlns:p14="http://schemas.microsoft.com/office/powerpoint/2010/main" val="1048384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8" name="Rectangle 7"/>
          <p:cNvSpPr/>
          <p:nvPr/>
        </p:nvSpPr>
        <p:spPr>
          <a:xfrm>
            <a:off x="3007544" y="1492899"/>
            <a:ext cx="5773567" cy="4234134"/>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sz="4800" b="1" dirty="0">
              <a:ln w="22225">
                <a:solidFill>
                  <a:schemeClr val="accent2"/>
                </a:solidFill>
                <a:prstDash val="solid"/>
              </a:ln>
              <a:solidFill>
                <a:schemeClr val="accent2">
                  <a:lumMod val="40000"/>
                  <a:lumOff val="60000"/>
                </a:schemeClr>
              </a:solidFill>
            </a:endParaRPr>
          </a:p>
          <a:p>
            <a:pPr algn="ctr"/>
            <a:r>
              <a:rPr lang="en-US" sz="4400" b="1" dirty="0">
                <a:ln w="22225">
                  <a:solidFill>
                    <a:schemeClr val="accent2"/>
                  </a:solidFill>
                  <a:prstDash val="solid"/>
                </a:ln>
                <a:solidFill>
                  <a:schemeClr val="accent2">
                    <a:lumMod val="40000"/>
                    <a:lumOff val="60000"/>
                  </a:schemeClr>
                </a:solidFill>
              </a:rPr>
              <a:t>MÔN: MĨ THUẬT </a:t>
            </a:r>
          </a:p>
          <a:p>
            <a:pPr algn="ctr"/>
            <a:r>
              <a:rPr lang="en-US" sz="4400" b="1" dirty="0">
                <a:ln w="22225">
                  <a:solidFill>
                    <a:schemeClr val="accent2"/>
                  </a:solidFill>
                  <a:prstDash val="solid"/>
                </a:ln>
                <a:solidFill>
                  <a:schemeClr val="accent2">
                    <a:lumMod val="40000"/>
                    <a:lumOff val="60000"/>
                  </a:schemeClr>
                </a:solidFill>
              </a:rPr>
              <a:t>LỚP: 1</a:t>
            </a:r>
          </a:p>
          <a:p>
            <a:pPr algn="ctr"/>
            <a:r>
              <a:rPr lang="vi-VN" sz="3200" b="1" dirty="0">
                <a:ln w="22225">
                  <a:solidFill>
                    <a:schemeClr val="accent2"/>
                  </a:solidFill>
                  <a:prstDash val="solid"/>
                </a:ln>
                <a:solidFill>
                  <a:srgbClr val="C00000"/>
                </a:solidFill>
              </a:rPr>
              <a:t>Trường: Tiểu học .....</a:t>
            </a:r>
          </a:p>
          <a:p>
            <a:pPr algn="ctr"/>
            <a:r>
              <a:rPr lang="vi-VN" sz="3200" b="1" dirty="0">
                <a:ln w="22225">
                  <a:solidFill>
                    <a:schemeClr val="accent2"/>
                  </a:solidFill>
                  <a:prstDash val="solid"/>
                </a:ln>
                <a:solidFill>
                  <a:srgbClr val="C00000"/>
                </a:solidFill>
              </a:rPr>
              <a:t>Giáo viên : ................</a:t>
            </a:r>
          </a:p>
          <a:p>
            <a:pPr algn="ctr"/>
            <a:endParaRPr lang="en-US" sz="2400" b="1" dirty="0">
              <a:ln w="22225">
                <a:solidFill>
                  <a:schemeClr val="accent2"/>
                </a:solidFill>
                <a:prstDash val="solid"/>
              </a:ln>
              <a:solidFill>
                <a:schemeClr val="accent2">
                  <a:lumMod val="40000"/>
                  <a:lumOff val="60000"/>
                </a:schemeClr>
              </a:solidFill>
            </a:endParaRPr>
          </a:p>
          <a:p>
            <a:pPr algn="ctr"/>
            <a:endParaRPr lang="en-US" b="1" dirty="0">
              <a:ln w="22225">
                <a:solidFill>
                  <a:schemeClr val="accent2"/>
                </a:solidFill>
                <a:prstDash val="solid"/>
              </a:ln>
              <a:solidFill>
                <a:schemeClr val="accent2">
                  <a:lumMod val="40000"/>
                  <a:lumOff val="60000"/>
                </a:schemeClr>
              </a:solidFill>
            </a:endParaRPr>
          </a:p>
        </p:txBody>
      </p:sp>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876"/>
            <a:ext cx="2985301" cy="373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6567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7"/>
            <a:ext cx="9151247" cy="6858000"/>
          </a:xfrm>
          <a:prstGeom prst="rect">
            <a:avLst/>
          </a:prstGeom>
        </p:spPr>
      </p:pic>
      <p:pic>
        <p:nvPicPr>
          <p:cNvPr id="3" name="Picture 2"/>
          <p:cNvPicPr>
            <a:picLocks noChangeAspect="1"/>
          </p:cNvPicPr>
          <p:nvPr/>
        </p:nvPicPr>
        <p:blipFill>
          <a:blip r:embed="rId3"/>
          <a:stretch>
            <a:fillRect/>
          </a:stretch>
        </p:blipFill>
        <p:spPr>
          <a:xfrm>
            <a:off x="297070" y="287575"/>
            <a:ext cx="1914792" cy="1476581"/>
          </a:xfrm>
          <a:prstGeom prst="rect">
            <a:avLst/>
          </a:prstGeom>
        </p:spPr>
      </p:pic>
      <p:pic>
        <p:nvPicPr>
          <p:cNvPr id="4" name="Picture 3"/>
          <p:cNvPicPr>
            <a:picLocks noChangeAspect="1"/>
          </p:cNvPicPr>
          <p:nvPr/>
        </p:nvPicPr>
        <p:blipFill>
          <a:blip r:embed="rId4"/>
          <a:stretch>
            <a:fillRect/>
          </a:stretch>
        </p:blipFill>
        <p:spPr>
          <a:xfrm>
            <a:off x="2211862" y="1306892"/>
            <a:ext cx="4334480" cy="457264"/>
          </a:xfrm>
          <a:prstGeom prst="rect">
            <a:avLst/>
          </a:prstGeom>
        </p:spPr>
      </p:pic>
      <p:pic>
        <p:nvPicPr>
          <p:cNvPr id="5" name="Picture 4"/>
          <p:cNvPicPr>
            <a:picLocks noChangeAspect="1"/>
          </p:cNvPicPr>
          <p:nvPr/>
        </p:nvPicPr>
        <p:blipFill>
          <a:blip r:embed="rId5"/>
          <a:stretch>
            <a:fillRect/>
          </a:stretch>
        </p:blipFill>
        <p:spPr>
          <a:xfrm>
            <a:off x="960344" y="2047954"/>
            <a:ext cx="7230557" cy="4410861"/>
          </a:xfrm>
          <a:prstGeom prst="rect">
            <a:avLst/>
          </a:prstGeom>
        </p:spPr>
      </p:pic>
      <p:sp>
        <p:nvSpPr>
          <p:cNvPr id="6" name="Rectangle 5"/>
          <p:cNvSpPr/>
          <p:nvPr/>
        </p:nvSpPr>
        <p:spPr>
          <a:xfrm>
            <a:off x="6491692" y="2158105"/>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tăm</a:t>
            </a:r>
            <a:r>
              <a:rPr lang="en-US" sz="1600" b="1" dirty="0">
                <a:solidFill>
                  <a:srgbClr val="FF0000"/>
                </a:solidFill>
              </a:rPr>
              <a:t> </a:t>
            </a:r>
            <a:r>
              <a:rPr lang="en-US" sz="1600" b="1" dirty="0" err="1">
                <a:solidFill>
                  <a:srgbClr val="FF0000"/>
                </a:solidFill>
              </a:rPr>
              <a:t>bông</a:t>
            </a:r>
            <a:endParaRPr lang="en-US" sz="1600" b="1" dirty="0">
              <a:solidFill>
                <a:srgbClr val="FF0000"/>
              </a:solidFill>
            </a:endParaRPr>
          </a:p>
        </p:txBody>
      </p:sp>
      <p:sp>
        <p:nvSpPr>
          <p:cNvPr id="7" name="Rectangle 6"/>
          <p:cNvSpPr/>
          <p:nvPr/>
        </p:nvSpPr>
        <p:spPr>
          <a:xfrm>
            <a:off x="1265449" y="5197289"/>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ngón</a:t>
            </a:r>
            <a:r>
              <a:rPr lang="en-US" sz="1600" b="1" dirty="0">
                <a:solidFill>
                  <a:srgbClr val="FF0000"/>
                </a:solidFill>
              </a:rPr>
              <a:t> </a:t>
            </a:r>
            <a:r>
              <a:rPr lang="en-US" sz="1600" b="1" dirty="0" err="1">
                <a:solidFill>
                  <a:srgbClr val="FF0000"/>
                </a:solidFill>
              </a:rPr>
              <a:t>tay</a:t>
            </a:r>
            <a:endParaRPr lang="en-US" sz="1600" b="1" dirty="0">
              <a:solidFill>
                <a:srgbClr val="FF0000"/>
              </a:solidFill>
            </a:endParaRPr>
          </a:p>
        </p:txBody>
      </p:sp>
    </p:spTree>
    <p:extLst>
      <p:ext uri="{BB962C8B-B14F-4D97-AF65-F5344CB8AC3E}">
        <p14:creationId xmlns:p14="http://schemas.microsoft.com/office/powerpoint/2010/main" val="3153823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710360" y="631564"/>
            <a:ext cx="7553308" cy="4219684"/>
          </a:xfrm>
          <a:prstGeom prst="rect">
            <a:avLst/>
          </a:prstGeom>
        </p:spPr>
      </p:pic>
      <p:sp>
        <p:nvSpPr>
          <p:cNvPr id="4" name="Rectangle 3"/>
          <p:cNvSpPr/>
          <p:nvPr/>
        </p:nvSpPr>
        <p:spPr>
          <a:xfrm>
            <a:off x="839037" y="843161"/>
            <a:ext cx="3196414" cy="57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gắn</a:t>
            </a:r>
            <a:r>
              <a:rPr lang="en-US" sz="1600" b="1" dirty="0">
                <a:solidFill>
                  <a:srgbClr val="FF0000"/>
                </a:solidFill>
              </a:rPr>
              <a:t> </a:t>
            </a:r>
            <a:r>
              <a:rPr lang="en-US" sz="1600" b="1" dirty="0" err="1">
                <a:solidFill>
                  <a:srgbClr val="FF0000"/>
                </a:solidFill>
              </a:rPr>
              <a:t>hạt</a:t>
            </a:r>
            <a:endParaRPr lang="en-US" sz="1600" b="1" dirty="0">
              <a:solidFill>
                <a:srgbClr val="FF0000"/>
              </a:solidFill>
            </a:endParaRPr>
          </a:p>
        </p:txBody>
      </p:sp>
      <p:pic>
        <p:nvPicPr>
          <p:cNvPr id="5" name="Picture 4"/>
          <p:cNvPicPr>
            <a:picLocks noChangeAspect="1"/>
          </p:cNvPicPr>
          <p:nvPr/>
        </p:nvPicPr>
        <p:blipFill>
          <a:blip r:embed="rId4"/>
          <a:stretch>
            <a:fillRect/>
          </a:stretch>
        </p:blipFill>
        <p:spPr>
          <a:xfrm>
            <a:off x="2090332" y="5686900"/>
            <a:ext cx="6058746" cy="438211"/>
          </a:xfrm>
          <a:prstGeom prst="rect">
            <a:avLst/>
          </a:prstGeom>
        </p:spPr>
      </p:pic>
      <p:pic>
        <p:nvPicPr>
          <p:cNvPr id="6" name="Picture 5"/>
          <p:cNvPicPr>
            <a:picLocks noChangeAspect="1"/>
          </p:cNvPicPr>
          <p:nvPr/>
        </p:nvPicPr>
        <p:blipFill>
          <a:blip r:embed="rId5"/>
          <a:stretch>
            <a:fillRect/>
          </a:stretch>
        </p:blipFill>
        <p:spPr>
          <a:xfrm>
            <a:off x="710360" y="5062845"/>
            <a:ext cx="1379972" cy="1064158"/>
          </a:xfrm>
          <a:prstGeom prst="rect">
            <a:avLst/>
          </a:prstGeom>
        </p:spPr>
      </p:pic>
    </p:spTree>
    <p:extLst>
      <p:ext uri="{BB962C8B-B14F-4D97-AF65-F5344CB8AC3E}">
        <p14:creationId xmlns:p14="http://schemas.microsoft.com/office/powerpoint/2010/main" val="810768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443392"/>
            <a:ext cx="7693050" cy="45115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a:t>
            </a:r>
            <a:r>
              <a:rPr lang="en-US" sz="2400" b="1" dirty="0">
                <a:solidFill>
                  <a:schemeClr val="tx1"/>
                </a:solidFill>
              </a:rPr>
              <a:t> </a:t>
            </a:r>
            <a:r>
              <a:rPr lang="vi-VN" sz="2400" dirty="0">
                <a:solidFill>
                  <a:schemeClr val="tx1"/>
                </a:solidFill>
              </a:rPr>
              <a:t>Chấm ở đâu?</a:t>
            </a:r>
          </a:p>
          <a:p>
            <a:r>
              <a:rPr lang="vi-VN" sz="2400" b="1" dirty="0">
                <a:solidFill>
                  <a:schemeClr val="tx1"/>
                </a:solidFill>
              </a:rPr>
              <a:t>Mục đích: </a:t>
            </a:r>
            <a:r>
              <a:rPr lang="vi-VN" sz="2400" dirty="0">
                <a:solidFill>
                  <a:schemeClr val="tx1"/>
                </a:solidFill>
              </a:rPr>
              <a:t>Học sinh nhận biết được cách sắp xếp chấm màu theo hình thức liên tiếp hay xen kẽ.</a:t>
            </a:r>
          </a:p>
          <a:p>
            <a:r>
              <a:rPr lang="vi-VN" sz="2400" b="1" dirty="0">
                <a:solidFill>
                  <a:schemeClr val="tx1"/>
                </a:solidFill>
              </a:rPr>
              <a:t>Cách chơi: </a:t>
            </a:r>
            <a:r>
              <a:rPr lang="vi-VN" sz="2400" dirty="0">
                <a:solidFill>
                  <a:schemeClr val="tx1"/>
                </a:solidFill>
              </a:rPr>
              <a:t>HS sắp xếp chấm màu theo hình thức liên tiếp, xen kẽ.</a:t>
            </a:r>
          </a:p>
          <a:p>
            <a:r>
              <a:rPr lang="vi-VN" sz="2400" b="1" dirty="0">
                <a:solidFill>
                  <a:schemeClr val="tx1"/>
                </a:solidFill>
              </a:rPr>
              <a:t>Cách tiến hành: </a:t>
            </a:r>
            <a:r>
              <a:rPr lang="vi-VN" sz="2400" dirty="0">
                <a:solidFill>
                  <a:schemeClr val="tx1"/>
                </a:solidFill>
              </a:rPr>
              <a:t>cho HS hay nhóm lên sắp xếp các chấm màu (nam châm màu) theo các hình thức khác nhau.</a:t>
            </a:r>
          </a:p>
          <a:p>
            <a:r>
              <a:rPr lang="vi-VN" sz="2400" dirty="0">
                <a:solidFill>
                  <a:schemeClr val="tx1"/>
                </a:solidFill>
              </a:rPr>
              <a:t>GV và HS còn lại nhận xét, tuyên dương cá nhân/ nhóm biết sắp xếp đúng. Qua đó, GV có thể lồng ghép việc giải thích về hình thức sắp xếp.</a:t>
            </a:r>
          </a:p>
        </p:txBody>
      </p:sp>
      <p:sp>
        <p:nvSpPr>
          <p:cNvPr id="6" name="Rectangle 5"/>
          <p:cNvSpPr/>
          <p:nvPr/>
        </p:nvSpPr>
        <p:spPr>
          <a:xfrm>
            <a:off x="649905" y="793489"/>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t>Tổ</a:t>
            </a:r>
            <a:r>
              <a:rPr lang="en-US" b="1" dirty="0"/>
              <a:t> </a:t>
            </a:r>
            <a:r>
              <a:rPr lang="en-US" b="1" dirty="0" err="1"/>
              <a:t>chức</a:t>
            </a:r>
            <a:r>
              <a:rPr lang="en-US" b="1" dirty="0"/>
              <a:t> </a:t>
            </a:r>
            <a:r>
              <a:rPr lang="en-US" b="1" dirty="0" err="1"/>
              <a:t>trò</a:t>
            </a:r>
            <a:r>
              <a:rPr lang="en-US" b="1" dirty="0"/>
              <a:t> </a:t>
            </a:r>
            <a:r>
              <a:rPr lang="en-US" b="1" dirty="0" err="1"/>
              <a:t>chơi</a:t>
            </a:r>
            <a:endParaRPr lang="en-US" b="1" dirty="0"/>
          </a:p>
        </p:txBody>
      </p:sp>
    </p:spTree>
    <p:extLst>
      <p:ext uri="{BB962C8B-B14F-4D97-AF65-F5344CB8AC3E}">
        <p14:creationId xmlns:p14="http://schemas.microsoft.com/office/powerpoint/2010/main" val="3427841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77083" y="396856"/>
            <a:ext cx="1436604" cy="1284655"/>
          </a:xfrm>
          <a:prstGeom prst="rect">
            <a:avLst/>
          </a:prstGeom>
        </p:spPr>
      </p:pic>
      <p:pic>
        <p:nvPicPr>
          <p:cNvPr id="4" name="Picture 3"/>
          <p:cNvPicPr>
            <a:picLocks noChangeAspect="1"/>
          </p:cNvPicPr>
          <p:nvPr/>
        </p:nvPicPr>
        <p:blipFill>
          <a:blip r:embed="rId4"/>
          <a:stretch>
            <a:fillRect/>
          </a:stretch>
        </p:blipFill>
        <p:spPr>
          <a:xfrm>
            <a:off x="1813687" y="1111806"/>
            <a:ext cx="6477472" cy="569705"/>
          </a:xfrm>
          <a:prstGeom prst="rect">
            <a:avLst/>
          </a:prstGeom>
        </p:spPr>
      </p:pic>
      <p:pic>
        <p:nvPicPr>
          <p:cNvPr id="5" name="Picture 4"/>
          <p:cNvPicPr>
            <a:picLocks noChangeAspect="1"/>
          </p:cNvPicPr>
          <p:nvPr/>
        </p:nvPicPr>
        <p:blipFill>
          <a:blip r:embed="rId5"/>
          <a:stretch>
            <a:fillRect/>
          </a:stretch>
        </p:blipFill>
        <p:spPr>
          <a:xfrm>
            <a:off x="362241" y="1797926"/>
            <a:ext cx="7928918" cy="4173963"/>
          </a:xfrm>
          <a:prstGeom prst="rect">
            <a:avLst/>
          </a:prstGeom>
        </p:spPr>
      </p:pic>
    </p:spTree>
    <p:extLst>
      <p:ext uri="{BB962C8B-B14F-4D97-AF65-F5344CB8AC3E}">
        <p14:creationId xmlns:p14="http://schemas.microsoft.com/office/powerpoint/2010/main" val="1704774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04039" y="625061"/>
            <a:ext cx="1283813" cy="1211823"/>
          </a:xfrm>
          <a:prstGeom prst="rect">
            <a:avLst/>
          </a:prstGeom>
        </p:spPr>
      </p:pic>
      <p:pic>
        <p:nvPicPr>
          <p:cNvPr id="4" name="Picture 3"/>
          <p:cNvPicPr>
            <a:picLocks noChangeAspect="1"/>
          </p:cNvPicPr>
          <p:nvPr/>
        </p:nvPicPr>
        <p:blipFill>
          <a:blip r:embed="rId4"/>
          <a:stretch>
            <a:fillRect/>
          </a:stretch>
        </p:blipFill>
        <p:spPr>
          <a:xfrm>
            <a:off x="1487852" y="1465357"/>
            <a:ext cx="7535327" cy="371527"/>
          </a:xfrm>
          <a:prstGeom prst="rect">
            <a:avLst/>
          </a:prstGeom>
        </p:spPr>
      </p:pic>
      <p:pic>
        <p:nvPicPr>
          <p:cNvPr id="5" name="Picture 4"/>
          <p:cNvPicPr>
            <a:picLocks noChangeAspect="1"/>
          </p:cNvPicPr>
          <p:nvPr/>
        </p:nvPicPr>
        <p:blipFill>
          <a:blip r:embed="rId5"/>
          <a:stretch>
            <a:fillRect/>
          </a:stretch>
        </p:blipFill>
        <p:spPr>
          <a:xfrm>
            <a:off x="1035311" y="2207769"/>
            <a:ext cx="7383163" cy="3296322"/>
          </a:xfrm>
          <a:prstGeom prst="rect">
            <a:avLst/>
          </a:prstGeom>
        </p:spPr>
      </p:pic>
    </p:spTree>
    <p:extLst>
      <p:ext uri="{BB962C8B-B14F-4D97-AF65-F5344CB8AC3E}">
        <p14:creationId xmlns:p14="http://schemas.microsoft.com/office/powerpoint/2010/main" val="3401393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6" name="Rectangle 5"/>
          <p:cNvSpPr/>
          <p:nvPr/>
        </p:nvSpPr>
        <p:spPr>
          <a:xfrm>
            <a:off x="495037" y="918731"/>
            <a:ext cx="4080585" cy="396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rPr>
              <a:t>Sản</a:t>
            </a:r>
            <a:r>
              <a:rPr lang="en-US" b="1" dirty="0">
                <a:solidFill>
                  <a:srgbClr val="FF0000"/>
                </a:solidFill>
              </a:rPr>
              <a:t> </a:t>
            </a:r>
            <a:r>
              <a:rPr lang="en-US" b="1" dirty="0" err="1">
                <a:solidFill>
                  <a:srgbClr val="FF0000"/>
                </a:solidFill>
              </a:rPr>
              <a:t>phẩm</a:t>
            </a:r>
            <a:r>
              <a:rPr lang="en-US" b="1" dirty="0">
                <a:solidFill>
                  <a:srgbClr val="FF0000"/>
                </a:solidFill>
              </a:rPr>
              <a:t> </a:t>
            </a:r>
            <a:r>
              <a:rPr lang="en-US" b="1" dirty="0" err="1">
                <a:solidFill>
                  <a:srgbClr val="FF0000"/>
                </a:solidFill>
              </a:rPr>
              <a:t>của</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sinh</a:t>
            </a:r>
            <a:r>
              <a:rPr lang="en-US" b="1" dirty="0">
                <a:solidFill>
                  <a:srgbClr val="FF0000"/>
                </a:solidFill>
              </a:rPr>
              <a:t> </a:t>
            </a:r>
            <a:r>
              <a:rPr lang="en-US" b="1" dirty="0" err="1">
                <a:solidFill>
                  <a:srgbClr val="FF0000"/>
                </a:solidFill>
              </a:rPr>
              <a:t>có</a:t>
            </a:r>
            <a:r>
              <a:rPr lang="en-US" b="1" dirty="0">
                <a:solidFill>
                  <a:srgbClr val="FF0000"/>
                </a:solidFill>
              </a:rPr>
              <a:t> </a:t>
            </a:r>
            <a:r>
              <a:rPr lang="en-US" b="1" dirty="0" err="1">
                <a:solidFill>
                  <a:srgbClr val="FF0000"/>
                </a:solidFill>
              </a:rPr>
              <a:t>yếu</a:t>
            </a:r>
            <a:r>
              <a:rPr lang="en-US" b="1" dirty="0">
                <a:solidFill>
                  <a:srgbClr val="FF0000"/>
                </a:solidFill>
              </a:rPr>
              <a:t> </a:t>
            </a:r>
            <a:r>
              <a:rPr lang="en-US" b="1" dirty="0" err="1">
                <a:solidFill>
                  <a:srgbClr val="FF0000"/>
                </a:solidFill>
              </a:rPr>
              <a:t>tố</a:t>
            </a:r>
            <a:r>
              <a:rPr lang="en-US" b="1" dirty="0">
                <a:solidFill>
                  <a:srgbClr val="FF0000"/>
                </a:solidFill>
              </a:rPr>
              <a:t> </a:t>
            </a:r>
            <a:r>
              <a:rPr lang="en-US" b="1" dirty="0" err="1">
                <a:solidFill>
                  <a:srgbClr val="FF0000"/>
                </a:solidFill>
              </a:rPr>
              <a:t>chấm</a:t>
            </a:r>
            <a:endParaRPr lang="en-US" b="1" dirty="0">
              <a:solidFill>
                <a:srgbClr val="FF0000"/>
              </a:solidFill>
            </a:endParaRPr>
          </a:p>
        </p:txBody>
      </p:sp>
      <p:pic>
        <p:nvPicPr>
          <p:cNvPr id="7" name="Picture 6"/>
          <p:cNvPicPr>
            <a:picLocks noChangeAspect="1"/>
          </p:cNvPicPr>
          <p:nvPr/>
        </p:nvPicPr>
        <p:blipFill>
          <a:blip r:embed="rId3"/>
          <a:stretch>
            <a:fillRect/>
          </a:stretch>
        </p:blipFill>
        <p:spPr>
          <a:xfrm>
            <a:off x="5231356" y="505474"/>
            <a:ext cx="3647598" cy="2400951"/>
          </a:xfrm>
          <a:prstGeom prst="rect">
            <a:avLst/>
          </a:prstGeom>
        </p:spPr>
      </p:pic>
      <p:pic>
        <p:nvPicPr>
          <p:cNvPr id="8" name="Picture 7"/>
          <p:cNvPicPr>
            <a:picLocks noChangeAspect="1"/>
          </p:cNvPicPr>
          <p:nvPr/>
        </p:nvPicPr>
        <p:blipFill>
          <a:blip r:embed="rId4"/>
          <a:stretch>
            <a:fillRect/>
          </a:stretch>
        </p:blipFill>
        <p:spPr>
          <a:xfrm>
            <a:off x="306111" y="1457658"/>
            <a:ext cx="3193294" cy="4021185"/>
          </a:xfrm>
          <a:prstGeom prst="rect">
            <a:avLst/>
          </a:prstGeom>
        </p:spPr>
      </p:pic>
      <p:pic>
        <p:nvPicPr>
          <p:cNvPr id="9" name="Picture 8"/>
          <p:cNvPicPr>
            <a:picLocks noChangeAspect="1"/>
          </p:cNvPicPr>
          <p:nvPr/>
        </p:nvPicPr>
        <p:blipFill>
          <a:blip r:embed="rId5"/>
          <a:stretch>
            <a:fillRect/>
          </a:stretch>
        </p:blipFill>
        <p:spPr>
          <a:xfrm>
            <a:off x="3698210" y="3049218"/>
            <a:ext cx="2794239" cy="3673545"/>
          </a:xfrm>
          <a:prstGeom prst="rect">
            <a:avLst/>
          </a:prstGeom>
        </p:spPr>
      </p:pic>
    </p:spTree>
    <p:extLst>
      <p:ext uri="{BB962C8B-B14F-4D97-AF65-F5344CB8AC3E}">
        <p14:creationId xmlns:p14="http://schemas.microsoft.com/office/powerpoint/2010/main" val="4002953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035312" y="831273"/>
            <a:ext cx="7276260" cy="1819065"/>
          </a:xfrm>
          <a:prstGeom prst="rect">
            <a:avLst/>
          </a:prstGeom>
        </p:spPr>
      </p:pic>
      <p:pic>
        <p:nvPicPr>
          <p:cNvPr id="5" name="Picture 4"/>
          <p:cNvPicPr>
            <a:picLocks noChangeAspect="1"/>
          </p:cNvPicPr>
          <p:nvPr/>
        </p:nvPicPr>
        <p:blipFill>
          <a:blip r:embed="rId4"/>
          <a:stretch>
            <a:fillRect/>
          </a:stretch>
        </p:blipFill>
        <p:spPr>
          <a:xfrm>
            <a:off x="2071387" y="2920902"/>
            <a:ext cx="5439534" cy="1771897"/>
          </a:xfrm>
          <a:prstGeom prst="rect">
            <a:avLst/>
          </a:prstGeom>
        </p:spPr>
      </p:pic>
    </p:spTree>
    <p:extLst>
      <p:ext uri="{BB962C8B-B14F-4D97-AF65-F5344CB8AC3E}">
        <p14:creationId xmlns:p14="http://schemas.microsoft.com/office/powerpoint/2010/main" val="27925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78154" y="537143"/>
            <a:ext cx="1157682" cy="1131666"/>
          </a:xfrm>
          <a:prstGeom prst="rect">
            <a:avLst/>
          </a:prstGeom>
        </p:spPr>
      </p:pic>
      <p:pic>
        <p:nvPicPr>
          <p:cNvPr id="4" name="Picture 3"/>
          <p:cNvPicPr>
            <a:picLocks noChangeAspect="1"/>
          </p:cNvPicPr>
          <p:nvPr/>
        </p:nvPicPr>
        <p:blipFill>
          <a:blip r:embed="rId4"/>
          <a:stretch>
            <a:fillRect/>
          </a:stretch>
        </p:blipFill>
        <p:spPr>
          <a:xfrm>
            <a:off x="1435836" y="1030545"/>
            <a:ext cx="4296375" cy="638264"/>
          </a:xfrm>
          <a:prstGeom prst="rect">
            <a:avLst/>
          </a:prstGeom>
        </p:spPr>
      </p:pic>
      <p:pic>
        <p:nvPicPr>
          <p:cNvPr id="5" name="Picture 4"/>
          <p:cNvPicPr>
            <a:picLocks noChangeAspect="1"/>
          </p:cNvPicPr>
          <p:nvPr/>
        </p:nvPicPr>
        <p:blipFill>
          <a:blip r:embed="rId5"/>
          <a:stretch>
            <a:fillRect/>
          </a:stretch>
        </p:blipFill>
        <p:spPr>
          <a:xfrm>
            <a:off x="785931" y="4387112"/>
            <a:ext cx="3305604" cy="2164384"/>
          </a:xfrm>
          <a:prstGeom prst="rect">
            <a:avLst/>
          </a:prstGeom>
        </p:spPr>
      </p:pic>
      <p:pic>
        <p:nvPicPr>
          <p:cNvPr id="6" name="Picture 5"/>
          <p:cNvPicPr>
            <a:picLocks noChangeAspect="1"/>
          </p:cNvPicPr>
          <p:nvPr/>
        </p:nvPicPr>
        <p:blipFill>
          <a:blip r:embed="rId6"/>
          <a:stretch>
            <a:fillRect/>
          </a:stretch>
        </p:blipFill>
        <p:spPr>
          <a:xfrm>
            <a:off x="5205813" y="4100262"/>
            <a:ext cx="2893439" cy="2451234"/>
          </a:xfrm>
          <a:prstGeom prst="rect">
            <a:avLst/>
          </a:prstGeom>
        </p:spPr>
      </p:pic>
      <p:sp>
        <p:nvSpPr>
          <p:cNvPr id="8" name="Rectangle 7"/>
          <p:cNvSpPr/>
          <p:nvPr/>
        </p:nvSpPr>
        <p:spPr>
          <a:xfrm>
            <a:off x="6892744" y="6106839"/>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bọ</a:t>
            </a:r>
            <a:r>
              <a:rPr lang="en-US" sz="1600" b="1" dirty="0">
                <a:solidFill>
                  <a:schemeClr val="bg1"/>
                </a:solidFill>
              </a:rPr>
              <a:t> </a:t>
            </a:r>
            <a:r>
              <a:rPr lang="en-US" sz="1600" b="1" dirty="0" err="1">
                <a:solidFill>
                  <a:schemeClr val="bg1"/>
                </a:solidFill>
              </a:rPr>
              <a:t>rùa</a:t>
            </a:r>
            <a:endParaRPr lang="en-US" sz="1600" b="1" dirty="0">
              <a:solidFill>
                <a:schemeClr val="bg1"/>
              </a:solidFill>
            </a:endParaRPr>
          </a:p>
        </p:txBody>
      </p:sp>
      <p:sp>
        <p:nvSpPr>
          <p:cNvPr id="10" name="Rectangle 9"/>
          <p:cNvSpPr/>
          <p:nvPr/>
        </p:nvSpPr>
        <p:spPr>
          <a:xfrm>
            <a:off x="2950633" y="4359438"/>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mèo</a:t>
            </a:r>
            <a:endParaRPr lang="en-US" sz="1600" b="1" dirty="0">
              <a:solidFill>
                <a:schemeClr val="bg1"/>
              </a:solidFill>
            </a:endParaRPr>
          </a:p>
        </p:txBody>
      </p:sp>
      <p:pic>
        <p:nvPicPr>
          <p:cNvPr id="11" name="Picture 10"/>
          <p:cNvPicPr>
            <a:picLocks noChangeAspect="1"/>
          </p:cNvPicPr>
          <p:nvPr/>
        </p:nvPicPr>
        <p:blipFill>
          <a:blip r:embed="rId7"/>
          <a:stretch>
            <a:fillRect/>
          </a:stretch>
        </p:blipFill>
        <p:spPr>
          <a:xfrm>
            <a:off x="4353534" y="1757894"/>
            <a:ext cx="4562049" cy="2207659"/>
          </a:xfrm>
          <a:prstGeom prst="rect">
            <a:avLst/>
          </a:prstGeom>
        </p:spPr>
      </p:pic>
      <p:sp>
        <p:nvSpPr>
          <p:cNvPr id="12" name="Rectangle 11"/>
          <p:cNvSpPr/>
          <p:nvPr/>
        </p:nvSpPr>
        <p:spPr>
          <a:xfrm>
            <a:off x="7774680" y="1757894"/>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cá</a:t>
            </a:r>
            <a:endParaRPr lang="en-US" sz="1600" b="1" dirty="0">
              <a:solidFill>
                <a:schemeClr val="bg1"/>
              </a:solidFill>
            </a:endParaRPr>
          </a:p>
        </p:txBody>
      </p:sp>
      <p:pic>
        <p:nvPicPr>
          <p:cNvPr id="18" name="Picture 17"/>
          <p:cNvPicPr>
            <a:picLocks noChangeAspect="1"/>
          </p:cNvPicPr>
          <p:nvPr/>
        </p:nvPicPr>
        <p:blipFill>
          <a:blip r:embed="rId8"/>
          <a:stretch>
            <a:fillRect/>
          </a:stretch>
        </p:blipFill>
        <p:spPr>
          <a:xfrm>
            <a:off x="937072" y="1697152"/>
            <a:ext cx="2958056" cy="2556104"/>
          </a:xfrm>
          <a:prstGeom prst="rect">
            <a:avLst/>
          </a:prstGeom>
        </p:spPr>
      </p:pic>
      <p:sp>
        <p:nvSpPr>
          <p:cNvPr id="20" name="Rectangle 19"/>
          <p:cNvSpPr/>
          <p:nvPr/>
        </p:nvSpPr>
        <p:spPr>
          <a:xfrm>
            <a:off x="865384" y="1931076"/>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rPr>
              <a:t>Con </a:t>
            </a:r>
            <a:r>
              <a:rPr lang="en-US" sz="1600" b="1" dirty="0" err="1">
                <a:solidFill>
                  <a:srgbClr val="FF0000"/>
                </a:solidFill>
              </a:rPr>
              <a:t>hươu</a:t>
            </a:r>
            <a:endParaRPr lang="en-US" sz="1600" b="1" dirty="0">
              <a:solidFill>
                <a:srgbClr val="FF0000"/>
              </a:solidFill>
            </a:endParaRPr>
          </a:p>
        </p:txBody>
      </p:sp>
    </p:spTree>
    <p:extLst>
      <p:ext uri="{BB962C8B-B14F-4D97-AF65-F5344CB8AC3E}">
        <p14:creationId xmlns:p14="http://schemas.microsoft.com/office/powerpoint/2010/main" val="3893396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202289" y="405325"/>
            <a:ext cx="6573167" cy="1105054"/>
          </a:xfrm>
          <a:prstGeom prst="rect">
            <a:avLst/>
          </a:prstGeom>
        </p:spPr>
      </p:pic>
      <p:pic>
        <p:nvPicPr>
          <p:cNvPr id="5" name="Picture 4"/>
          <p:cNvPicPr>
            <a:picLocks noChangeAspect="1"/>
          </p:cNvPicPr>
          <p:nvPr/>
        </p:nvPicPr>
        <p:blipFill>
          <a:blip r:embed="rId4"/>
          <a:stretch>
            <a:fillRect/>
          </a:stretch>
        </p:blipFill>
        <p:spPr>
          <a:xfrm>
            <a:off x="277903" y="1867159"/>
            <a:ext cx="4375827" cy="3109140"/>
          </a:xfrm>
          <a:prstGeom prst="rect">
            <a:avLst/>
          </a:prstGeom>
        </p:spPr>
      </p:pic>
      <p:sp>
        <p:nvSpPr>
          <p:cNvPr id="6" name="Rectangle 5"/>
          <p:cNvSpPr/>
          <p:nvPr/>
        </p:nvSpPr>
        <p:spPr>
          <a:xfrm>
            <a:off x="3347969" y="2022080"/>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Lá</a:t>
            </a:r>
            <a:r>
              <a:rPr lang="en-US" sz="1600" b="1" dirty="0">
                <a:solidFill>
                  <a:srgbClr val="FF0000"/>
                </a:solidFill>
              </a:rPr>
              <a:t> </a:t>
            </a:r>
            <a:r>
              <a:rPr lang="en-US" sz="1600" b="1" dirty="0" err="1">
                <a:solidFill>
                  <a:srgbClr val="FF0000"/>
                </a:solidFill>
              </a:rPr>
              <a:t>cây</a:t>
            </a:r>
            <a:endParaRPr lang="en-US" sz="1600" b="1" dirty="0">
              <a:solidFill>
                <a:srgbClr val="FF0000"/>
              </a:solidFill>
            </a:endParaRPr>
          </a:p>
        </p:txBody>
      </p:sp>
      <p:pic>
        <p:nvPicPr>
          <p:cNvPr id="7" name="Picture 6"/>
          <p:cNvPicPr>
            <a:picLocks noChangeAspect="1"/>
          </p:cNvPicPr>
          <p:nvPr/>
        </p:nvPicPr>
        <p:blipFill>
          <a:blip r:embed="rId5"/>
          <a:stretch>
            <a:fillRect/>
          </a:stretch>
        </p:blipFill>
        <p:spPr>
          <a:xfrm>
            <a:off x="5379277" y="1867160"/>
            <a:ext cx="3095681" cy="3109140"/>
          </a:xfrm>
          <a:prstGeom prst="rect">
            <a:avLst/>
          </a:prstGeom>
        </p:spPr>
      </p:pic>
      <p:sp>
        <p:nvSpPr>
          <p:cNvPr id="8" name="Rectangle 7"/>
          <p:cNvSpPr/>
          <p:nvPr/>
        </p:nvSpPr>
        <p:spPr>
          <a:xfrm>
            <a:off x="7528263" y="4606583"/>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Hoa</a:t>
            </a:r>
            <a:endParaRPr lang="en-US" sz="1600" b="1" dirty="0">
              <a:solidFill>
                <a:schemeClr val="bg1"/>
              </a:solidFill>
            </a:endParaRPr>
          </a:p>
        </p:txBody>
      </p:sp>
    </p:spTree>
    <p:extLst>
      <p:ext uri="{BB962C8B-B14F-4D97-AF65-F5344CB8AC3E}">
        <p14:creationId xmlns:p14="http://schemas.microsoft.com/office/powerpoint/2010/main" val="191107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487846994"/>
              </p:ext>
            </p:extLst>
          </p:nvPr>
        </p:nvGraphicFramePr>
        <p:xfrm>
          <a:off x="1039660" y="1397001"/>
          <a:ext cx="6976998" cy="329184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t>Câu</a:t>
                      </a:r>
                      <a:r>
                        <a:rPr lang="en-US" sz="3200" b="1" dirty="0"/>
                        <a:t> </a:t>
                      </a:r>
                      <a:r>
                        <a:rPr lang="en-US" sz="3200" b="1" dirty="0" err="1"/>
                        <a:t>hỏi</a:t>
                      </a:r>
                      <a:r>
                        <a:rPr lang="en-US" sz="3200" b="1" dirty="0"/>
                        <a:t> </a:t>
                      </a:r>
                      <a:r>
                        <a:rPr lang="en-US" sz="3200" b="1" dirty="0" err="1"/>
                        <a:t>thảo</a:t>
                      </a:r>
                      <a:r>
                        <a:rPr lang="en-US" sz="3200" b="1" dirty="0"/>
                        <a:t> </a:t>
                      </a:r>
                      <a:r>
                        <a:rPr lang="en-US" sz="3200" b="1" dirty="0" err="1"/>
                        <a:t>luận</a:t>
                      </a:r>
                      <a:r>
                        <a:rPr lang="en-US" sz="3200" b="1" dirty="0"/>
                        <a:t> </a:t>
                      </a:r>
                      <a:r>
                        <a:rPr lang="en-US" sz="3200" b="1" dirty="0" err="1"/>
                        <a:t>gợi</a:t>
                      </a:r>
                      <a:r>
                        <a:rPr lang="en-US" sz="3200" b="1" baseline="0" dirty="0"/>
                        <a:t> ý</a:t>
                      </a:r>
                      <a:endParaRPr lang="en-US" sz="3200" b="1" dirty="0"/>
                    </a:p>
                  </a:txBody>
                  <a:tcPr/>
                </a:tc>
                <a:extLst>
                  <a:ext uri="{0D108BD9-81ED-4DB2-BD59-A6C34878D82A}">
                    <a16:rowId xmlns:a16="http://schemas.microsoft.com/office/drawing/2014/main" val="783247405"/>
                  </a:ext>
                </a:extLst>
              </a:tr>
              <a:tr h="397033">
                <a:tc>
                  <a:txBody>
                    <a:bodyPr/>
                    <a:lstStyle/>
                    <a:p>
                      <a:r>
                        <a:rPr lang="en-US" sz="3200" baseline="0" dirty="0" err="1"/>
                        <a:t>Những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xuất</a:t>
                      </a:r>
                      <a:r>
                        <a:rPr lang="en-US" sz="3200" baseline="0" dirty="0"/>
                        <a:t> </a:t>
                      </a:r>
                      <a:r>
                        <a:rPr lang="en-US" sz="3200" baseline="0" dirty="0" err="1"/>
                        <a:t>hiện</a:t>
                      </a:r>
                      <a:r>
                        <a:rPr lang="en-US" sz="3200" baseline="0" dirty="0"/>
                        <a:t> ở </a:t>
                      </a:r>
                      <a:r>
                        <a:rPr lang="en-US" sz="3200" baseline="0" dirty="0" err="1"/>
                        <a:t>đâu</a:t>
                      </a:r>
                      <a:r>
                        <a:rPr lang="en-US" sz="3200" baseline="0" dirty="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a:t>Xung</a:t>
                      </a:r>
                      <a:r>
                        <a:rPr lang="en-US" sz="3200" baseline="0" dirty="0"/>
                        <a:t> </a:t>
                      </a:r>
                      <a:r>
                        <a:rPr lang="en-US" sz="3200" baseline="0" dirty="0" err="1"/>
                        <a:t>quanh</a:t>
                      </a:r>
                      <a:r>
                        <a:rPr lang="en-US" sz="3200" baseline="0" dirty="0"/>
                        <a:t> </a:t>
                      </a:r>
                      <a:r>
                        <a:rPr lang="en-US" sz="3200" baseline="0" dirty="0" err="1"/>
                        <a:t>em</a:t>
                      </a:r>
                      <a:r>
                        <a:rPr lang="en-US" sz="3200" baseline="0" dirty="0"/>
                        <a:t> </a:t>
                      </a:r>
                      <a:r>
                        <a:rPr lang="en-US" sz="3200" baseline="0" dirty="0" err="1"/>
                        <a:t>có</a:t>
                      </a:r>
                      <a:r>
                        <a:rPr lang="en-US" sz="3200" baseline="0" dirty="0"/>
                        <a:t> </a:t>
                      </a:r>
                      <a:r>
                        <a:rPr lang="en-US" sz="3200" baseline="0" dirty="0" err="1"/>
                        <a:t>những</a:t>
                      </a:r>
                      <a:r>
                        <a:rPr lang="en-US" sz="3200" baseline="0" dirty="0"/>
                        <a:t> </a:t>
                      </a:r>
                      <a:r>
                        <a:rPr lang="en-US" sz="3200" baseline="0" dirty="0" err="1"/>
                        <a:t>đồ</a:t>
                      </a:r>
                      <a:r>
                        <a:rPr lang="en-US" sz="3200" baseline="0" dirty="0"/>
                        <a:t> </a:t>
                      </a:r>
                      <a:r>
                        <a:rPr lang="en-US" sz="3200" baseline="0" dirty="0" err="1"/>
                        <a:t>vật</a:t>
                      </a:r>
                      <a:r>
                        <a:rPr lang="en-US" sz="3200" baseline="0" dirty="0"/>
                        <a:t> </a:t>
                      </a:r>
                      <a:r>
                        <a:rPr lang="en-US" sz="3200" baseline="0" dirty="0" err="1"/>
                        <a:t>có</a:t>
                      </a:r>
                      <a:r>
                        <a:rPr lang="en-US" sz="3200" baseline="0" dirty="0"/>
                        <a:t> </a:t>
                      </a:r>
                      <a:r>
                        <a:rPr lang="en-US" sz="3200" baseline="0" dirty="0" err="1"/>
                        <a:t>yếu</a:t>
                      </a:r>
                      <a:r>
                        <a:rPr lang="en-US" sz="3200" baseline="0" dirty="0"/>
                        <a:t> </a:t>
                      </a:r>
                      <a:r>
                        <a:rPr lang="en-US" sz="3200" baseline="0" dirty="0" err="1"/>
                        <a:t>tố</a:t>
                      </a:r>
                      <a:r>
                        <a:rPr lang="en-US" sz="3200" baseline="0" dirty="0"/>
                        <a:t> </a:t>
                      </a:r>
                      <a:r>
                        <a:rPr lang="en-US" sz="3200" baseline="0" dirty="0" err="1"/>
                        <a:t>chấm</a:t>
                      </a:r>
                      <a:r>
                        <a:rPr lang="en-US" sz="3200" baseline="0" dirty="0"/>
                        <a:t>?</a:t>
                      </a:r>
                    </a:p>
                  </a:txBody>
                  <a:tcPr/>
                </a:tc>
                <a:extLst>
                  <a:ext uri="{0D108BD9-81ED-4DB2-BD59-A6C34878D82A}">
                    <a16:rowId xmlns:a16="http://schemas.microsoft.com/office/drawing/2014/main" val="3980961806"/>
                  </a:ext>
                </a:extLst>
              </a:tr>
              <a:tr h="736912">
                <a:tc>
                  <a:txBody>
                    <a:bodyPr/>
                    <a:lstStyle/>
                    <a:p>
                      <a:r>
                        <a:rPr lang="en-US" sz="3200" dirty="0"/>
                        <a:t>Ở</a:t>
                      </a:r>
                      <a:r>
                        <a:rPr lang="en-US" sz="3200" baseline="0" dirty="0"/>
                        <a:t> </a:t>
                      </a:r>
                      <a:r>
                        <a:rPr lang="en-US" sz="3200" baseline="0" dirty="0" err="1"/>
                        <a:t>nhà</a:t>
                      </a:r>
                      <a:r>
                        <a:rPr lang="en-US" sz="3200" baseline="0" dirty="0"/>
                        <a:t> </a:t>
                      </a:r>
                      <a:r>
                        <a:rPr lang="en-US" sz="3200" baseline="0" dirty="0" err="1"/>
                        <a:t>em</a:t>
                      </a:r>
                      <a:r>
                        <a:rPr lang="en-US" sz="3200" baseline="0" dirty="0"/>
                        <a:t> </a:t>
                      </a:r>
                      <a:r>
                        <a:rPr lang="en-US" sz="3200" baseline="0" dirty="0" err="1"/>
                        <a:t>có</a:t>
                      </a:r>
                      <a:r>
                        <a:rPr lang="en-US" sz="3200" baseline="0" dirty="0"/>
                        <a:t> </a:t>
                      </a:r>
                      <a:r>
                        <a:rPr lang="en-US" sz="3200" baseline="0" dirty="0" err="1"/>
                        <a:t>những</a:t>
                      </a:r>
                      <a:r>
                        <a:rPr lang="en-US" sz="3200" baseline="0" dirty="0"/>
                        <a:t> </a:t>
                      </a:r>
                      <a:r>
                        <a:rPr lang="en-US" sz="3200" baseline="0" dirty="0" err="1"/>
                        <a:t>đồ</a:t>
                      </a:r>
                      <a:r>
                        <a:rPr lang="en-US" sz="3200" baseline="0" dirty="0"/>
                        <a:t> </a:t>
                      </a:r>
                      <a:r>
                        <a:rPr lang="en-US" sz="3200" baseline="0" dirty="0" err="1"/>
                        <a:t>vật</a:t>
                      </a:r>
                      <a:r>
                        <a:rPr lang="en-US" sz="3200" baseline="0" dirty="0"/>
                        <a:t> </a:t>
                      </a:r>
                      <a:r>
                        <a:rPr lang="en-US" sz="3200" baseline="0" dirty="0" err="1"/>
                        <a:t>gì</a:t>
                      </a:r>
                      <a:r>
                        <a:rPr lang="en-US" sz="3200" baseline="0" dirty="0"/>
                        <a:t> </a:t>
                      </a:r>
                      <a:r>
                        <a:rPr lang="en-US" sz="3200" baseline="0" dirty="0" err="1"/>
                        <a:t>xuất</a:t>
                      </a:r>
                      <a:r>
                        <a:rPr lang="en-US" sz="3200" baseline="0" dirty="0"/>
                        <a:t> </a:t>
                      </a:r>
                      <a:r>
                        <a:rPr lang="en-US" sz="3200" baseline="0" dirty="0" err="1"/>
                        <a:t>hiện</a:t>
                      </a:r>
                      <a:r>
                        <a:rPr lang="en-US" sz="3200" baseline="0" dirty="0"/>
                        <a:t> </a:t>
                      </a:r>
                      <a:r>
                        <a:rPr lang="en-US" sz="3200" baseline="0" dirty="0" err="1"/>
                        <a:t>chấm</a:t>
                      </a:r>
                      <a:r>
                        <a:rPr lang="en-US" sz="3200" baseline="0" dirty="0"/>
                        <a:t> </a:t>
                      </a:r>
                      <a:r>
                        <a:rPr lang="en-US" sz="3200" baseline="0" dirty="0" err="1"/>
                        <a:t>màu</a:t>
                      </a:r>
                      <a:r>
                        <a:rPr lang="en-US" sz="3200" baseline="0" dirty="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725173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55458" y="465631"/>
            <a:ext cx="4220164" cy="619211"/>
          </a:xfrm>
          <a:prstGeom prst="rect">
            <a:avLst/>
          </a:prstGeom>
        </p:spPr>
      </p:pic>
      <p:pic>
        <p:nvPicPr>
          <p:cNvPr id="5" name="Picture 4"/>
          <p:cNvPicPr>
            <a:picLocks noChangeAspect="1"/>
          </p:cNvPicPr>
          <p:nvPr/>
        </p:nvPicPr>
        <p:blipFill>
          <a:blip r:embed="rId4"/>
          <a:stretch>
            <a:fillRect/>
          </a:stretch>
        </p:blipFill>
        <p:spPr>
          <a:xfrm>
            <a:off x="5063206" y="3866540"/>
            <a:ext cx="3732158" cy="2433655"/>
          </a:xfrm>
          <a:prstGeom prst="rect">
            <a:avLst/>
          </a:prstGeom>
        </p:spPr>
      </p:pic>
      <p:pic>
        <p:nvPicPr>
          <p:cNvPr id="6" name="Picture 5"/>
          <p:cNvPicPr>
            <a:picLocks noChangeAspect="1"/>
          </p:cNvPicPr>
          <p:nvPr/>
        </p:nvPicPr>
        <p:blipFill>
          <a:blip r:embed="rId5"/>
          <a:stretch>
            <a:fillRect/>
          </a:stretch>
        </p:blipFill>
        <p:spPr>
          <a:xfrm>
            <a:off x="533544" y="1320526"/>
            <a:ext cx="3613635" cy="4979669"/>
          </a:xfrm>
          <a:prstGeom prst="rect">
            <a:avLst/>
          </a:prstGeom>
        </p:spPr>
      </p:pic>
      <p:pic>
        <p:nvPicPr>
          <p:cNvPr id="7" name="Picture 6"/>
          <p:cNvPicPr>
            <a:picLocks noChangeAspect="1"/>
          </p:cNvPicPr>
          <p:nvPr/>
        </p:nvPicPr>
        <p:blipFill>
          <a:blip r:embed="rId6"/>
          <a:stretch>
            <a:fillRect/>
          </a:stretch>
        </p:blipFill>
        <p:spPr>
          <a:xfrm>
            <a:off x="5656865" y="174178"/>
            <a:ext cx="2544839" cy="3518185"/>
          </a:xfrm>
          <a:prstGeom prst="rect">
            <a:avLst/>
          </a:prstGeom>
        </p:spPr>
      </p:pic>
    </p:spTree>
    <p:extLst>
      <p:ext uri="{BB962C8B-B14F-4D97-AF65-F5344CB8AC3E}">
        <p14:creationId xmlns:p14="http://schemas.microsoft.com/office/powerpoint/2010/main" val="2706169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491759" y="1619594"/>
            <a:ext cx="4410739" cy="3618811"/>
          </a:xfrm>
          <a:prstGeom prst="rect">
            <a:avLst/>
          </a:prstGeom>
        </p:spPr>
      </p:pic>
      <p:pic>
        <p:nvPicPr>
          <p:cNvPr id="4" name="Picture 3"/>
          <p:cNvPicPr>
            <a:picLocks noChangeAspect="1"/>
          </p:cNvPicPr>
          <p:nvPr/>
        </p:nvPicPr>
        <p:blipFill>
          <a:blip r:embed="rId4"/>
          <a:stretch>
            <a:fillRect/>
          </a:stretch>
        </p:blipFill>
        <p:spPr>
          <a:xfrm>
            <a:off x="5394258" y="449330"/>
            <a:ext cx="3099838" cy="4789075"/>
          </a:xfrm>
          <a:prstGeom prst="rect">
            <a:avLst/>
          </a:prstGeom>
        </p:spPr>
      </p:pic>
    </p:spTree>
    <p:extLst>
      <p:ext uri="{BB962C8B-B14F-4D97-AF65-F5344CB8AC3E}">
        <p14:creationId xmlns:p14="http://schemas.microsoft.com/office/powerpoint/2010/main" val="2928651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96563209"/>
              </p:ext>
            </p:extLst>
          </p:nvPr>
        </p:nvGraphicFramePr>
        <p:xfrm>
          <a:off x="1039660" y="1397001"/>
          <a:ext cx="6976998" cy="377952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t>Câu</a:t>
                      </a:r>
                      <a:r>
                        <a:rPr lang="en-US" sz="3200" b="1" dirty="0"/>
                        <a:t> </a:t>
                      </a:r>
                      <a:r>
                        <a:rPr lang="en-US" sz="3200" b="1" dirty="0" err="1"/>
                        <a:t>hỏi</a:t>
                      </a:r>
                      <a:r>
                        <a:rPr lang="en-US" sz="3200" b="1" dirty="0"/>
                        <a:t> </a:t>
                      </a:r>
                      <a:r>
                        <a:rPr lang="en-US" sz="3200" b="1" dirty="0" err="1"/>
                        <a:t>thảo</a:t>
                      </a:r>
                      <a:r>
                        <a:rPr lang="en-US" sz="3200" b="1" dirty="0"/>
                        <a:t> </a:t>
                      </a:r>
                      <a:r>
                        <a:rPr lang="en-US" sz="3200" b="1" dirty="0" err="1"/>
                        <a:t>luận</a:t>
                      </a:r>
                      <a:r>
                        <a:rPr lang="en-US" sz="3200" b="1" dirty="0"/>
                        <a:t> </a:t>
                      </a:r>
                      <a:r>
                        <a:rPr lang="en-US" sz="3200" b="1" dirty="0" err="1"/>
                        <a:t>gợi</a:t>
                      </a:r>
                      <a:r>
                        <a:rPr lang="en-US" sz="3200" b="1" baseline="0" dirty="0"/>
                        <a:t> ý</a:t>
                      </a:r>
                      <a:endParaRPr lang="en-US" sz="3200" b="1" dirty="0"/>
                    </a:p>
                  </a:txBody>
                  <a:tcPr/>
                </a:tc>
                <a:extLst>
                  <a:ext uri="{0D108BD9-81ED-4DB2-BD59-A6C34878D82A}">
                    <a16:rowId xmlns:a16="http://schemas.microsoft.com/office/drawing/2014/main" val="783247405"/>
                  </a:ext>
                </a:extLst>
              </a:tr>
              <a:tr h="397033">
                <a:tc>
                  <a:txBody>
                    <a:bodyPr/>
                    <a:lstStyle/>
                    <a:p>
                      <a:r>
                        <a:rPr lang="en-US" sz="3200" baseline="0" dirty="0" err="1"/>
                        <a:t>Những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kết</a:t>
                      </a:r>
                      <a:r>
                        <a:rPr lang="en-US" sz="3200" baseline="0" dirty="0"/>
                        <a:t> </a:t>
                      </a:r>
                      <a:r>
                        <a:rPr lang="en-US" sz="3200" baseline="0" dirty="0" err="1"/>
                        <a:t>hợp</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những</a:t>
                      </a:r>
                      <a:r>
                        <a:rPr lang="en-US" sz="3200" baseline="0" dirty="0"/>
                        <a:t> </a:t>
                      </a:r>
                      <a:r>
                        <a:rPr lang="en-US" sz="3200" baseline="0" dirty="0" err="1"/>
                        <a:t>hình</a:t>
                      </a:r>
                      <a:r>
                        <a:rPr lang="en-US" sz="3200" baseline="0" dirty="0"/>
                        <a:t> </a:t>
                      </a:r>
                      <a:r>
                        <a:rPr lang="en-US" sz="3200" baseline="0" dirty="0" err="1"/>
                        <a:t>gì</a:t>
                      </a:r>
                      <a:r>
                        <a:rPr lang="en-US" sz="3200" baseline="0" dirty="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a:t>Nhiều</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đặt</a:t>
                      </a:r>
                      <a:r>
                        <a:rPr lang="en-US" sz="3200" baseline="0" dirty="0"/>
                        <a:t> </a:t>
                      </a:r>
                      <a:r>
                        <a:rPr lang="en-US" sz="3200" baseline="0" dirty="0" err="1"/>
                        <a:t>cách</a:t>
                      </a:r>
                      <a:r>
                        <a:rPr lang="en-US" sz="3200" baseline="0" dirty="0"/>
                        <a:t> </a:t>
                      </a:r>
                      <a:r>
                        <a:rPr lang="en-US" sz="3200" baseline="0" dirty="0" err="1"/>
                        <a:t>nhau</a:t>
                      </a:r>
                      <a:r>
                        <a:rPr lang="en-US" sz="3200" baseline="0" dirty="0"/>
                        <a:t> </a:t>
                      </a:r>
                      <a:r>
                        <a:rPr lang="en-US" sz="3200" baseline="0" dirty="0" err="1"/>
                        <a:t>có</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mảng</a:t>
                      </a:r>
                      <a:r>
                        <a:rPr lang="en-US" sz="3200" baseline="0" dirty="0"/>
                        <a:t> </a:t>
                      </a:r>
                      <a:r>
                        <a:rPr lang="en-US" sz="3200" baseline="0" dirty="0" err="1"/>
                        <a:t>màu</a:t>
                      </a:r>
                      <a:r>
                        <a:rPr lang="en-US" sz="3200" baseline="0" dirty="0"/>
                        <a:t> </a:t>
                      </a:r>
                      <a:r>
                        <a:rPr lang="en-US" sz="3200" baseline="0" dirty="0" err="1"/>
                        <a:t>không</a:t>
                      </a:r>
                      <a:r>
                        <a:rPr lang="en-US" sz="3200" baseline="0" dirty="0"/>
                        <a:t>?</a:t>
                      </a:r>
                    </a:p>
                  </a:txBody>
                  <a:tcPr/>
                </a:tc>
                <a:extLst>
                  <a:ext uri="{0D108BD9-81ED-4DB2-BD59-A6C34878D82A}">
                    <a16:rowId xmlns:a16="http://schemas.microsoft.com/office/drawing/2014/main" val="3980961806"/>
                  </a:ext>
                </a:extLst>
              </a:tr>
              <a:tr h="736912">
                <a:tc>
                  <a:txBody>
                    <a:bodyPr/>
                    <a:lstStyle/>
                    <a:p>
                      <a:r>
                        <a:rPr lang="en-US" sz="3200" baseline="0" dirty="0" err="1"/>
                        <a:t>Em</a:t>
                      </a:r>
                      <a:r>
                        <a:rPr lang="en-US" sz="3200" baseline="0" dirty="0"/>
                        <a:t> </a:t>
                      </a:r>
                      <a:r>
                        <a:rPr lang="en-US" sz="3200" baseline="0" dirty="0" err="1"/>
                        <a:t>có</a:t>
                      </a:r>
                      <a:r>
                        <a:rPr lang="en-US" sz="3200" baseline="0" dirty="0"/>
                        <a:t> </a:t>
                      </a:r>
                      <a:r>
                        <a:rPr lang="en-US" sz="3200" baseline="0" dirty="0" err="1"/>
                        <a:t>thích</a:t>
                      </a:r>
                      <a:r>
                        <a:rPr lang="en-US" sz="3200" baseline="0" dirty="0"/>
                        <a:t> </a:t>
                      </a:r>
                      <a:r>
                        <a:rPr lang="en-US" sz="3200" baseline="0" dirty="0" err="1"/>
                        <a:t>cách</a:t>
                      </a:r>
                      <a:r>
                        <a:rPr lang="en-US" sz="3200" baseline="0" dirty="0"/>
                        <a:t> </a:t>
                      </a:r>
                      <a:r>
                        <a:rPr lang="en-US" sz="3200" baseline="0" dirty="0" err="1"/>
                        <a:t>sử</a:t>
                      </a:r>
                      <a:r>
                        <a:rPr lang="en-US" sz="3200" baseline="0" dirty="0"/>
                        <a:t> </a:t>
                      </a:r>
                      <a:r>
                        <a:rPr lang="en-US" sz="3200" baseline="0" dirty="0" err="1"/>
                        <a:t>dụng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hình</a:t>
                      </a:r>
                      <a:r>
                        <a:rPr lang="en-US" sz="3200" baseline="0" dirty="0"/>
                        <a:t> </a:t>
                      </a:r>
                      <a:r>
                        <a:rPr lang="en-US" sz="3200" baseline="0" dirty="0" err="1"/>
                        <a:t>không</a:t>
                      </a:r>
                      <a:r>
                        <a:rPr lang="en-US" sz="3200" baseline="0" dirty="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120693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280915"/>
            <a:ext cx="7693050" cy="549773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 </a:t>
            </a:r>
            <a:r>
              <a:rPr lang="vi-VN" sz="2400" dirty="0">
                <a:solidFill>
                  <a:schemeClr val="tx1"/>
                </a:solidFill>
              </a:rPr>
              <a:t>Chấm to – chấm nhỏ</a:t>
            </a:r>
          </a:p>
          <a:p>
            <a:r>
              <a:rPr lang="vi-VN" sz="2400" b="1" dirty="0">
                <a:solidFill>
                  <a:schemeClr val="tx1"/>
                </a:solidFill>
              </a:rPr>
              <a:t>Mục đích: </a:t>
            </a:r>
            <a:r>
              <a:rPr lang="vi-VN" sz="2400" dirty="0">
                <a:solidFill>
                  <a:schemeClr val="tx1"/>
                </a:solidFill>
              </a:rPr>
              <a:t>Học sinh biết cách thể hiện chấm theo các kích cỡ khác nhau, bước đầu làm quen đến tương quan tỉ lệ và sự kết hợp các chất liệu trong một bài thực hành.</a:t>
            </a:r>
          </a:p>
          <a:p>
            <a:r>
              <a:rPr lang="vi-VN" sz="2400" b="1" dirty="0">
                <a:solidFill>
                  <a:schemeClr val="tx1"/>
                </a:solidFill>
              </a:rPr>
              <a:t>Cách chơi: </a:t>
            </a:r>
            <a:r>
              <a:rPr lang="vi-VN" sz="2400" dirty="0">
                <a:solidFill>
                  <a:schemeClr val="tx1"/>
                </a:solidFill>
              </a:rPr>
              <a:t>các thành viên làm sản phẩm nhóm, trong đó phân công ai chấm bằng màu sáp, ai nặn chấm bằng đất nặn, ai xé và dán chấm từ giấy màu. </a:t>
            </a:r>
          </a:p>
          <a:p>
            <a:r>
              <a:rPr lang="vi-VN" sz="2400" b="1" dirty="0">
                <a:solidFill>
                  <a:schemeClr val="tx1"/>
                </a:solidFill>
              </a:rPr>
              <a:t>Cách tiến hành: </a:t>
            </a:r>
            <a:r>
              <a:rPr lang="en-US" sz="2400" dirty="0">
                <a:solidFill>
                  <a:schemeClr val="tx1"/>
                </a:solidFill>
              </a:rPr>
              <a:t>M</a:t>
            </a:r>
            <a:r>
              <a:rPr lang="vi-VN" sz="2400" dirty="0">
                <a:solidFill>
                  <a:schemeClr val="tx1"/>
                </a:solidFill>
              </a:rPr>
              <a:t>ỗi nhóm (3-4 người) thực hiện trên một tờ giấy A3.</a:t>
            </a:r>
          </a:p>
          <a:p>
            <a:r>
              <a:rPr lang="vi-VN" sz="2400" dirty="0">
                <a:solidFill>
                  <a:schemeClr val="tx1"/>
                </a:solidFill>
              </a:rPr>
              <a:t>GV quan sát, nhận xét, tuyên dương cá nhân/ nhóm tích cực tham gia bài thực hành. Qua đó, GV có thể lồng ghép việc giải thích về sự kết hợp chất liệu, tương quan giữa to – nhỏ trong một bài thực hành</a:t>
            </a:r>
            <a:r>
              <a:rPr lang="en-US" sz="2400" dirty="0">
                <a:solidFill>
                  <a:schemeClr val="tx1"/>
                </a:solidFill>
              </a:rPr>
              <a:t>.</a:t>
            </a:r>
            <a:endParaRPr lang="vi-VN" sz="2400" dirty="0">
              <a:solidFill>
                <a:schemeClr val="tx1"/>
              </a:solidFill>
            </a:endParaRPr>
          </a:p>
        </p:txBody>
      </p:sp>
      <p:sp>
        <p:nvSpPr>
          <p:cNvPr id="6" name="Rectangle 5"/>
          <p:cNvSpPr/>
          <p:nvPr/>
        </p:nvSpPr>
        <p:spPr>
          <a:xfrm>
            <a:off x="649905" y="657462"/>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t>Tổ</a:t>
            </a:r>
            <a:r>
              <a:rPr lang="en-US" b="1" dirty="0"/>
              <a:t> </a:t>
            </a:r>
            <a:r>
              <a:rPr lang="en-US" b="1" dirty="0" err="1"/>
              <a:t>chức</a:t>
            </a:r>
            <a:r>
              <a:rPr lang="en-US" b="1" dirty="0"/>
              <a:t> </a:t>
            </a:r>
            <a:r>
              <a:rPr lang="en-US" b="1" dirty="0" err="1"/>
              <a:t>trò</a:t>
            </a:r>
            <a:r>
              <a:rPr lang="en-US" b="1" dirty="0"/>
              <a:t> </a:t>
            </a:r>
            <a:r>
              <a:rPr lang="en-US" b="1" dirty="0" err="1"/>
              <a:t>chơi</a:t>
            </a:r>
            <a:endParaRPr lang="en-US" b="1" dirty="0"/>
          </a:p>
        </p:txBody>
      </p:sp>
    </p:spTree>
    <p:extLst>
      <p:ext uri="{BB962C8B-B14F-4D97-AF65-F5344CB8AC3E}">
        <p14:creationId xmlns:p14="http://schemas.microsoft.com/office/powerpoint/2010/main" val="19664549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921</TotalTime>
  <Words>408</Words>
  <Application>Microsoft Office PowerPoint</Application>
  <PresentationFormat>On-screen Show (4:3)</PresentationFormat>
  <Paragraphs>35</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hong nhi</cp:lastModifiedBy>
  <cp:revision>125</cp:revision>
  <dcterms:created xsi:type="dcterms:W3CDTF">2021-01-29T04:19:07Z</dcterms:created>
  <dcterms:modified xsi:type="dcterms:W3CDTF">2024-09-05T04:21:56Z</dcterms:modified>
</cp:coreProperties>
</file>