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0" r:id="rId2"/>
    <p:sldMasterId id="2147483652" r:id="rId3"/>
    <p:sldMasterId id="2147483664" r:id="rId4"/>
  </p:sldMasterIdLst>
  <p:notesMasterIdLst>
    <p:notesMasterId r:id="rId35"/>
  </p:notesMasterIdLst>
  <p:sldIdLst>
    <p:sldId id="284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5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27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6243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7691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3040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9493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1397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5387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8809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325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9664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972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1925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755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Bìa</a:t>
            </a:r>
          </a:p>
        </p:txBody>
      </p:sp>
      <p:sp>
        <p:nvSpPr>
          <p:cNvPr id="186" name="Google Shape;18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3378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9839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8412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0196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0675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15896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89382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7037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8672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9311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9406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5003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6418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2843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120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105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54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0"/>
          <p:cNvSpPr txBox="1">
            <a:spLocks noGrp="1"/>
          </p:cNvSpPr>
          <p:nvPr>
            <p:ph type="title"/>
          </p:nvPr>
        </p:nvSpPr>
        <p:spPr>
          <a:xfrm>
            <a:off x="6830568" y="649224"/>
            <a:ext cx="3986784" cy="57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venir"/>
              <a:buNone/>
              <a:defRPr sz="43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0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30"/>
          <p:cNvSpPr txBox="1">
            <a:spLocks noGrp="1"/>
          </p:cNvSpPr>
          <p:nvPr>
            <p:ph type="body" idx="1"/>
          </p:nvPr>
        </p:nvSpPr>
        <p:spPr>
          <a:xfrm>
            <a:off x="6867144" y="4636008"/>
            <a:ext cx="1298448" cy="40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274300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0"/>
          <p:cNvSpPr txBox="1">
            <a:spLocks noGrp="1"/>
          </p:cNvSpPr>
          <p:nvPr>
            <p:ph type="body" idx="3"/>
          </p:nvPr>
        </p:nvSpPr>
        <p:spPr>
          <a:xfrm rot="5400000">
            <a:off x="11292840" y="640080"/>
            <a:ext cx="1298448" cy="40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274300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5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8" name="Google Shape;138;p5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5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0" name="Google Shape;140;p5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2"/>
          <p:cNvSpPr txBox="1">
            <a:spLocks noGrp="1"/>
          </p:cNvSpPr>
          <p:nvPr>
            <p:ph type="title"/>
          </p:nvPr>
        </p:nvSpPr>
        <p:spPr>
          <a:xfrm>
            <a:off x="6830568" y="649224"/>
            <a:ext cx="3986784" cy="57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venir"/>
              <a:buNone/>
              <a:defRPr sz="43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2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6867144" y="4636008"/>
            <a:ext cx="1298448" cy="40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274300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body" idx="3"/>
          </p:nvPr>
        </p:nvSpPr>
        <p:spPr>
          <a:xfrm rot="5400000">
            <a:off x="11292840" y="640080"/>
            <a:ext cx="1298448" cy="40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274300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2" name="Google Shape;152;p5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3" name="Google Shape;15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0" name="Google Shape;160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5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933450" y="190500"/>
            <a:ext cx="10287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venir"/>
              <a:buNone/>
              <a:defRPr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952500" y="1516063"/>
            <a:ext cx="10287000" cy="51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>
            <a:spLocks noGrp="1"/>
          </p:cNvSpPr>
          <p:nvPr>
            <p:ph type="title"/>
          </p:nvPr>
        </p:nvSpPr>
        <p:spPr>
          <a:xfrm>
            <a:off x="933450" y="190500"/>
            <a:ext cx="10287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venir"/>
              <a:buNone/>
              <a:defRPr sz="4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body" idx="1"/>
          </p:nvPr>
        </p:nvSpPr>
        <p:spPr>
          <a:xfrm>
            <a:off x="952500" y="1516063"/>
            <a:ext cx="10287000" cy="51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3" name="Google Shape;10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4" name="Google Shape;10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5" name="Google Shape;10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0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26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9755309" y="4652963"/>
            <a:ext cx="2245347" cy="1898650"/>
            <a:chOff x="2640" y="768"/>
            <a:chExt cx="1344" cy="1013"/>
          </a:xfrm>
        </p:grpSpPr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2640" y="768"/>
              <a:ext cx="311" cy="516"/>
              <a:chOff x="1888" y="1308"/>
              <a:chExt cx="311" cy="516"/>
            </a:xfrm>
          </p:grpSpPr>
          <p:sp>
            <p:nvSpPr>
              <p:cNvPr id="14" name="Freeform 5"/>
              <p:cNvSpPr>
                <a:spLocks/>
              </p:cNvSpPr>
              <p:nvPr/>
            </p:nvSpPr>
            <p:spPr bwMode="auto">
              <a:xfrm>
                <a:off x="1888" y="1308"/>
                <a:ext cx="311" cy="516"/>
              </a:xfrm>
              <a:custGeom>
                <a:avLst/>
                <a:gdLst>
                  <a:gd name="T0" fmla="*/ 1 w 622"/>
                  <a:gd name="T1" fmla="*/ 0 h 1547"/>
                  <a:gd name="T2" fmla="*/ 1 w 622"/>
                  <a:gd name="T3" fmla="*/ 0 h 1547"/>
                  <a:gd name="T4" fmla="*/ 1 w 622"/>
                  <a:gd name="T5" fmla="*/ 0 h 1547"/>
                  <a:gd name="T6" fmla="*/ 1 w 622"/>
                  <a:gd name="T7" fmla="*/ 0 h 1547"/>
                  <a:gd name="T8" fmla="*/ 1 w 622"/>
                  <a:gd name="T9" fmla="*/ 0 h 1547"/>
                  <a:gd name="T10" fmla="*/ 1 w 622"/>
                  <a:gd name="T11" fmla="*/ 0 h 1547"/>
                  <a:gd name="T12" fmla="*/ 1 w 622"/>
                  <a:gd name="T13" fmla="*/ 0 h 1547"/>
                  <a:gd name="T14" fmla="*/ 1 w 622"/>
                  <a:gd name="T15" fmla="*/ 0 h 1547"/>
                  <a:gd name="T16" fmla="*/ 1 w 622"/>
                  <a:gd name="T17" fmla="*/ 0 h 1547"/>
                  <a:gd name="T18" fmla="*/ 1 w 622"/>
                  <a:gd name="T19" fmla="*/ 0 h 1547"/>
                  <a:gd name="T20" fmla="*/ 1 w 622"/>
                  <a:gd name="T21" fmla="*/ 0 h 1547"/>
                  <a:gd name="T22" fmla="*/ 1 w 622"/>
                  <a:gd name="T23" fmla="*/ 0 h 1547"/>
                  <a:gd name="T24" fmla="*/ 1 w 622"/>
                  <a:gd name="T25" fmla="*/ 0 h 1547"/>
                  <a:gd name="T26" fmla="*/ 1 w 622"/>
                  <a:gd name="T27" fmla="*/ 0 h 1547"/>
                  <a:gd name="T28" fmla="*/ 1 w 622"/>
                  <a:gd name="T29" fmla="*/ 0 h 1547"/>
                  <a:gd name="T30" fmla="*/ 1 w 622"/>
                  <a:gd name="T31" fmla="*/ 0 h 1547"/>
                  <a:gd name="T32" fmla="*/ 1 w 622"/>
                  <a:gd name="T33" fmla="*/ 0 h 1547"/>
                  <a:gd name="T34" fmla="*/ 0 w 622"/>
                  <a:gd name="T35" fmla="*/ 0 h 1547"/>
                  <a:gd name="T36" fmla="*/ 1 w 622"/>
                  <a:gd name="T37" fmla="*/ 0 h 15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22" h="1547">
                    <a:moveTo>
                      <a:pt x="303" y="0"/>
                    </a:moveTo>
                    <a:lnTo>
                      <a:pt x="622" y="1350"/>
                    </a:lnTo>
                    <a:lnTo>
                      <a:pt x="614" y="1391"/>
                    </a:lnTo>
                    <a:lnTo>
                      <a:pt x="596" y="1427"/>
                    </a:lnTo>
                    <a:lnTo>
                      <a:pt x="567" y="1459"/>
                    </a:lnTo>
                    <a:lnTo>
                      <a:pt x="530" y="1487"/>
                    </a:lnTo>
                    <a:lnTo>
                      <a:pt x="486" y="1510"/>
                    </a:lnTo>
                    <a:lnTo>
                      <a:pt x="437" y="1527"/>
                    </a:lnTo>
                    <a:lnTo>
                      <a:pt x="384" y="1539"/>
                    </a:lnTo>
                    <a:lnTo>
                      <a:pt x="329" y="1545"/>
                    </a:lnTo>
                    <a:lnTo>
                      <a:pt x="273" y="1547"/>
                    </a:lnTo>
                    <a:lnTo>
                      <a:pt x="218" y="1541"/>
                    </a:lnTo>
                    <a:lnTo>
                      <a:pt x="167" y="1530"/>
                    </a:lnTo>
                    <a:lnTo>
                      <a:pt x="119" y="1513"/>
                    </a:lnTo>
                    <a:lnTo>
                      <a:pt x="77" y="1489"/>
                    </a:lnTo>
                    <a:lnTo>
                      <a:pt x="41" y="1458"/>
                    </a:lnTo>
                    <a:lnTo>
                      <a:pt x="15" y="1419"/>
                    </a:lnTo>
                    <a:lnTo>
                      <a:pt x="0" y="1375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6"/>
              <p:cNvSpPr>
                <a:spLocks/>
              </p:cNvSpPr>
              <p:nvPr/>
            </p:nvSpPr>
            <p:spPr bwMode="auto">
              <a:xfrm>
                <a:off x="2039" y="1355"/>
                <a:ext cx="143" cy="469"/>
              </a:xfrm>
              <a:custGeom>
                <a:avLst/>
                <a:gdLst>
                  <a:gd name="T0" fmla="*/ 0 w 286"/>
                  <a:gd name="T1" fmla="*/ 0 h 1405"/>
                  <a:gd name="T2" fmla="*/ 1 w 286"/>
                  <a:gd name="T3" fmla="*/ 0 h 1405"/>
                  <a:gd name="T4" fmla="*/ 1 w 286"/>
                  <a:gd name="T5" fmla="*/ 0 h 1405"/>
                  <a:gd name="T6" fmla="*/ 1 w 286"/>
                  <a:gd name="T7" fmla="*/ 0 h 1405"/>
                  <a:gd name="T8" fmla="*/ 1 w 286"/>
                  <a:gd name="T9" fmla="*/ 0 h 1405"/>
                  <a:gd name="T10" fmla="*/ 1 w 286"/>
                  <a:gd name="T11" fmla="*/ 0 h 1405"/>
                  <a:gd name="T12" fmla="*/ 1 w 286"/>
                  <a:gd name="T13" fmla="*/ 0 h 1405"/>
                  <a:gd name="T14" fmla="*/ 1 w 286"/>
                  <a:gd name="T15" fmla="*/ 0 h 1405"/>
                  <a:gd name="T16" fmla="*/ 1 w 286"/>
                  <a:gd name="T17" fmla="*/ 0 h 1405"/>
                  <a:gd name="T18" fmla="*/ 1 w 286"/>
                  <a:gd name="T19" fmla="*/ 0 h 1405"/>
                  <a:gd name="T20" fmla="*/ 1 w 286"/>
                  <a:gd name="T21" fmla="*/ 0 h 1405"/>
                  <a:gd name="T22" fmla="*/ 1 w 286"/>
                  <a:gd name="T23" fmla="*/ 0 h 1405"/>
                  <a:gd name="T24" fmla="*/ 1 w 286"/>
                  <a:gd name="T25" fmla="*/ 0 h 1405"/>
                  <a:gd name="T26" fmla="*/ 1 w 286"/>
                  <a:gd name="T27" fmla="*/ 0 h 1405"/>
                  <a:gd name="T28" fmla="*/ 1 w 286"/>
                  <a:gd name="T29" fmla="*/ 0 h 1405"/>
                  <a:gd name="T30" fmla="*/ 1 w 286"/>
                  <a:gd name="T31" fmla="*/ 0 h 1405"/>
                  <a:gd name="T32" fmla="*/ 1 w 286"/>
                  <a:gd name="T33" fmla="*/ 0 h 1405"/>
                  <a:gd name="T34" fmla="*/ 0 w 286"/>
                  <a:gd name="T35" fmla="*/ 0 h 1405"/>
                  <a:gd name="T36" fmla="*/ 0 w 286"/>
                  <a:gd name="T37" fmla="*/ 0 h 14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6" h="1405">
                    <a:moveTo>
                      <a:pt x="0" y="0"/>
                    </a:moveTo>
                    <a:lnTo>
                      <a:pt x="286" y="1257"/>
                    </a:lnTo>
                    <a:lnTo>
                      <a:pt x="281" y="1275"/>
                    </a:lnTo>
                    <a:lnTo>
                      <a:pt x="273" y="1293"/>
                    </a:lnTo>
                    <a:lnTo>
                      <a:pt x="264" y="1309"/>
                    </a:lnTo>
                    <a:lnTo>
                      <a:pt x="252" y="1322"/>
                    </a:lnTo>
                    <a:lnTo>
                      <a:pt x="238" y="1337"/>
                    </a:lnTo>
                    <a:lnTo>
                      <a:pt x="223" y="1349"/>
                    </a:lnTo>
                    <a:lnTo>
                      <a:pt x="205" y="1359"/>
                    </a:lnTo>
                    <a:lnTo>
                      <a:pt x="187" y="1370"/>
                    </a:lnTo>
                    <a:lnTo>
                      <a:pt x="166" y="1378"/>
                    </a:lnTo>
                    <a:lnTo>
                      <a:pt x="144" y="1386"/>
                    </a:lnTo>
                    <a:lnTo>
                      <a:pt x="122" y="1392"/>
                    </a:lnTo>
                    <a:lnTo>
                      <a:pt x="98" y="1396"/>
                    </a:lnTo>
                    <a:lnTo>
                      <a:pt x="75" y="1401"/>
                    </a:lnTo>
                    <a:lnTo>
                      <a:pt x="50" y="1404"/>
                    </a:lnTo>
                    <a:lnTo>
                      <a:pt x="24" y="1405"/>
                    </a:lnTo>
                    <a:lnTo>
                      <a:pt x="0" y="14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A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7"/>
              <p:cNvSpPr>
                <a:spLocks/>
              </p:cNvSpPr>
              <p:nvPr/>
            </p:nvSpPr>
            <p:spPr bwMode="auto">
              <a:xfrm>
                <a:off x="1899" y="1376"/>
                <a:ext cx="124" cy="400"/>
              </a:xfrm>
              <a:custGeom>
                <a:avLst/>
                <a:gdLst>
                  <a:gd name="T0" fmla="*/ 0 w 248"/>
                  <a:gd name="T1" fmla="*/ 0 h 1199"/>
                  <a:gd name="T2" fmla="*/ 1 w 248"/>
                  <a:gd name="T3" fmla="*/ 0 h 1199"/>
                  <a:gd name="T4" fmla="*/ 1 w 248"/>
                  <a:gd name="T5" fmla="*/ 0 h 1199"/>
                  <a:gd name="T6" fmla="*/ 1 w 248"/>
                  <a:gd name="T7" fmla="*/ 0 h 1199"/>
                  <a:gd name="T8" fmla="*/ 1 w 248"/>
                  <a:gd name="T9" fmla="*/ 0 h 1199"/>
                  <a:gd name="T10" fmla="*/ 1 w 248"/>
                  <a:gd name="T11" fmla="*/ 0 h 1199"/>
                  <a:gd name="T12" fmla="*/ 1 w 248"/>
                  <a:gd name="T13" fmla="*/ 0 h 1199"/>
                  <a:gd name="T14" fmla="*/ 1 w 248"/>
                  <a:gd name="T15" fmla="*/ 0 h 1199"/>
                  <a:gd name="T16" fmla="*/ 1 w 248"/>
                  <a:gd name="T17" fmla="*/ 0 h 1199"/>
                  <a:gd name="T18" fmla="*/ 1 w 248"/>
                  <a:gd name="T19" fmla="*/ 0 h 1199"/>
                  <a:gd name="T20" fmla="*/ 0 w 248"/>
                  <a:gd name="T21" fmla="*/ 0 h 1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" h="1199">
                    <a:moveTo>
                      <a:pt x="0" y="1119"/>
                    </a:moveTo>
                    <a:lnTo>
                      <a:pt x="5" y="1131"/>
                    </a:lnTo>
                    <a:lnTo>
                      <a:pt x="11" y="1143"/>
                    </a:lnTo>
                    <a:lnTo>
                      <a:pt x="18" y="1153"/>
                    </a:lnTo>
                    <a:lnTo>
                      <a:pt x="26" y="1163"/>
                    </a:lnTo>
                    <a:lnTo>
                      <a:pt x="35" y="1174"/>
                    </a:lnTo>
                    <a:lnTo>
                      <a:pt x="45" y="1183"/>
                    </a:lnTo>
                    <a:lnTo>
                      <a:pt x="56" y="1191"/>
                    </a:lnTo>
                    <a:lnTo>
                      <a:pt x="68" y="1199"/>
                    </a:lnTo>
                    <a:lnTo>
                      <a:pt x="248" y="0"/>
                    </a:lnTo>
                    <a:lnTo>
                      <a:pt x="0" y="1119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2011" y="1344"/>
                <a:ext cx="28" cy="469"/>
              </a:xfrm>
              <a:custGeom>
                <a:avLst/>
                <a:gdLst>
                  <a:gd name="T0" fmla="*/ 0 w 58"/>
                  <a:gd name="T1" fmla="*/ 0 h 1405"/>
                  <a:gd name="T2" fmla="*/ 0 w 58"/>
                  <a:gd name="T3" fmla="*/ 0 h 1405"/>
                  <a:gd name="T4" fmla="*/ 0 w 58"/>
                  <a:gd name="T5" fmla="*/ 0 h 1405"/>
                  <a:gd name="T6" fmla="*/ 0 w 58"/>
                  <a:gd name="T7" fmla="*/ 0 h 1405"/>
                  <a:gd name="T8" fmla="*/ 0 w 58"/>
                  <a:gd name="T9" fmla="*/ 0 h 1405"/>
                  <a:gd name="T10" fmla="*/ 0 w 58"/>
                  <a:gd name="T11" fmla="*/ 0 h 1405"/>
                  <a:gd name="T12" fmla="*/ 0 w 58"/>
                  <a:gd name="T13" fmla="*/ 0 h 1405"/>
                  <a:gd name="T14" fmla="*/ 0 w 58"/>
                  <a:gd name="T15" fmla="*/ 0 h 1405"/>
                  <a:gd name="T16" fmla="*/ 0 w 58"/>
                  <a:gd name="T17" fmla="*/ 0 h 1405"/>
                  <a:gd name="T18" fmla="*/ 0 w 58"/>
                  <a:gd name="T19" fmla="*/ 0 h 1405"/>
                  <a:gd name="T20" fmla="*/ 0 w 58"/>
                  <a:gd name="T21" fmla="*/ 0 h 14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" h="1405">
                    <a:moveTo>
                      <a:pt x="58" y="0"/>
                    </a:moveTo>
                    <a:lnTo>
                      <a:pt x="58" y="1405"/>
                    </a:lnTo>
                    <a:lnTo>
                      <a:pt x="51" y="1405"/>
                    </a:lnTo>
                    <a:lnTo>
                      <a:pt x="43" y="1405"/>
                    </a:lnTo>
                    <a:lnTo>
                      <a:pt x="36" y="1405"/>
                    </a:lnTo>
                    <a:lnTo>
                      <a:pt x="30" y="1405"/>
                    </a:lnTo>
                    <a:lnTo>
                      <a:pt x="22" y="1405"/>
                    </a:lnTo>
                    <a:lnTo>
                      <a:pt x="15" y="1404"/>
                    </a:lnTo>
                    <a:lnTo>
                      <a:pt x="7" y="1404"/>
                    </a:lnTo>
                    <a:lnTo>
                      <a:pt x="0" y="140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9" name="Picture 9" descr="GEOMTR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912"/>
              <a:ext cx="1344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2880" y="1488"/>
              <a:ext cx="364" cy="293"/>
              <a:chOff x="1584" y="2256"/>
              <a:chExt cx="364" cy="293"/>
            </a:xfrm>
          </p:grpSpPr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1584" y="2256"/>
                <a:ext cx="364" cy="293"/>
              </a:xfrm>
              <a:custGeom>
                <a:avLst/>
                <a:gdLst>
                  <a:gd name="T0" fmla="*/ 0 w 728"/>
                  <a:gd name="T1" fmla="*/ 0 h 879"/>
                  <a:gd name="T2" fmla="*/ 1 w 728"/>
                  <a:gd name="T3" fmla="*/ 0 h 879"/>
                  <a:gd name="T4" fmla="*/ 1 w 728"/>
                  <a:gd name="T5" fmla="*/ 0 h 879"/>
                  <a:gd name="T6" fmla="*/ 1 w 728"/>
                  <a:gd name="T7" fmla="*/ 0 h 879"/>
                  <a:gd name="T8" fmla="*/ 1 w 728"/>
                  <a:gd name="T9" fmla="*/ 0 h 879"/>
                  <a:gd name="T10" fmla="*/ 0 w 728"/>
                  <a:gd name="T11" fmla="*/ 0 h 879"/>
                  <a:gd name="T12" fmla="*/ 0 w 728"/>
                  <a:gd name="T13" fmla="*/ 0 h 8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8" h="879">
                    <a:moveTo>
                      <a:pt x="0" y="48"/>
                    </a:moveTo>
                    <a:lnTo>
                      <a:pt x="459" y="0"/>
                    </a:lnTo>
                    <a:lnTo>
                      <a:pt x="728" y="147"/>
                    </a:lnTo>
                    <a:lnTo>
                      <a:pt x="728" y="797"/>
                    </a:lnTo>
                    <a:lnTo>
                      <a:pt x="227" y="879"/>
                    </a:lnTo>
                    <a:lnTo>
                      <a:pt x="0" y="62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auto">
              <a:xfrm>
                <a:off x="1611" y="2256"/>
                <a:ext cx="305" cy="54"/>
              </a:xfrm>
              <a:custGeom>
                <a:avLst/>
                <a:gdLst>
                  <a:gd name="T0" fmla="*/ 0 w 610"/>
                  <a:gd name="T1" fmla="*/ 0 h 161"/>
                  <a:gd name="T2" fmla="*/ 1 w 610"/>
                  <a:gd name="T3" fmla="*/ 0 h 161"/>
                  <a:gd name="T4" fmla="*/ 1 w 610"/>
                  <a:gd name="T5" fmla="*/ 0 h 161"/>
                  <a:gd name="T6" fmla="*/ 1 w 610"/>
                  <a:gd name="T7" fmla="*/ 0 h 161"/>
                  <a:gd name="T8" fmla="*/ 0 w 610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0" h="161">
                    <a:moveTo>
                      <a:pt x="0" y="38"/>
                    </a:moveTo>
                    <a:lnTo>
                      <a:pt x="398" y="0"/>
                    </a:lnTo>
                    <a:lnTo>
                      <a:pt x="610" y="115"/>
                    </a:lnTo>
                    <a:lnTo>
                      <a:pt x="183" y="16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708" y="2323"/>
                <a:ext cx="225" cy="221"/>
              </a:xfrm>
              <a:custGeom>
                <a:avLst/>
                <a:gdLst>
                  <a:gd name="T0" fmla="*/ 0 w 449"/>
                  <a:gd name="T1" fmla="*/ 0 h 664"/>
                  <a:gd name="T2" fmla="*/ 1 w 449"/>
                  <a:gd name="T3" fmla="*/ 0 h 664"/>
                  <a:gd name="T4" fmla="*/ 1 w 449"/>
                  <a:gd name="T5" fmla="*/ 0 h 664"/>
                  <a:gd name="T6" fmla="*/ 0 w 449"/>
                  <a:gd name="T7" fmla="*/ 0 h 664"/>
                  <a:gd name="T8" fmla="*/ 0 w 449"/>
                  <a:gd name="T9" fmla="*/ 0 h 6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9" h="664">
                    <a:moveTo>
                      <a:pt x="0" y="50"/>
                    </a:moveTo>
                    <a:lnTo>
                      <a:pt x="449" y="0"/>
                    </a:lnTo>
                    <a:lnTo>
                      <a:pt x="449" y="584"/>
                    </a:lnTo>
                    <a:lnTo>
                      <a:pt x="0" y="66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048000" y="1166813"/>
            <a:ext cx="6381750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244" tIns="47622" rIns="95244" bIns="476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900" b="1">
                <a:solidFill>
                  <a:srgbClr val="0033CC"/>
                </a:solidFill>
                <a:latin typeface="Times New Roman" pitchFamily="18" charset="0"/>
              </a:rPr>
              <a:t>Trường Tiểu học Hứa Tạo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478088" y="792163"/>
            <a:ext cx="76200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244" tIns="47622" rIns="95244" bIns="476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500" dirty="0">
                <a:solidFill>
                  <a:srgbClr val="0033CC"/>
                </a:solidFill>
                <a:latin typeface="Times New Roman" pitchFamily="18" charset="0"/>
              </a:rPr>
              <a:t>ỦY BAN NHÂN DÂN HUYỆN ĐẠI LỘC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2762250" y="2133600"/>
            <a:ext cx="67024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244" tIns="47622" rIns="95244" bIns="476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5600" b="1" dirty="0" smtClean="0">
                <a:solidFill>
                  <a:srgbClr val="990099"/>
                </a:solidFill>
                <a:latin typeface="Times New Roman" pitchFamily="18" charset="0"/>
              </a:rPr>
              <a:t>BÀI HỌC STEM</a:t>
            </a:r>
            <a:endParaRPr lang="en-US" altLang="en-US" sz="5600" b="1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4000500" y="3375025"/>
            <a:ext cx="2636838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244" tIns="47622" rIns="95244" bIns="476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200" b="1" dirty="0" err="1">
                <a:solidFill>
                  <a:srgbClr val="990099"/>
                </a:solidFill>
                <a:latin typeface="Times New Roman" pitchFamily="18" charset="0"/>
              </a:rPr>
              <a:t>Lớp</a:t>
            </a:r>
            <a:r>
              <a:rPr lang="en-US" altLang="en-US" sz="4200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vi-VN" altLang="en-US" sz="4200" b="1" dirty="0" smtClean="0">
                <a:solidFill>
                  <a:srgbClr val="990099"/>
                </a:solidFill>
                <a:latin typeface="Times New Roman" pitchFamily="18" charset="0"/>
              </a:rPr>
              <a:t>1E</a:t>
            </a:r>
            <a:endParaRPr lang="en-US" altLang="en-US" sz="4200" b="1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pic>
        <p:nvPicPr>
          <p:cNvPr id="22" name="Picture 18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4365625"/>
            <a:ext cx="26685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3860800"/>
            <a:ext cx="2667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0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2420938"/>
            <a:ext cx="26654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2270125" y="4349750"/>
            <a:ext cx="7404100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244" tIns="47622" rIns="95244" bIns="476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900" b="1" i="1" dirty="0" err="1">
                <a:solidFill>
                  <a:srgbClr val="0033CC"/>
                </a:solidFill>
                <a:latin typeface="Times New Roman" pitchFamily="18" charset="0"/>
              </a:rPr>
              <a:t>Người</a:t>
            </a:r>
            <a:r>
              <a:rPr lang="en-US" altLang="en-US" sz="2900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900" b="1" i="1" dirty="0" err="1">
                <a:solidFill>
                  <a:srgbClr val="0033CC"/>
                </a:solidFill>
                <a:latin typeface="Times New Roman" pitchFamily="18" charset="0"/>
              </a:rPr>
              <a:t>thực</a:t>
            </a:r>
            <a:r>
              <a:rPr lang="en-US" altLang="en-US" sz="2900" b="1" i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altLang="en-US" sz="2900" b="1" i="1" dirty="0" err="1">
                <a:solidFill>
                  <a:srgbClr val="0033CC"/>
                </a:solidFill>
                <a:latin typeface="Times New Roman" pitchFamily="18" charset="0"/>
              </a:rPr>
              <a:t>hiện</a:t>
            </a:r>
            <a:r>
              <a:rPr lang="en-US" altLang="en-US" sz="2900" b="1" i="1" dirty="0">
                <a:solidFill>
                  <a:srgbClr val="0033CC"/>
                </a:solidFill>
                <a:latin typeface="Times New Roman" pitchFamily="18" charset="0"/>
              </a:rPr>
              <a:t> : </a:t>
            </a:r>
            <a:r>
              <a:rPr lang="vi-VN" altLang="en-US" sz="2900" b="1" i="1" dirty="0" smtClean="0">
                <a:solidFill>
                  <a:srgbClr val="0033CC"/>
                </a:solidFill>
                <a:latin typeface="Times New Roman" pitchFamily="18" charset="0"/>
              </a:rPr>
              <a:t>Lê Thị Kim Lê</a:t>
            </a:r>
            <a:endParaRPr lang="en-US" altLang="en-US" sz="2900" b="1" i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26" name="Picture 23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2262" y="3163888"/>
            <a:ext cx="4581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4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5780088"/>
            <a:ext cx="65722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5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35981" y="6928644"/>
            <a:ext cx="45815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6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3141663"/>
            <a:ext cx="65722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58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9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353" name="Google Shape;353;p9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55" name="Google Shape;355;p9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356" name="Google Shape;356;p9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DD3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7" name="Google Shape;357;p9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DD3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58" name="Google Shape;358;p9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359" name="Google Shape;359;p9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CC5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CC5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61" name="Google Shape;361;p9"/>
          <p:cNvSpPr/>
          <p:nvPr/>
        </p:nvSpPr>
        <p:spPr>
          <a:xfrm>
            <a:off x="9067237" y="125521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E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2" name="Google Shape;362;p9"/>
          <p:cNvSpPr/>
          <p:nvPr/>
        </p:nvSpPr>
        <p:spPr>
          <a:xfrm>
            <a:off x="10922262" y="-29127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E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3" name="Google Shape;363;p9"/>
          <p:cNvSpPr/>
          <p:nvPr/>
        </p:nvSpPr>
        <p:spPr>
          <a:xfrm>
            <a:off x="9199717" y="75038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DD3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4" name="Google Shape;364;p9"/>
          <p:cNvSpPr/>
          <p:nvPr/>
        </p:nvSpPr>
        <p:spPr>
          <a:xfrm>
            <a:off x="11054742" y="-29029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DD3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5" name="Google Shape;365;p9"/>
          <p:cNvSpPr/>
          <p:nvPr/>
        </p:nvSpPr>
        <p:spPr>
          <a:xfrm>
            <a:off x="9316292" y="49142"/>
            <a:ext cx="3344420" cy="7346822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CC5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6" name="Google Shape;366;p9"/>
          <p:cNvSpPr/>
          <p:nvPr/>
        </p:nvSpPr>
        <p:spPr>
          <a:xfrm>
            <a:off x="11163727" y="-53602"/>
            <a:ext cx="1489706" cy="3618393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CC5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800101" y="370737"/>
            <a:ext cx="3589452" cy="708157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8" name="Google Shape;368;p9"/>
          <p:cNvSpPr txBox="1"/>
          <p:nvPr/>
        </p:nvSpPr>
        <p:spPr>
          <a:xfrm>
            <a:off x="1246400" y="447763"/>
            <a:ext cx="3219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0401"/>
              </a:buClr>
              <a:buSzPts val="3000"/>
              <a:buFont typeface="Arial" panose="020B0604020202020204"/>
              <a:buNone/>
            </a:pPr>
            <a:r>
              <a:rPr lang="en-US" sz="3000" b="1" i="0" u="none" strike="noStrike" cap="none">
                <a:solidFill>
                  <a:srgbClr val="FB040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Thử thách STEM</a:t>
            </a:r>
          </a:p>
        </p:txBody>
      </p:sp>
      <p:pic>
        <p:nvPicPr>
          <p:cNvPr id="369" name="Google Shape;369;p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15792" y="113665"/>
            <a:ext cx="1261872" cy="12859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70" name="Google Shape;370;p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77038" y="2710543"/>
            <a:ext cx="2794085" cy="3453156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9"/>
          <p:cNvSpPr/>
          <p:nvPr/>
        </p:nvSpPr>
        <p:spPr>
          <a:xfrm>
            <a:off x="5212081" y="1274424"/>
            <a:ext cx="6423660" cy="2571949"/>
          </a:xfrm>
          <a:custGeom>
            <a:avLst/>
            <a:gdLst/>
            <a:ahLst/>
            <a:cxnLst/>
            <a:rect l="l" t="t" r="r" b="b"/>
            <a:pathLst>
              <a:path w="6423660" h="2571949" fill="none" extrusionOk="0">
                <a:moveTo>
                  <a:pt x="-1030997" y="2272548"/>
                </a:moveTo>
                <a:cubicBezTo>
                  <a:pt x="-714274" y="2178728"/>
                  <a:pt x="-192723" y="1916873"/>
                  <a:pt x="177663" y="1707748"/>
                </a:cubicBezTo>
                <a:cubicBezTo>
                  <a:pt x="-596080" y="792197"/>
                  <a:pt x="599490" y="95167"/>
                  <a:pt x="2968245" y="3703"/>
                </a:cubicBezTo>
                <a:cubicBezTo>
                  <a:pt x="4131383" y="-99241"/>
                  <a:pt x="5417400" y="232048"/>
                  <a:pt x="5960917" y="620998"/>
                </a:cubicBezTo>
                <a:cubicBezTo>
                  <a:pt x="7032471" y="1193900"/>
                  <a:pt x="6180552" y="2382856"/>
                  <a:pt x="3588671" y="2563067"/>
                </a:cubicBezTo>
                <a:cubicBezTo>
                  <a:pt x="2561705" y="2617017"/>
                  <a:pt x="1477260" y="2545569"/>
                  <a:pt x="793213" y="2132123"/>
                </a:cubicBezTo>
                <a:cubicBezTo>
                  <a:pt x="407998" y="2214462"/>
                  <a:pt x="-642567" y="2117985"/>
                  <a:pt x="-1030997" y="2272548"/>
                </a:cubicBezTo>
                <a:close/>
              </a:path>
              <a:path w="6423660" h="2571949" extrusionOk="0">
                <a:moveTo>
                  <a:pt x="-1030997" y="2272548"/>
                </a:moveTo>
                <a:cubicBezTo>
                  <a:pt x="-882107" y="2082936"/>
                  <a:pt x="-100786" y="1887115"/>
                  <a:pt x="177663" y="1707748"/>
                </a:cubicBezTo>
                <a:cubicBezTo>
                  <a:pt x="-369676" y="1051718"/>
                  <a:pt x="1030438" y="-22862"/>
                  <a:pt x="2968245" y="3703"/>
                </a:cubicBezTo>
                <a:cubicBezTo>
                  <a:pt x="4069949" y="-37961"/>
                  <a:pt x="5461131" y="163092"/>
                  <a:pt x="5960917" y="620998"/>
                </a:cubicBezTo>
                <a:cubicBezTo>
                  <a:pt x="7160274" y="1394893"/>
                  <a:pt x="6131922" y="2662334"/>
                  <a:pt x="3588671" y="2563067"/>
                </a:cubicBezTo>
                <a:cubicBezTo>
                  <a:pt x="2462095" y="2573482"/>
                  <a:pt x="1481837" y="2325410"/>
                  <a:pt x="793213" y="2132123"/>
                </a:cubicBezTo>
                <a:cubicBezTo>
                  <a:pt x="21005" y="2191150"/>
                  <a:pt x="-322322" y="2225478"/>
                  <a:pt x="-1030997" y="2272548"/>
                </a:cubicBezTo>
                <a:close/>
              </a:path>
            </a:pathLst>
          </a:custGeom>
          <a:solidFill>
            <a:srgbClr val="FFE5E5"/>
          </a:solidFill>
          <a:ln w="381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 panose="020F0502020204030204" charset="0"/>
                <a:ea typeface="Open Sans"/>
                <a:cs typeface="Calibri" panose="020F0502020204030204" charset="0"/>
                <a:sym typeface="Open Sans"/>
              </a:rPr>
              <a:t>Các em hãy đọc</a:t>
            </a:r>
            <a:endParaRPr sz="3600" b="0" i="0" u="none" strike="noStrike" cap="none">
              <a:solidFill>
                <a:srgbClr val="000000"/>
              </a:solidFill>
              <a:latin typeface="Calibri" panose="020F0502020204030204" charset="0"/>
              <a:ea typeface="Open Sans"/>
              <a:cs typeface="Calibri" panose="020F0502020204030204" charset="0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5263"/>
              </a:buClr>
              <a:buSzPts val="3600"/>
              <a:buFont typeface="Open Sans"/>
              <a:buNone/>
            </a:pPr>
            <a:r>
              <a:rPr lang="en-US" sz="3600" b="1" i="0" u="none" strike="noStrike" cap="none">
                <a:solidFill>
                  <a:srgbClr val="EF5263"/>
                </a:solidFill>
                <a:latin typeface="Calibri" panose="020F0502020204030204" charset="0"/>
                <a:ea typeface="Open Sans"/>
                <a:cs typeface="Calibri" panose="020F0502020204030204" charset="0"/>
                <a:sym typeface="Open Sans"/>
              </a:rPr>
              <a:t>THỬ THÁCH STEM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 panose="020F0502020204030204" charset="0"/>
                <a:ea typeface="Open Sans"/>
                <a:cs typeface="Calibri" panose="020F0502020204030204" charset="0"/>
                <a:sym typeface="Open Sans"/>
              </a:rPr>
              <a:t>ở trang </a:t>
            </a:r>
            <a:r>
              <a:rPr lang="en-US" sz="3600" b="1" i="0" u="none" strike="noStrike" cap="none">
                <a:solidFill>
                  <a:srgbClr val="0070C0"/>
                </a:solidFill>
                <a:latin typeface="Calibri" panose="020F0502020204030204" charset="0"/>
                <a:ea typeface="Open Sans"/>
                <a:cs typeface="Calibri" panose="020F0502020204030204" charset="0"/>
                <a:sym typeface="Open Sans"/>
              </a:rPr>
              <a:t>8</a:t>
            </a:r>
            <a:r>
              <a:rPr lang="en-US" sz="3600" b="0" i="0" u="none" strike="noStrike" cap="none">
                <a:solidFill>
                  <a:srgbClr val="000000"/>
                </a:solidFill>
                <a:latin typeface="Calibri" panose="020F0502020204030204" charset="0"/>
                <a:ea typeface="Open Sans"/>
                <a:cs typeface="Calibri" panose="020F0502020204030204" charset="0"/>
                <a:sym typeface="Open Sans"/>
              </a:rPr>
              <a:t>.</a:t>
            </a:r>
            <a:endParaRPr sz="3600" b="0" i="0" u="none" strike="noStrike" cap="none">
              <a:solidFill>
                <a:srgbClr val="000000"/>
              </a:solidFill>
              <a:latin typeface="Calibri" panose="020F0502020204030204" charset="0"/>
              <a:ea typeface="Open Sans"/>
              <a:cs typeface="Calibri" panose="020F0502020204030204" charset="0"/>
              <a:sym typeface="Open Sans"/>
            </a:endParaRPr>
          </a:p>
        </p:txBody>
      </p:sp>
      <p:sp>
        <p:nvSpPr>
          <p:cNvPr id="372" name="Google Shape;37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  <p:pic>
        <p:nvPicPr>
          <p:cNvPr id="373" name="Google Shape;373;p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10"/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79" name="Google Shape;379;p10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80" name="Google Shape;380;p10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81" name="Google Shape;381;p10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82" name="Google Shape;382;p10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83" name="Google Shape;383;p10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84" name="Google Shape;384;p10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85" name="Google Shape;385;p10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86" name="Google Shape;386;p10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87" name="Google Shape;387;p10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388" name="Google Shape;388;p10"/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389" name="Google Shape;389;p10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390" name="Google Shape;390;p10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91" name="Google Shape;391;p10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92" name="Google Shape;392;p10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393" name="Google Shape;393;p10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94" name="Google Shape;394;p10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95" name="Google Shape;395;p10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396" name="Google Shape;396;p10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8" name="Google Shape;398;p1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31856" y="1585732"/>
            <a:ext cx="11851872" cy="3332285"/>
          </a:xfrm>
          <a:prstGeom prst="rect">
            <a:avLst/>
          </a:prstGeom>
          <a:noFill/>
          <a:ln>
            <a:noFill/>
          </a:ln>
          <a:effectLst>
            <a:outerShdw blurRad="50800" dist="1016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99" name="Google Shape;399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1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406" name="Google Shape;406;p11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07" name="Google Shape;407;p11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08" name="Google Shape;408;p11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09" name="Google Shape;409;p11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10" name="Google Shape;410;p11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11" name="Google Shape;411;p11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12" name="Google Shape;412;p11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13" name="Google Shape;413;p11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14" name="Google Shape;414;p11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415" name="Google Shape;415;p11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416" name="Google Shape;416;p11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17" name="Google Shape;417;p11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18" name="Google Shape;418;p11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19" name="Google Shape;419;p11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20" name="Google Shape;420;p11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21" name="Google Shape;421;p11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22" name="Google Shape;422;p11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23" name="Google Shape;423;p11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24" name="Google Shape;424;p11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425" name="Google Shape;425;p11"/>
          <p:cNvSpPr/>
          <p:nvPr/>
        </p:nvSpPr>
        <p:spPr>
          <a:xfrm>
            <a:off x="1035249" y="207075"/>
            <a:ext cx="6142475" cy="768769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6" name="Google Shape;426;p11"/>
          <p:cNvSpPr txBox="1"/>
          <p:nvPr/>
        </p:nvSpPr>
        <p:spPr>
          <a:xfrm>
            <a:off x="1377370" y="270846"/>
            <a:ext cx="585831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23B24B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Khám phá các phòng trong nhà</a:t>
            </a:r>
            <a:endParaRPr sz="3000" b="1">
              <a:solidFill>
                <a:srgbClr val="23B2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27" name="Google Shape;427;p11" descr="A cartoon of a magnifying glass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5682" y="69960"/>
            <a:ext cx="1048104" cy="1048104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11"/>
          <p:cNvSpPr/>
          <p:nvPr/>
        </p:nvSpPr>
        <p:spPr>
          <a:xfrm>
            <a:off x="5555674" y="1823865"/>
            <a:ext cx="4836392" cy="1976468"/>
          </a:xfrm>
          <a:custGeom>
            <a:avLst/>
            <a:gdLst/>
            <a:ahLst/>
            <a:cxnLst/>
            <a:rect l="l" t="t" r="r" b="b"/>
            <a:pathLst>
              <a:path w="4836392" h="1976468" fill="none" extrusionOk="0">
                <a:moveTo>
                  <a:pt x="0" y="329418"/>
                </a:moveTo>
                <a:cubicBezTo>
                  <a:pt x="4946" y="141551"/>
                  <a:pt x="144905" y="3472"/>
                  <a:pt x="329418" y="0"/>
                </a:cubicBezTo>
                <a:cubicBezTo>
                  <a:pt x="490009" y="8748"/>
                  <a:pt x="646808" y="-12569"/>
                  <a:pt x="806065" y="0"/>
                </a:cubicBezTo>
                <a:lnTo>
                  <a:pt x="806065" y="0"/>
                </a:lnTo>
                <a:cubicBezTo>
                  <a:pt x="1173251" y="35389"/>
                  <a:pt x="1645786" y="42807"/>
                  <a:pt x="2015163" y="0"/>
                </a:cubicBezTo>
                <a:cubicBezTo>
                  <a:pt x="2611887" y="141886"/>
                  <a:pt x="3705172" y="111691"/>
                  <a:pt x="4506974" y="0"/>
                </a:cubicBezTo>
                <a:cubicBezTo>
                  <a:pt x="4714972" y="19648"/>
                  <a:pt x="4818713" y="142301"/>
                  <a:pt x="4836392" y="329418"/>
                </a:cubicBezTo>
                <a:cubicBezTo>
                  <a:pt x="4863081" y="515915"/>
                  <a:pt x="4834524" y="929587"/>
                  <a:pt x="4836392" y="1152940"/>
                </a:cubicBezTo>
                <a:lnTo>
                  <a:pt x="4836392" y="1152940"/>
                </a:lnTo>
                <a:cubicBezTo>
                  <a:pt x="4792066" y="1346485"/>
                  <a:pt x="4818364" y="1587412"/>
                  <a:pt x="4836392" y="1647057"/>
                </a:cubicBezTo>
                <a:lnTo>
                  <a:pt x="4836392" y="1647050"/>
                </a:lnTo>
                <a:cubicBezTo>
                  <a:pt x="4867106" y="1826624"/>
                  <a:pt x="4691019" y="1980521"/>
                  <a:pt x="4506974" y="1976468"/>
                </a:cubicBezTo>
                <a:cubicBezTo>
                  <a:pt x="3501493" y="1867377"/>
                  <a:pt x="3174787" y="1947022"/>
                  <a:pt x="2015163" y="1976468"/>
                </a:cubicBezTo>
                <a:cubicBezTo>
                  <a:pt x="1879625" y="1887486"/>
                  <a:pt x="964788" y="1870013"/>
                  <a:pt x="806065" y="1976468"/>
                </a:cubicBezTo>
                <a:lnTo>
                  <a:pt x="806065" y="1976468"/>
                </a:lnTo>
                <a:cubicBezTo>
                  <a:pt x="754022" y="1940884"/>
                  <a:pt x="555346" y="1935171"/>
                  <a:pt x="329418" y="1976468"/>
                </a:cubicBezTo>
                <a:cubicBezTo>
                  <a:pt x="134918" y="1943229"/>
                  <a:pt x="-965" y="1825471"/>
                  <a:pt x="0" y="1647050"/>
                </a:cubicBezTo>
                <a:lnTo>
                  <a:pt x="0" y="1647057"/>
                </a:lnTo>
                <a:cubicBezTo>
                  <a:pt x="-839852" y="1810917"/>
                  <a:pt x="-1486479" y="1988201"/>
                  <a:pt x="-2500124" y="2210482"/>
                </a:cubicBezTo>
                <a:cubicBezTo>
                  <a:pt x="-1897317" y="1907199"/>
                  <a:pt x="-590842" y="1548066"/>
                  <a:pt x="0" y="1152940"/>
                </a:cubicBezTo>
                <a:cubicBezTo>
                  <a:pt x="23258" y="967096"/>
                  <a:pt x="-33348" y="654331"/>
                  <a:pt x="0" y="329418"/>
                </a:cubicBezTo>
                <a:close/>
              </a:path>
              <a:path w="4836392" h="1976468" extrusionOk="0">
                <a:moveTo>
                  <a:pt x="0" y="329418"/>
                </a:moveTo>
                <a:cubicBezTo>
                  <a:pt x="23277" y="141368"/>
                  <a:pt x="139370" y="11937"/>
                  <a:pt x="329418" y="0"/>
                </a:cubicBezTo>
                <a:cubicBezTo>
                  <a:pt x="412827" y="19512"/>
                  <a:pt x="617694" y="-38649"/>
                  <a:pt x="806065" y="0"/>
                </a:cubicBezTo>
                <a:lnTo>
                  <a:pt x="806065" y="0"/>
                </a:lnTo>
                <a:cubicBezTo>
                  <a:pt x="1198747" y="22289"/>
                  <a:pt x="1506929" y="101698"/>
                  <a:pt x="2015163" y="0"/>
                </a:cubicBezTo>
                <a:cubicBezTo>
                  <a:pt x="2343965" y="-148071"/>
                  <a:pt x="4086289" y="-82554"/>
                  <a:pt x="4506974" y="0"/>
                </a:cubicBezTo>
                <a:cubicBezTo>
                  <a:pt x="4674317" y="-14245"/>
                  <a:pt x="4839724" y="144884"/>
                  <a:pt x="4836392" y="329418"/>
                </a:cubicBezTo>
                <a:cubicBezTo>
                  <a:pt x="4870993" y="644826"/>
                  <a:pt x="4763888" y="913811"/>
                  <a:pt x="4836392" y="1152940"/>
                </a:cubicBezTo>
                <a:lnTo>
                  <a:pt x="4836392" y="1152940"/>
                </a:lnTo>
                <a:cubicBezTo>
                  <a:pt x="4820896" y="1208463"/>
                  <a:pt x="4822284" y="1548552"/>
                  <a:pt x="4836392" y="1647057"/>
                </a:cubicBezTo>
                <a:lnTo>
                  <a:pt x="4836392" y="1647050"/>
                </a:lnTo>
                <a:cubicBezTo>
                  <a:pt x="4860400" y="1813521"/>
                  <a:pt x="4665951" y="1980994"/>
                  <a:pt x="4506974" y="1976468"/>
                </a:cubicBezTo>
                <a:cubicBezTo>
                  <a:pt x="4081845" y="2019936"/>
                  <a:pt x="2756345" y="1842453"/>
                  <a:pt x="2015163" y="1976468"/>
                </a:cubicBezTo>
                <a:cubicBezTo>
                  <a:pt x="1868340" y="1906663"/>
                  <a:pt x="1047822" y="2053843"/>
                  <a:pt x="806065" y="1976468"/>
                </a:cubicBezTo>
                <a:lnTo>
                  <a:pt x="806065" y="1976468"/>
                </a:lnTo>
                <a:cubicBezTo>
                  <a:pt x="686403" y="1975542"/>
                  <a:pt x="471925" y="1994383"/>
                  <a:pt x="329418" y="1976468"/>
                </a:cubicBezTo>
                <a:cubicBezTo>
                  <a:pt x="138089" y="1989118"/>
                  <a:pt x="-581" y="1835309"/>
                  <a:pt x="0" y="1647050"/>
                </a:cubicBezTo>
                <a:lnTo>
                  <a:pt x="0" y="1647057"/>
                </a:lnTo>
                <a:cubicBezTo>
                  <a:pt x="-375253" y="1781623"/>
                  <a:pt x="-1291532" y="1828812"/>
                  <a:pt x="-2500124" y="2210482"/>
                </a:cubicBezTo>
                <a:cubicBezTo>
                  <a:pt x="-1334222" y="1624543"/>
                  <a:pt x="-806259" y="1608995"/>
                  <a:pt x="0" y="1152940"/>
                </a:cubicBezTo>
                <a:cubicBezTo>
                  <a:pt x="9984" y="1035398"/>
                  <a:pt x="-65851" y="430404"/>
                  <a:pt x="0" y="329418"/>
                </a:cubicBezTo>
                <a:close/>
              </a:path>
            </a:pathLst>
          </a:custGeom>
          <a:solidFill>
            <a:srgbClr val="E1EFD8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Calibri" panose="020F0502020204030204"/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Quan sát </a:t>
            </a:r>
            <a:r>
              <a:rPr lang="en-US" sz="36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hình 2</a:t>
            </a:r>
            <a:r>
              <a:rPr lang="en-US" sz="360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ở </a:t>
            </a:r>
            <a:r>
              <a:rPr lang="en-US" sz="360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trang 8 </a:t>
            </a: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và nói về các phòng.</a:t>
            </a:r>
            <a:endParaRPr sz="3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9" name="Google Shape;429;p1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71663" y="3617427"/>
            <a:ext cx="2020388" cy="247419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  <p:pic>
        <p:nvPicPr>
          <p:cNvPr id="431" name="Google Shape;431;p1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12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438" name="Google Shape;438;p12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39" name="Google Shape;439;p12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0" name="Google Shape;440;p12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41" name="Google Shape;441;p12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42" name="Google Shape;442;p12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3" name="Google Shape;443;p12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44" name="Google Shape;444;p12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45" name="Google Shape;445;p12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46" name="Google Shape;446;p12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447" name="Google Shape;447;p12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448" name="Google Shape;448;p12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49" name="Google Shape;449;p12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0" name="Google Shape;450;p12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51" name="Google Shape;451;p12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52" name="Google Shape;452;p12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3" name="Google Shape;453;p12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54" name="Google Shape;454;p12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55" name="Google Shape;455;p12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6" name="Google Shape;456;p12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457" name="Google Shape;457;p12"/>
          <p:cNvSpPr/>
          <p:nvPr/>
        </p:nvSpPr>
        <p:spPr>
          <a:xfrm>
            <a:off x="1166809" y="175448"/>
            <a:ext cx="8573540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58" name="Google Shape;458;p12"/>
          <p:cNvSpPr txBox="1"/>
          <p:nvPr/>
        </p:nvSpPr>
        <p:spPr>
          <a:xfrm>
            <a:off x="1377370" y="270846"/>
            <a:ext cx="849218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23B24B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Khám phá cách dùng kẹp giấy (kẹp giữ hai bìa)</a:t>
            </a:r>
          </a:p>
        </p:txBody>
      </p:sp>
      <p:pic>
        <p:nvPicPr>
          <p:cNvPr id="459" name="Google Shape;459;p12" descr="A cartoon of a magnifying glass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5682" y="69960"/>
            <a:ext cx="1048104" cy="104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71663" y="3617427"/>
            <a:ext cx="2020388" cy="2474199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  <p:sp>
        <p:nvSpPr>
          <p:cNvPr id="462" name="Google Shape;462;p12"/>
          <p:cNvSpPr/>
          <p:nvPr/>
        </p:nvSpPr>
        <p:spPr>
          <a:xfrm>
            <a:off x="5249270" y="2238103"/>
            <a:ext cx="5696176" cy="2585796"/>
          </a:xfrm>
          <a:custGeom>
            <a:avLst/>
            <a:gdLst/>
            <a:ahLst/>
            <a:cxnLst/>
            <a:rect l="l" t="t" r="r" b="b"/>
            <a:pathLst>
              <a:path w="5696176" h="2585796" fill="none" extrusionOk="0">
                <a:moveTo>
                  <a:pt x="0" y="430975"/>
                </a:moveTo>
                <a:cubicBezTo>
                  <a:pt x="9116" y="182018"/>
                  <a:pt x="180996" y="16091"/>
                  <a:pt x="430975" y="0"/>
                </a:cubicBezTo>
                <a:cubicBezTo>
                  <a:pt x="535205" y="38773"/>
                  <a:pt x="761103" y="-35598"/>
                  <a:pt x="949363" y="0"/>
                </a:cubicBezTo>
                <a:lnTo>
                  <a:pt x="949363" y="0"/>
                </a:lnTo>
                <a:cubicBezTo>
                  <a:pt x="1532038" y="55004"/>
                  <a:pt x="2068846" y="-104231"/>
                  <a:pt x="2373407" y="0"/>
                </a:cubicBezTo>
                <a:cubicBezTo>
                  <a:pt x="2761656" y="141886"/>
                  <a:pt x="4601599" y="111691"/>
                  <a:pt x="5265201" y="0"/>
                </a:cubicBezTo>
                <a:cubicBezTo>
                  <a:pt x="5532368" y="21970"/>
                  <a:pt x="5686733" y="190185"/>
                  <a:pt x="5696176" y="430975"/>
                </a:cubicBezTo>
                <a:cubicBezTo>
                  <a:pt x="5760519" y="923094"/>
                  <a:pt x="5740250" y="1074896"/>
                  <a:pt x="5696176" y="1508381"/>
                </a:cubicBezTo>
                <a:lnTo>
                  <a:pt x="5696176" y="1508381"/>
                </a:lnTo>
                <a:cubicBezTo>
                  <a:pt x="5683640" y="1584894"/>
                  <a:pt x="5745842" y="1922201"/>
                  <a:pt x="5696176" y="2154830"/>
                </a:cubicBezTo>
                <a:lnTo>
                  <a:pt x="5696176" y="2154821"/>
                </a:lnTo>
                <a:cubicBezTo>
                  <a:pt x="5742632" y="2389273"/>
                  <a:pt x="5517084" y="2612404"/>
                  <a:pt x="5265201" y="2585796"/>
                </a:cubicBezTo>
                <a:cubicBezTo>
                  <a:pt x="4499684" y="2476705"/>
                  <a:pt x="2864767" y="2556350"/>
                  <a:pt x="2373407" y="2585796"/>
                </a:cubicBezTo>
                <a:cubicBezTo>
                  <a:pt x="1751954" y="2512692"/>
                  <a:pt x="1104547" y="2681852"/>
                  <a:pt x="949363" y="2585796"/>
                </a:cubicBezTo>
                <a:lnTo>
                  <a:pt x="949363" y="2585796"/>
                </a:lnTo>
                <a:cubicBezTo>
                  <a:pt x="817349" y="2544380"/>
                  <a:pt x="549038" y="2616053"/>
                  <a:pt x="430975" y="2585796"/>
                </a:cubicBezTo>
                <a:cubicBezTo>
                  <a:pt x="181615" y="2555807"/>
                  <a:pt x="-6029" y="2370892"/>
                  <a:pt x="0" y="2154821"/>
                </a:cubicBezTo>
                <a:lnTo>
                  <a:pt x="0" y="2154830"/>
                </a:lnTo>
                <a:cubicBezTo>
                  <a:pt x="-743978" y="2061713"/>
                  <a:pt x="-1977502" y="1979509"/>
                  <a:pt x="-2281489" y="1945605"/>
                </a:cubicBezTo>
                <a:cubicBezTo>
                  <a:pt x="-1992334" y="1844900"/>
                  <a:pt x="-509837" y="1742250"/>
                  <a:pt x="0" y="1508381"/>
                </a:cubicBezTo>
                <a:cubicBezTo>
                  <a:pt x="-36908" y="1130644"/>
                  <a:pt x="27398" y="897103"/>
                  <a:pt x="0" y="430975"/>
                </a:cubicBezTo>
                <a:close/>
              </a:path>
              <a:path w="5696176" h="2585796" extrusionOk="0">
                <a:moveTo>
                  <a:pt x="0" y="430975"/>
                </a:moveTo>
                <a:cubicBezTo>
                  <a:pt x="45160" y="181086"/>
                  <a:pt x="187783" y="7606"/>
                  <a:pt x="430975" y="0"/>
                </a:cubicBezTo>
                <a:cubicBezTo>
                  <a:pt x="538048" y="-19204"/>
                  <a:pt x="745431" y="24411"/>
                  <a:pt x="949363" y="0"/>
                </a:cubicBezTo>
                <a:lnTo>
                  <a:pt x="949363" y="0"/>
                </a:lnTo>
                <a:cubicBezTo>
                  <a:pt x="1424027" y="-91465"/>
                  <a:pt x="1782639" y="-84370"/>
                  <a:pt x="2373407" y="0"/>
                </a:cubicBezTo>
                <a:cubicBezTo>
                  <a:pt x="2944244" y="-148071"/>
                  <a:pt x="3916920" y="-82554"/>
                  <a:pt x="5265201" y="0"/>
                </a:cubicBezTo>
                <a:cubicBezTo>
                  <a:pt x="5491823" y="-11129"/>
                  <a:pt x="5719149" y="175022"/>
                  <a:pt x="5696176" y="430975"/>
                </a:cubicBezTo>
                <a:cubicBezTo>
                  <a:pt x="5752494" y="612328"/>
                  <a:pt x="5614750" y="1391608"/>
                  <a:pt x="5696176" y="1508381"/>
                </a:cubicBezTo>
                <a:lnTo>
                  <a:pt x="5696176" y="1508381"/>
                </a:lnTo>
                <a:cubicBezTo>
                  <a:pt x="5677209" y="1798388"/>
                  <a:pt x="5647864" y="2062666"/>
                  <a:pt x="5696176" y="2154830"/>
                </a:cubicBezTo>
                <a:lnTo>
                  <a:pt x="5696176" y="2154821"/>
                </a:lnTo>
                <a:cubicBezTo>
                  <a:pt x="5713517" y="2381674"/>
                  <a:pt x="5459082" y="2594500"/>
                  <a:pt x="5265201" y="2585796"/>
                </a:cubicBezTo>
                <a:cubicBezTo>
                  <a:pt x="4902263" y="2629264"/>
                  <a:pt x="2750159" y="2451781"/>
                  <a:pt x="2373407" y="2585796"/>
                </a:cubicBezTo>
                <a:cubicBezTo>
                  <a:pt x="1857244" y="2595639"/>
                  <a:pt x="1653126" y="2626363"/>
                  <a:pt x="949363" y="2585796"/>
                </a:cubicBezTo>
                <a:lnTo>
                  <a:pt x="949363" y="2585796"/>
                </a:lnTo>
                <a:cubicBezTo>
                  <a:pt x="787512" y="2593872"/>
                  <a:pt x="502728" y="2565243"/>
                  <a:pt x="430975" y="2585796"/>
                </a:cubicBezTo>
                <a:cubicBezTo>
                  <a:pt x="165749" y="2622421"/>
                  <a:pt x="-1856" y="2413041"/>
                  <a:pt x="0" y="2154821"/>
                </a:cubicBezTo>
                <a:lnTo>
                  <a:pt x="0" y="2154830"/>
                </a:lnTo>
                <a:cubicBezTo>
                  <a:pt x="-911662" y="2120206"/>
                  <a:pt x="-1446260" y="1915124"/>
                  <a:pt x="-2281489" y="1945605"/>
                </a:cubicBezTo>
                <a:cubicBezTo>
                  <a:pt x="-1870527" y="1779856"/>
                  <a:pt x="-775727" y="1764893"/>
                  <a:pt x="0" y="1508381"/>
                </a:cubicBezTo>
                <a:cubicBezTo>
                  <a:pt x="76989" y="1349707"/>
                  <a:pt x="78186" y="758573"/>
                  <a:pt x="0" y="430975"/>
                </a:cubicBezTo>
                <a:close/>
              </a:path>
            </a:pathLst>
          </a:custGeom>
          <a:solidFill>
            <a:srgbClr val="E1EFD8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Thực hiện theo các bước ở </a:t>
            </a:r>
            <a:r>
              <a:rPr lang="en-US" sz="36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hình 3</a:t>
            </a:r>
            <a:r>
              <a:rPr lang="en-US" sz="36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b="1">
                <a:solidFill>
                  <a:srgbClr val="2F549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trang 8 </a:t>
            </a: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để kẹp giữ hai tấm bìa.</a:t>
            </a:r>
            <a:endParaRPr sz="3600" b="1">
              <a:solidFill>
                <a:srgbClr val="EF5263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63" name="Google Shape;463;p1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13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470" name="Google Shape;470;p13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71" name="Google Shape;471;p13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73" name="Google Shape;473;p13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74" name="Google Shape;474;p13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75" name="Google Shape;475;p13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76" name="Google Shape;476;p13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77" name="Google Shape;477;p13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78" name="Google Shape;478;p13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479" name="Google Shape;479;p13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480" name="Google Shape;480;p13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481" name="Google Shape;481;p13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82" name="Google Shape;482;p13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83" name="Google Shape;483;p13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484" name="Google Shape;484;p13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85" name="Google Shape;485;p13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486" name="Google Shape;486;p13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487" name="Google Shape;487;p13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88" name="Google Shape;488;p13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489" name="Google Shape;489;p13"/>
          <p:cNvSpPr/>
          <p:nvPr/>
        </p:nvSpPr>
        <p:spPr>
          <a:xfrm>
            <a:off x="1086657" y="219566"/>
            <a:ext cx="9304065" cy="748891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90" name="Google Shape;490;p13"/>
          <p:cNvSpPr txBox="1"/>
          <p:nvPr/>
        </p:nvSpPr>
        <p:spPr>
          <a:xfrm>
            <a:off x="1396477" y="272894"/>
            <a:ext cx="894938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23B24B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Khám phá cách cắt và gấp nếp (làm cánh cửa mở)</a:t>
            </a:r>
          </a:p>
        </p:txBody>
      </p:sp>
      <p:pic>
        <p:nvPicPr>
          <p:cNvPr id="491" name="Google Shape;491;p13" descr="A cartoon of a magnifying glass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5682" y="69960"/>
            <a:ext cx="1048104" cy="104810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3"/>
          <p:cNvSpPr/>
          <p:nvPr/>
        </p:nvSpPr>
        <p:spPr>
          <a:xfrm>
            <a:off x="5971294" y="2213992"/>
            <a:ext cx="4976151" cy="3172679"/>
          </a:xfrm>
          <a:custGeom>
            <a:avLst/>
            <a:gdLst/>
            <a:ahLst/>
            <a:cxnLst/>
            <a:rect l="l" t="t" r="r" b="b"/>
            <a:pathLst>
              <a:path w="4976151" h="3172679" fill="none" extrusionOk="0">
                <a:moveTo>
                  <a:pt x="0" y="528790"/>
                </a:moveTo>
                <a:cubicBezTo>
                  <a:pt x="-1265" y="195319"/>
                  <a:pt x="254365" y="-477"/>
                  <a:pt x="528790" y="0"/>
                </a:cubicBezTo>
                <a:cubicBezTo>
                  <a:pt x="657243" y="-9020"/>
                  <a:pt x="745411" y="711"/>
                  <a:pt x="829359" y="0"/>
                </a:cubicBezTo>
                <a:lnTo>
                  <a:pt x="829359" y="0"/>
                </a:lnTo>
                <a:cubicBezTo>
                  <a:pt x="1321717" y="36474"/>
                  <a:pt x="1601506" y="3131"/>
                  <a:pt x="2073396" y="0"/>
                </a:cubicBezTo>
                <a:cubicBezTo>
                  <a:pt x="3064514" y="4072"/>
                  <a:pt x="3607255" y="101831"/>
                  <a:pt x="4447361" y="0"/>
                </a:cubicBezTo>
                <a:cubicBezTo>
                  <a:pt x="4773054" y="-18654"/>
                  <a:pt x="4951620" y="225803"/>
                  <a:pt x="4976151" y="528790"/>
                </a:cubicBezTo>
                <a:cubicBezTo>
                  <a:pt x="4993895" y="742469"/>
                  <a:pt x="4974437" y="1572719"/>
                  <a:pt x="4976151" y="1850729"/>
                </a:cubicBezTo>
                <a:lnTo>
                  <a:pt x="4976151" y="1850729"/>
                </a:lnTo>
                <a:cubicBezTo>
                  <a:pt x="4974873" y="2131674"/>
                  <a:pt x="4982058" y="2315721"/>
                  <a:pt x="4976151" y="2643899"/>
                </a:cubicBezTo>
                <a:cubicBezTo>
                  <a:pt x="4976151" y="2643895"/>
                  <a:pt x="4976151" y="2643890"/>
                  <a:pt x="4976151" y="2643889"/>
                </a:cubicBezTo>
                <a:cubicBezTo>
                  <a:pt x="4991111" y="2987556"/>
                  <a:pt x="4736130" y="3224095"/>
                  <a:pt x="4447361" y="3172679"/>
                </a:cubicBezTo>
                <a:cubicBezTo>
                  <a:pt x="3421816" y="3313141"/>
                  <a:pt x="2565065" y="3086276"/>
                  <a:pt x="2073396" y="3172679"/>
                </a:cubicBezTo>
                <a:cubicBezTo>
                  <a:pt x="1847976" y="3225968"/>
                  <a:pt x="1127924" y="3125724"/>
                  <a:pt x="829359" y="3172679"/>
                </a:cubicBezTo>
                <a:lnTo>
                  <a:pt x="829359" y="3172679"/>
                </a:lnTo>
                <a:cubicBezTo>
                  <a:pt x="737679" y="3179739"/>
                  <a:pt x="613429" y="3191302"/>
                  <a:pt x="528790" y="3172679"/>
                </a:cubicBezTo>
                <a:cubicBezTo>
                  <a:pt x="225794" y="3200896"/>
                  <a:pt x="-33407" y="2978684"/>
                  <a:pt x="0" y="2643889"/>
                </a:cubicBezTo>
                <a:cubicBezTo>
                  <a:pt x="0" y="2643891"/>
                  <a:pt x="0" y="2643894"/>
                  <a:pt x="0" y="2643899"/>
                </a:cubicBezTo>
                <a:cubicBezTo>
                  <a:pt x="-319145" y="2419220"/>
                  <a:pt x="-1753877" y="1925356"/>
                  <a:pt x="-2152882" y="1968742"/>
                </a:cubicBezTo>
                <a:cubicBezTo>
                  <a:pt x="-1701208" y="1962701"/>
                  <a:pt x="-729418" y="1967102"/>
                  <a:pt x="0" y="1850729"/>
                </a:cubicBezTo>
                <a:cubicBezTo>
                  <a:pt x="97187" y="1539212"/>
                  <a:pt x="68036" y="926118"/>
                  <a:pt x="0" y="528790"/>
                </a:cubicBezTo>
                <a:close/>
              </a:path>
              <a:path w="4976151" h="3172679" extrusionOk="0">
                <a:moveTo>
                  <a:pt x="0" y="528790"/>
                </a:moveTo>
                <a:cubicBezTo>
                  <a:pt x="18949" y="231767"/>
                  <a:pt x="228765" y="11742"/>
                  <a:pt x="528790" y="0"/>
                </a:cubicBezTo>
                <a:cubicBezTo>
                  <a:pt x="638916" y="6350"/>
                  <a:pt x="741418" y="5139"/>
                  <a:pt x="829359" y="0"/>
                </a:cubicBezTo>
                <a:lnTo>
                  <a:pt x="829359" y="0"/>
                </a:lnTo>
                <a:cubicBezTo>
                  <a:pt x="1055683" y="-65353"/>
                  <a:pt x="1700942" y="-24805"/>
                  <a:pt x="2073396" y="0"/>
                </a:cubicBezTo>
                <a:cubicBezTo>
                  <a:pt x="3210124" y="-148071"/>
                  <a:pt x="3410797" y="-82554"/>
                  <a:pt x="4447361" y="0"/>
                </a:cubicBezTo>
                <a:cubicBezTo>
                  <a:pt x="4719968" y="-18977"/>
                  <a:pt x="5013318" y="207735"/>
                  <a:pt x="4976151" y="528790"/>
                </a:cubicBezTo>
                <a:cubicBezTo>
                  <a:pt x="4886738" y="1077973"/>
                  <a:pt x="5079596" y="1532697"/>
                  <a:pt x="4976151" y="1850729"/>
                </a:cubicBezTo>
                <a:lnTo>
                  <a:pt x="4976151" y="1850729"/>
                </a:lnTo>
                <a:cubicBezTo>
                  <a:pt x="5018743" y="2173595"/>
                  <a:pt x="5037772" y="2365605"/>
                  <a:pt x="4976151" y="2643899"/>
                </a:cubicBezTo>
                <a:cubicBezTo>
                  <a:pt x="4976151" y="2643896"/>
                  <a:pt x="4976151" y="2643892"/>
                  <a:pt x="4976151" y="2643889"/>
                </a:cubicBezTo>
                <a:cubicBezTo>
                  <a:pt x="4971409" y="2931687"/>
                  <a:pt x="4710533" y="3214945"/>
                  <a:pt x="4447361" y="3172679"/>
                </a:cubicBezTo>
                <a:cubicBezTo>
                  <a:pt x="3518424" y="3038866"/>
                  <a:pt x="2691185" y="3071010"/>
                  <a:pt x="2073396" y="3172679"/>
                </a:cubicBezTo>
                <a:cubicBezTo>
                  <a:pt x="1857065" y="3087989"/>
                  <a:pt x="1175528" y="3240138"/>
                  <a:pt x="829359" y="3172679"/>
                </a:cubicBezTo>
                <a:lnTo>
                  <a:pt x="829359" y="3172679"/>
                </a:lnTo>
                <a:cubicBezTo>
                  <a:pt x="780627" y="3165943"/>
                  <a:pt x="624479" y="3181959"/>
                  <a:pt x="528790" y="3172679"/>
                </a:cubicBezTo>
                <a:cubicBezTo>
                  <a:pt x="239764" y="3141111"/>
                  <a:pt x="-4156" y="2936736"/>
                  <a:pt x="0" y="2643889"/>
                </a:cubicBezTo>
                <a:cubicBezTo>
                  <a:pt x="0" y="2643890"/>
                  <a:pt x="0" y="2643897"/>
                  <a:pt x="0" y="2643899"/>
                </a:cubicBezTo>
                <a:cubicBezTo>
                  <a:pt x="-604743" y="2401512"/>
                  <a:pt x="-1664629" y="2199479"/>
                  <a:pt x="-2152882" y="1968742"/>
                </a:cubicBezTo>
                <a:cubicBezTo>
                  <a:pt x="-1078164" y="2068281"/>
                  <a:pt x="-553055" y="1786257"/>
                  <a:pt x="0" y="1850729"/>
                </a:cubicBezTo>
                <a:cubicBezTo>
                  <a:pt x="70981" y="1580599"/>
                  <a:pt x="6360" y="751053"/>
                  <a:pt x="0" y="528790"/>
                </a:cubicBezTo>
                <a:close/>
              </a:path>
            </a:pathLst>
          </a:custGeom>
          <a:solidFill>
            <a:srgbClr val="E1EFD8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Thực hiện theo các bước ở </a:t>
            </a:r>
            <a:r>
              <a:rPr lang="en-US" sz="36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hình 4</a:t>
            </a:r>
            <a:r>
              <a:rPr lang="en-US" sz="36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b="1">
                <a:solidFill>
                  <a:srgbClr val="2F549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trang 9</a:t>
            </a: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để tạo cánh cửa mở ra được.</a:t>
            </a:r>
            <a:endParaRPr sz="3600" b="1">
              <a:solidFill>
                <a:srgbClr val="EF5263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93" name="Google Shape;49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  <p:pic>
        <p:nvPicPr>
          <p:cNvPr id="494" name="Google Shape;494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-403245">
            <a:off x="1060687" y="2969241"/>
            <a:ext cx="2454850" cy="294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4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502" name="Google Shape;502;p14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503" name="Google Shape;503;p14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04" name="Google Shape;504;p14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05" name="Google Shape;505;p14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506" name="Google Shape;506;p14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07" name="Google Shape;507;p14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08" name="Google Shape;508;p14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509" name="Google Shape;509;p14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10" name="Google Shape;510;p14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11" name="Google Shape;511;p14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512" name="Google Shape;512;p14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513" name="Google Shape;513;p14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14" name="Google Shape;514;p14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15" name="Google Shape;515;p14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516" name="Google Shape;516;p14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17" name="Google Shape;517;p14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18" name="Google Shape;518;p14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519" name="Google Shape;519;p14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0" name="Google Shape;520;p14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521" name="Google Shape;521;p14"/>
          <p:cNvSpPr/>
          <p:nvPr/>
        </p:nvSpPr>
        <p:spPr>
          <a:xfrm>
            <a:off x="1166809" y="175448"/>
            <a:ext cx="6625469" cy="1201122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2" name="Google Shape;522;p14"/>
          <p:cNvSpPr txBox="1"/>
          <p:nvPr/>
        </p:nvSpPr>
        <p:spPr>
          <a:xfrm>
            <a:off x="1377315" y="271145"/>
            <a:ext cx="6095365" cy="1013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23B24B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Khám phá cách dùng băng dính (gắn chân tường vào nền nhà)</a:t>
            </a:r>
            <a:endParaRPr sz="3000" b="1">
              <a:solidFill>
                <a:srgbClr val="23B2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23" name="Google Shape;523;p14" descr="A cartoon of a magnifying glass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5682" y="69960"/>
            <a:ext cx="1048104" cy="1048104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14"/>
          <p:cNvSpPr/>
          <p:nvPr/>
        </p:nvSpPr>
        <p:spPr>
          <a:xfrm>
            <a:off x="5971294" y="2213992"/>
            <a:ext cx="4976151" cy="3172679"/>
          </a:xfrm>
          <a:custGeom>
            <a:avLst/>
            <a:gdLst/>
            <a:ahLst/>
            <a:cxnLst/>
            <a:rect l="l" t="t" r="r" b="b"/>
            <a:pathLst>
              <a:path w="4976151" h="3172679" fill="none" extrusionOk="0">
                <a:moveTo>
                  <a:pt x="0" y="528790"/>
                </a:moveTo>
                <a:cubicBezTo>
                  <a:pt x="-1265" y="195319"/>
                  <a:pt x="254365" y="-477"/>
                  <a:pt x="528790" y="0"/>
                </a:cubicBezTo>
                <a:cubicBezTo>
                  <a:pt x="657243" y="-9020"/>
                  <a:pt x="745411" y="711"/>
                  <a:pt x="829359" y="0"/>
                </a:cubicBezTo>
                <a:lnTo>
                  <a:pt x="829359" y="0"/>
                </a:lnTo>
                <a:cubicBezTo>
                  <a:pt x="1321717" y="36474"/>
                  <a:pt x="1601506" y="3131"/>
                  <a:pt x="2073396" y="0"/>
                </a:cubicBezTo>
                <a:cubicBezTo>
                  <a:pt x="3064514" y="4072"/>
                  <a:pt x="3607255" y="101831"/>
                  <a:pt x="4447361" y="0"/>
                </a:cubicBezTo>
                <a:cubicBezTo>
                  <a:pt x="4773054" y="-18654"/>
                  <a:pt x="4951620" y="225803"/>
                  <a:pt x="4976151" y="528790"/>
                </a:cubicBezTo>
                <a:cubicBezTo>
                  <a:pt x="4993895" y="742469"/>
                  <a:pt x="4974437" y="1572719"/>
                  <a:pt x="4976151" y="1850729"/>
                </a:cubicBezTo>
                <a:lnTo>
                  <a:pt x="4976151" y="1850729"/>
                </a:lnTo>
                <a:cubicBezTo>
                  <a:pt x="4974873" y="2131674"/>
                  <a:pt x="4982058" y="2315721"/>
                  <a:pt x="4976151" y="2643899"/>
                </a:cubicBezTo>
                <a:cubicBezTo>
                  <a:pt x="4976151" y="2643895"/>
                  <a:pt x="4976151" y="2643890"/>
                  <a:pt x="4976151" y="2643889"/>
                </a:cubicBezTo>
                <a:cubicBezTo>
                  <a:pt x="4991111" y="2987556"/>
                  <a:pt x="4736130" y="3224095"/>
                  <a:pt x="4447361" y="3172679"/>
                </a:cubicBezTo>
                <a:cubicBezTo>
                  <a:pt x="3421816" y="3313141"/>
                  <a:pt x="2565065" y="3086276"/>
                  <a:pt x="2073396" y="3172679"/>
                </a:cubicBezTo>
                <a:cubicBezTo>
                  <a:pt x="1847976" y="3225968"/>
                  <a:pt x="1127924" y="3125724"/>
                  <a:pt x="829359" y="3172679"/>
                </a:cubicBezTo>
                <a:lnTo>
                  <a:pt x="829359" y="3172679"/>
                </a:lnTo>
                <a:cubicBezTo>
                  <a:pt x="737679" y="3179739"/>
                  <a:pt x="613429" y="3191302"/>
                  <a:pt x="528790" y="3172679"/>
                </a:cubicBezTo>
                <a:cubicBezTo>
                  <a:pt x="225794" y="3200896"/>
                  <a:pt x="-33407" y="2978684"/>
                  <a:pt x="0" y="2643889"/>
                </a:cubicBezTo>
                <a:cubicBezTo>
                  <a:pt x="0" y="2643891"/>
                  <a:pt x="0" y="2643894"/>
                  <a:pt x="0" y="2643899"/>
                </a:cubicBezTo>
                <a:cubicBezTo>
                  <a:pt x="-319145" y="2419220"/>
                  <a:pt x="-1753877" y="1925356"/>
                  <a:pt x="-2152882" y="1968742"/>
                </a:cubicBezTo>
                <a:cubicBezTo>
                  <a:pt x="-1701208" y="1962701"/>
                  <a:pt x="-729418" y="1967102"/>
                  <a:pt x="0" y="1850729"/>
                </a:cubicBezTo>
                <a:cubicBezTo>
                  <a:pt x="97187" y="1539212"/>
                  <a:pt x="68036" y="926118"/>
                  <a:pt x="0" y="528790"/>
                </a:cubicBezTo>
                <a:close/>
              </a:path>
              <a:path w="4976151" h="3172679" extrusionOk="0">
                <a:moveTo>
                  <a:pt x="0" y="528790"/>
                </a:moveTo>
                <a:cubicBezTo>
                  <a:pt x="18949" y="231767"/>
                  <a:pt x="228765" y="11742"/>
                  <a:pt x="528790" y="0"/>
                </a:cubicBezTo>
                <a:cubicBezTo>
                  <a:pt x="638916" y="6350"/>
                  <a:pt x="741418" y="5139"/>
                  <a:pt x="829359" y="0"/>
                </a:cubicBezTo>
                <a:lnTo>
                  <a:pt x="829359" y="0"/>
                </a:lnTo>
                <a:cubicBezTo>
                  <a:pt x="1055683" y="-65353"/>
                  <a:pt x="1700942" y="-24805"/>
                  <a:pt x="2073396" y="0"/>
                </a:cubicBezTo>
                <a:cubicBezTo>
                  <a:pt x="3210124" y="-148071"/>
                  <a:pt x="3410797" y="-82554"/>
                  <a:pt x="4447361" y="0"/>
                </a:cubicBezTo>
                <a:cubicBezTo>
                  <a:pt x="4719968" y="-18977"/>
                  <a:pt x="5013318" y="207735"/>
                  <a:pt x="4976151" y="528790"/>
                </a:cubicBezTo>
                <a:cubicBezTo>
                  <a:pt x="4886738" y="1077973"/>
                  <a:pt x="5079596" y="1532697"/>
                  <a:pt x="4976151" y="1850729"/>
                </a:cubicBezTo>
                <a:lnTo>
                  <a:pt x="4976151" y="1850729"/>
                </a:lnTo>
                <a:cubicBezTo>
                  <a:pt x="5018743" y="2173595"/>
                  <a:pt x="5037772" y="2365605"/>
                  <a:pt x="4976151" y="2643899"/>
                </a:cubicBezTo>
                <a:cubicBezTo>
                  <a:pt x="4976151" y="2643896"/>
                  <a:pt x="4976151" y="2643892"/>
                  <a:pt x="4976151" y="2643889"/>
                </a:cubicBezTo>
                <a:cubicBezTo>
                  <a:pt x="4971409" y="2931687"/>
                  <a:pt x="4710533" y="3214945"/>
                  <a:pt x="4447361" y="3172679"/>
                </a:cubicBezTo>
                <a:cubicBezTo>
                  <a:pt x="3518424" y="3038866"/>
                  <a:pt x="2691185" y="3071010"/>
                  <a:pt x="2073396" y="3172679"/>
                </a:cubicBezTo>
                <a:cubicBezTo>
                  <a:pt x="1857065" y="3087989"/>
                  <a:pt x="1175528" y="3240138"/>
                  <a:pt x="829359" y="3172679"/>
                </a:cubicBezTo>
                <a:lnTo>
                  <a:pt x="829359" y="3172679"/>
                </a:lnTo>
                <a:cubicBezTo>
                  <a:pt x="780627" y="3165943"/>
                  <a:pt x="624479" y="3181959"/>
                  <a:pt x="528790" y="3172679"/>
                </a:cubicBezTo>
                <a:cubicBezTo>
                  <a:pt x="239764" y="3141111"/>
                  <a:pt x="-4156" y="2936736"/>
                  <a:pt x="0" y="2643889"/>
                </a:cubicBezTo>
                <a:cubicBezTo>
                  <a:pt x="0" y="2643890"/>
                  <a:pt x="0" y="2643897"/>
                  <a:pt x="0" y="2643899"/>
                </a:cubicBezTo>
                <a:cubicBezTo>
                  <a:pt x="-604743" y="2401512"/>
                  <a:pt x="-1664629" y="2199479"/>
                  <a:pt x="-2152882" y="1968742"/>
                </a:cubicBezTo>
                <a:cubicBezTo>
                  <a:pt x="-1078164" y="2068281"/>
                  <a:pt x="-553055" y="1786257"/>
                  <a:pt x="0" y="1850729"/>
                </a:cubicBezTo>
                <a:cubicBezTo>
                  <a:pt x="70981" y="1580599"/>
                  <a:pt x="6360" y="751053"/>
                  <a:pt x="0" y="528790"/>
                </a:cubicBezTo>
                <a:close/>
              </a:path>
            </a:pathLst>
          </a:custGeom>
          <a:solidFill>
            <a:srgbClr val="E1EFD8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Thực hiện theo các bước ở </a:t>
            </a:r>
            <a:r>
              <a:rPr lang="en-US" sz="36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hình 5</a:t>
            </a:r>
            <a:r>
              <a:rPr lang="en-US" sz="36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b="1">
                <a:solidFill>
                  <a:srgbClr val="2F549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trang 9</a:t>
            </a: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để gắn chân tường vào nền nhà.</a:t>
            </a:r>
            <a:endParaRPr sz="3600" b="1">
              <a:solidFill>
                <a:srgbClr val="EF5263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25" name="Google Shape;52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  <p:pic>
        <p:nvPicPr>
          <p:cNvPr id="526" name="Google Shape;526;p1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-403245">
            <a:off x="1060687" y="2969241"/>
            <a:ext cx="2454850" cy="294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15"/>
          <p:cNvGrpSpPr/>
          <p:nvPr/>
        </p:nvGrpSpPr>
        <p:grpSpPr>
          <a:xfrm rot="10800000">
            <a:off x="-461737" y="-547007"/>
            <a:ext cx="3593475" cy="7477577"/>
            <a:chOff x="9107170" y="-77900"/>
            <a:chExt cx="3307048" cy="7164499"/>
          </a:xfrm>
        </p:grpSpPr>
        <p:grpSp>
          <p:nvGrpSpPr>
            <p:cNvPr id="534" name="Google Shape;534;p15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535" name="Google Shape;535;p15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36" name="Google Shape;536;p15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37" name="Google Shape;537;p15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538" name="Google Shape;538;p15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39" name="Google Shape;539;p15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40" name="Google Shape;540;p15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541" name="Google Shape;541;p15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42" name="Google Shape;542;p15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43" name="Google Shape;543;p15"/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544" name="Google Shape;544;p15"/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sp>
            <p:nvSpPr>
              <p:cNvPr id="545" name="Google Shape;545;p15"/>
              <p:cNvSpPr/>
              <p:nvPr/>
            </p:nvSpPr>
            <p:spPr>
              <a:xfrm>
                <a:off x="910717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46" name="Google Shape;546;p15"/>
              <p:cNvSpPr/>
              <p:nvPr/>
            </p:nvSpPr>
            <p:spPr>
              <a:xfrm>
                <a:off x="10814336" y="-47625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4F0D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47" name="Google Shape;547;p15"/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</p:grpSpPr>
          <p:sp>
            <p:nvSpPr>
              <p:cNvPr id="548" name="Google Shape;548;p15"/>
              <p:cNvSpPr/>
              <p:nvPr/>
            </p:nvSpPr>
            <p:spPr>
              <a:xfrm>
                <a:off x="9089390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49" name="Google Shape;549;p15"/>
              <p:cNvSpPr/>
              <p:nvPr/>
            </p:nvSpPr>
            <p:spPr>
              <a:xfrm>
                <a:off x="1079655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3E8C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50" name="Google Shape;550;p15"/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</p:grpSpPr>
          <p:sp>
            <p:nvSpPr>
              <p:cNvPr id="551" name="Google Shape;551;p15"/>
              <p:cNvSpPr/>
              <p:nvPr/>
            </p:nvSpPr>
            <p:spPr>
              <a:xfrm>
                <a:off x="8997315" y="100965"/>
                <a:ext cx="3077845" cy="6757035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2" name="Google Shape;552;p15"/>
              <p:cNvSpPr/>
              <p:nvPr/>
            </p:nvSpPr>
            <p:spPr>
              <a:xfrm>
                <a:off x="10697496" y="0"/>
                <a:ext cx="1370965" cy="333438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FDDA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553" name="Google Shape;553;p15"/>
          <p:cNvSpPr/>
          <p:nvPr/>
        </p:nvSpPr>
        <p:spPr>
          <a:xfrm>
            <a:off x="1166809" y="175448"/>
            <a:ext cx="7584595" cy="1225969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54" name="Google Shape;554;p15"/>
          <p:cNvSpPr txBox="1"/>
          <p:nvPr/>
        </p:nvSpPr>
        <p:spPr>
          <a:xfrm>
            <a:off x="1377315" y="271145"/>
            <a:ext cx="6500495" cy="1013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23B24B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Khám phá cách dùng bìa và kẹp giấy (tạo hai bức tường đứng kề nhau)</a:t>
            </a:r>
            <a:endParaRPr sz="3000" b="1">
              <a:solidFill>
                <a:srgbClr val="23B2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55" name="Google Shape;555;p15" descr="A cartoon of a magnifying glass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5682" y="69960"/>
            <a:ext cx="1048104" cy="1048104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15"/>
          <p:cNvSpPr/>
          <p:nvPr/>
        </p:nvSpPr>
        <p:spPr>
          <a:xfrm>
            <a:off x="5971294" y="2664947"/>
            <a:ext cx="5323817" cy="3011151"/>
          </a:xfrm>
          <a:custGeom>
            <a:avLst/>
            <a:gdLst/>
            <a:ahLst/>
            <a:cxnLst/>
            <a:rect l="l" t="t" r="r" b="b"/>
            <a:pathLst>
              <a:path w="5323817" h="3011151" fill="none" extrusionOk="0">
                <a:moveTo>
                  <a:pt x="0" y="501869"/>
                </a:moveTo>
                <a:cubicBezTo>
                  <a:pt x="-1173" y="186301"/>
                  <a:pt x="228079" y="-92"/>
                  <a:pt x="501869" y="0"/>
                </a:cubicBezTo>
                <a:cubicBezTo>
                  <a:pt x="601260" y="-4221"/>
                  <a:pt x="799508" y="32340"/>
                  <a:pt x="887303" y="0"/>
                </a:cubicBezTo>
                <a:lnTo>
                  <a:pt x="887303" y="0"/>
                </a:lnTo>
                <a:cubicBezTo>
                  <a:pt x="1184944" y="106687"/>
                  <a:pt x="2042588" y="-61424"/>
                  <a:pt x="2218257" y="0"/>
                </a:cubicBezTo>
                <a:cubicBezTo>
                  <a:pt x="3336767" y="4072"/>
                  <a:pt x="3749163" y="101831"/>
                  <a:pt x="4821948" y="0"/>
                </a:cubicBezTo>
                <a:cubicBezTo>
                  <a:pt x="5131185" y="-17773"/>
                  <a:pt x="5295333" y="211986"/>
                  <a:pt x="5323817" y="501869"/>
                </a:cubicBezTo>
                <a:cubicBezTo>
                  <a:pt x="5323816" y="501864"/>
                  <a:pt x="5323816" y="501862"/>
                  <a:pt x="5323817" y="501859"/>
                </a:cubicBezTo>
                <a:lnTo>
                  <a:pt x="5323817" y="501859"/>
                </a:lnTo>
                <a:cubicBezTo>
                  <a:pt x="5305728" y="857406"/>
                  <a:pt x="5335456" y="1009117"/>
                  <a:pt x="5323817" y="1254646"/>
                </a:cubicBezTo>
                <a:cubicBezTo>
                  <a:pt x="5268495" y="1554885"/>
                  <a:pt x="5402839" y="2046885"/>
                  <a:pt x="5323817" y="2509282"/>
                </a:cubicBezTo>
                <a:cubicBezTo>
                  <a:pt x="5337301" y="2832988"/>
                  <a:pt x="5095809" y="3063197"/>
                  <a:pt x="4821948" y="3011151"/>
                </a:cubicBezTo>
                <a:cubicBezTo>
                  <a:pt x="4475015" y="3151613"/>
                  <a:pt x="3494581" y="2924748"/>
                  <a:pt x="2218257" y="3011151"/>
                </a:cubicBezTo>
                <a:cubicBezTo>
                  <a:pt x="2039140" y="3060156"/>
                  <a:pt x="1385043" y="2904302"/>
                  <a:pt x="887303" y="3011151"/>
                </a:cubicBezTo>
                <a:lnTo>
                  <a:pt x="887303" y="3011151"/>
                </a:lnTo>
                <a:cubicBezTo>
                  <a:pt x="743475" y="3028249"/>
                  <a:pt x="675627" y="3038885"/>
                  <a:pt x="501869" y="3011151"/>
                </a:cubicBezTo>
                <a:cubicBezTo>
                  <a:pt x="205266" y="3061200"/>
                  <a:pt x="-5680" y="2793725"/>
                  <a:pt x="0" y="2509282"/>
                </a:cubicBezTo>
                <a:cubicBezTo>
                  <a:pt x="50466" y="2240746"/>
                  <a:pt x="-54025" y="1630773"/>
                  <a:pt x="0" y="1254646"/>
                </a:cubicBezTo>
                <a:cubicBezTo>
                  <a:pt x="-735095" y="1134433"/>
                  <a:pt x="-2056317" y="1090134"/>
                  <a:pt x="-2460029" y="1250200"/>
                </a:cubicBezTo>
                <a:cubicBezTo>
                  <a:pt x="-1850173" y="1084217"/>
                  <a:pt x="-836945" y="836184"/>
                  <a:pt x="0" y="501859"/>
                </a:cubicBezTo>
                <a:cubicBezTo>
                  <a:pt x="0" y="501863"/>
                  <a:pt x="0" y="501864"/>
                  <a:pt x="0" y="501869"/>
                </a:cubicBezTo>
                <a:close/>
              </a:path>
              <a:path w="5323817" h="3011151" extrusionOk="0">
                <a:moveTo>
                  <a:pt x="0" y="501869"/>
                </a:moveTo>
                <a:cubicBezTo>
                  <a:pt x="50476" y="211429"/>
                  <a:pt x="198039" y="39211"/>
                  <a:pt x="501869" y="0"/>
                </a:cubicBezTo>
                <a:cubicBezTo>
                  <a:pt x="548885" y="8427"/>
                  <a:pt x="835022" y="5771"/>
                  <a:pt x="887303" y="0"/>
                </a:cubicBezTo>
                <a:lnTo>
                  <a:pt x="887303" y="0"/>
                </a:lnTo>
                <a:cubicBezTo>
                  <a:pt x="1332628" y="113805"/>
                  <a:pt x="1788762" y="26567"/>
                  <a:pt x="2218257" y="0"/>
                </a:cubicBezTo>
                <a:cubicBezTo>
                  <a:pt x="3418632" y="-148071"/>
                  <a:pt x="4484138" y="-82554"/>
                  <a:pt x="4821948" y="0"/>
                </a:cubicBezTo>
                <a:cubicBezTo>
                  <a:pt x="5064927" y="-33388"/>
                  <a:pt x="5334762" y="216150"/>
                  <a:pt x="5323817" y="501869"/>
                </a:cubicBezTo>
                <a:cubicBezTo>
                  <a:pt x="5323817" y="501868"/>
                  <a:pt x="5323818" y="501862"/>
                  <a:pt x="5323817" y="501859"/>
                </a:cubicBezTo>
                <a:lnTo>
                  <a:pt x="5323817" y="501859"/>
                </a:lnTo>
                <a:cubicBezTo>
                  <a:pt x="5333812" y="683791"/>
                  <a:pt x="5296073" y="890358"/>
                  <a:pt x="5323817" y="1254646"/>
                </a:cubicBezTo>
                <a:cubicBezTo>
                  <a:pt x="5245664" y="1676432"/>
                  <a:pt x="5375836" y="2023994"/>
                  <a:pt x="5323817" y="2509282"/>
                </a:cubicBezTo>
                <a:cubicBezTo>
                  <a:pt x="5300834" y="2765881"/>
                  <a:pt x="5086441" y="3029717"/>
                  <a:pt x="4821948" y="3011151"/>
                </a:cubicBezTo>
                <a:cubicBezTo>
                  <a:pt x="3650340" y="2877338"/>
                  <a:pt x="3410202" y="2909482"/>
                  <a:pt x="2218257" y="3011151"/>
                </a:cubicBezTo>
                <a:cubicBezTo>
                  <a:pt x="1982770" y="2917953"/>
                  <a:pt x="1241893" y="3069969"/>
                  <a:pt x="887303" y="3011151"/>
                </a:cubicBezTo>
                <a:lnTo>
                  <a:pt x="887303" y="3011151"/>
                </a:lnTo>
                <a:cubicBezTo>
                  <a:pt x="761640" y="3019281"/>
                  <a:pt x="640160" y="2999695"/>
                  <a:pt x="501869" y="3011151"/>
                </a:cubicBezTo>
                <a:cubicBezTo>
                  <a:pt x="228412" y="2972252"/>
                  <a:pt x="-42820" y="2794745"/>
                  <a:pt x="0" y="2509282"/>
                </a:cubicBezTo>
                <a:cubicBezTo>
                  <a:pt x="85917" y="2116713"/>
                  <a:pt x="-83413" y="1841049"/>
                  <a:pt x="0" y="1254646"/>
                </a:cubicBezTo>
                <a:cubicBezTo>
                  <a:pt x="-255020" y="1203866"/>
                  <a:pt x="-1542014" y="1325920"/>
                  <a:pt x="-2460029" y="1250200"/>
                </a:cubicBezTo>
                <a:cubicBezTo>
                  <a:pt x="-2112404" y="1309825"/>
                  <a:pt x="-805644" y="648008"/>
                  <a:pt x="0" y="501859"/>
                </a:cubicBezTo>
                <a:cubicBezTo>
                  <a:pt x="1" y="501862"/>
                  <a:pt x="1" y="501868"/>
                  <a:pt x="0" y="501869"/>
                </a:cubicBezTo>
                <a:close/>
              </a:path>
            </a:pathLst>
          </a:custGeom>
          <a:solidFill>
            <a:srgbClr val="E1EFD8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Thực hiện theo các bước ở </a:t>
            </a:r>
            <a:r>
              <a:rPr lang="en-US" sz="36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hình 6</a:t>
            </a:r>
            <a:r>
              <a:rPr lang="en-US" sz="36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b="1">
                <a:solidFill>
                  <a:srgbClr val="2F549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trang 9</a:t>
            </a: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để dựng hai bức tường đứng kề nhau.</a:t>
            </a:r>
          </a:p>
        </p:txBody>
      </p:sp>
      <p:sp>
        <p:nvSpPr>
          <p:cNvPr id="557" name="Google Shape;55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  <p:pic>
        <p:nvPicPr>
          <p:cNvPr id="558" name="Google Shape;558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-403245">
            <a:off x="1060687" y="2969241"/>
            <a:ext cx="2454850" cy="294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16"/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</p:grpSpPr>
        <p:sp>
          <p:nvSpPr>
            <p:cNvPr id="565" name="Google Shape;565;p16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6" name="Google Shape;566;p16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67" name="Google Shape;567;p16"/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</p:grpSpPr>
        <p:sp>
          <p:nvSpPr>
            <p:cNvPr id="568" name="Google Shape;568;p16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9" name="Google Shape;569;p16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70" name="Google Shape;570;p16"/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</p:grpSpPr>
        <p:sp>
          <p:nvSpPr>
            <p:cNvPr id="571" name="Google Shape;571;p16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2" name="Google Shape;572;p16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573" name="Google Shape;573;p16"/>
          <p:cNvSpPr/>
          <p:nvPr/>
        </p:nvSpPr>
        <p:spPr>
          <a:xfrm>
            <a:off x="9067237" y="111007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74" name="Google Shape;574;p16"/>
          <p:cNvSpPr/>
          <p:nvPr/>
        </p:nvSpPr>
        <p:spPr>
          <a:xfrm>
            <a:off x="10922262" y="-43641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75" name="Google Shape;575;p16"/>
          <p:cNvSpPr/>
          <p:nvPr/>
        </p:nvSpPr>
        <p:spPr>
          <a:xfrm>
            <a:off x="9199717" y="60524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76" name="Google Shape;576;p16"/>
          <p:cNvSpPr/>
          <p:nvPr/>
        </p:nvSpPr>
        <p:spPr>
          <a:xfrm>
            <a:off x="11054742" y="-43543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77" name="Google Shape;577;p16"/>
          <p:cNvGrpSpPr/>
          <p:nvPr/>
        </p:nvGrpSpPr>
        <p:grpSpPr>
          <a:xfrm>
            <a:off x="9303872" y="-68116"/>
            <a:ext cx="3349561" cy="7449566"/>
            <a:chOff x="9303872" y="-24574"/>
            <a:chExt cx="3349561" cy="7449566"/>
          </a:xfrm>
        </p:grpSpPr>
        <p:sp>
          <p:nvSpPr>
            <p:cNvPr id="578" name="Google Shape;578;p16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580" name="Google Shape;580;p1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5399" y="2142632"/>
            <a:ext cx="10181202" cy="2572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p16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582" name="Google Shape;582;p16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16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4" name="Google Shape;58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  <p:pic>
        <p:nvPicPr>
          <p:cNvPr id="585" name="Google Shape;585;p1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7"/>
          <p:cNvSpPr/>
          <p:nvPr/>
        </p:nvSpPr>
        <p:spPr>
          <a:xfrm>
            <a:off x="1291564" y="1241583"/>
            <a:ext cx="1707854" cy="458337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91" name="Google Shape;591;p17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592" name="Google Shape;592;p17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3" name="Google Shape;593;p17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94" name="Google Shape;594;p17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595" name="Google Shape;595;p17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6" name="Google Shape;596;p17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97" name="Google Shape;597;p17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598" name="Google Shape;598;p17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9" name="Google Shape;599;p17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00" name="Google Shape;600;p17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1" name="Google Shape;601;p17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2" name="Google Shape;602;p17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03" name="Google Shape;603;p17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04" name="Google Shape;604;p17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605" name="Google Shape;605;p17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07" name="Google Shape;607;p17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08" name="Google Shape;608;p17"/>
          <p:cNvPicPr preferRelativeResize="0"/>
          <p:nvPr/>
        </p:nvPicPr>
        <p:blipFill rotWithShape="1">
          <a:blip r:embed="rId3"/>
          <a:srcRect l="-1" r="2407"/>
          <a:stretch>
            <a:fillRect/>
          </a:stretch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09" name="Google Shape;609;p17"/>
          <p:cNvSpPr txBox="1"/>
          <p:nvPr/>
        </p:nvSpPr>
        <p:spPr>
          <a:xfrm>
            <a:off x="1364253" y="1191361"/>
            <a:ext cx="17391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Em có</a:t>
            </a:r>
            <a:endParaRPr sz="2800" b="1">
              <a:solidFill>
                <a:srgbClr val="C55A1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0" name="Google Shape;610;p17"/>
          <p:cNvSpPr txBox="1"/>
          <p:nvPr/>
        </p:nvSpPr>
        <p:spPr>
          <a:xfrm>
            <a:off x="1392508" y="385561"/>
            <a:ext cx="371017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581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Sáng chế STEM</a:t>
            </a:r>
          </a:p>
        </p:txBody>
      </p:sp>
      <p:sp>
        <p:nvSpPr>
          <p:cNvPr id="611" name="Google Shape;61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  <p:pic>
        <p:nvPicPr>
          <p:cNvPr id="612" name="Google Shape;612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67600" y="2829766"/>
            <a:ext cx="1963422" cy="235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448274" y="1192547"/>
            <a:ext cx="8656448" cy="287812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14" name="Google Shape;614;p1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847554" y="4207752"/>
            <a:ext cx="4245688" cy="24897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15" name="Google Shape;615;p1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011472" y="4271766"/>
            <a:ext cx="2727975" cy="20845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16" name="Google Shape;616;p17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8"/>
          <p:cNvSpPr/>
          <p:nvPr/>
        </p:nvSpPr>
        <p:spPr>
          <a:xfrm>
            <a:off x="1291564" y="1241583"/>
            <a:ext cx="1707854" cy="458337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22" name="Google Shape;622;p18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623" name="Google Shape;623;p18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4" name="Google Shape;624;p18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25" name="Google Shape;625;p18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626" name="Google Shape;626;p18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7" name="Google Shape;627;p18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28" name="Google Shape;628;p18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629" name="Google Shape;629;p18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0" name="Google Shape;630;p18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31" name="Google Shape;631;p18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2" name="Google Shape;632;p18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3" name="Google Shape;633;p18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4" name="Google Shape;634;p18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35" name="Google Shape;635;p18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636" name="Google Shape;636;p18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7" name="Google Shape;637;p18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38" name="Google Shape;638;p18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39" name="Google Shape;639;p18"/>
          <p:cNvPicPr preferRelativeResize="0"/>
          <p:nvPr/>
        </p:nvPicPr>
        <p:blipFill rotWithShape="1">
          <a:blip r:embed="rId3"/>
          <a:srcRect l="-1" r="2407"/>
          <a:stretch>
            <a:fillRect/>
          </a:stretch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40" name="Google Shape;640;p18"/>
          <p:cNvSpPr txBox="1"/>
          <p:nvPr/>
        </p:nvSpPr>
        <p:spPr>
          <a:xfrm>
            <a:off x="1364253" y="1191361"/>
            <a:ext cx="17391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Em có</a:t>
            </a:r>
            <a:endParaRPr sz="2800" b="1">
              <a:solidFill>
                <a:srgbClr val="C55A1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1" name="Google Shape;641;p18"/>
          <p:cNvSpPr txBox="1"/>
          <p:nvPr/>
        </p:nvSpPr>
        <p:spPr>
          <a:xfrm>
            <a:off x="1392508" y="385561"/>
            <a:ext cx="37101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581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Sáng chế STEM</a:t>
            </a:r>
          </a:p>
        </p:txBody>
      </p:sp>
      <p:sp>
        <p:nvSpPr>
          <p:cNvPr id="642" name="Google Shape;64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  <p:pic>
        <p:nvPicPr>
          <p:cNvPr id="643" name="Google Shape;643;p1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12426" y="5011004"/>
            <a:ext cx="1336890" cy="160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1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018317" y="396168"/>
            <a:ext cx="5499649" cy="482960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45" name="Google Shape;645;p1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15315" y="2508836"/>
            <a:ext cx="2339372" cy="22783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46" name="Google Shape;646;p18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115837" y="2804563"/>
            <a:ext cx="2590429" cy="19826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47" name="Google Shape;647;p18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138352" y="5664149"/>
            <a:ext cx="6629790" cy="8650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48" name="Google Shape;648;p18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" descr="A blue and white clouds in space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" y="0"/>
            <a:ext cx="12192000" cy="731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29916" y="910678"/>
            <a:ext cx="7343144" cy="5172975"/>
          </a:xfrm>
          <a:prstGeom prst="rect">
            <a:avLst/>
          </a:prstGeom>
          <a:noFill/>
          <a:ln>
            <a:noFill/>
          </a:ln>
          <a:effectLst>
            <a:outerShdw blurRad="50800" dist="3302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973060" y="1296501"/>
            <a:ext cx="4450989" cy="4401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9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54" name="Google Shape;654;p19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655" name="Google Shape;655;p19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6" name="Google Shape;656;p19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57" name="Google Shape;657;p19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658" name="Google Shape;658;p19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9" name="Google Shape;659;p19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60" name="Google Shape;660;p19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661" name="Google Shape;661;p19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2" name="Google Shape;662;p19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63" name="Google Shape;663;p19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4" name="Google Shape;664;p19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5" name="Google Shape;665;p19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6" name="Google Shape;666;p19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67" name="Google Shape;667;p19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668" name="Google Shape;668;p19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9" name="Google Shape;669;p19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70" name="Google Shape;670;p19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71" name="Google Shape;671;p19"/>
          <p:cNvPicPr preferRelativeResize="0"/>
          <p:nvPr/>
        </p:nvPicPr>
        <p:blipFill rotWithShape="1">
          <a:blip r:embed="rId3"/>
          <a:srcRect l="-1" r="2407"/>
          <a:stretch>
            <a:fillRect/>
          </a:stretch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72" name="Google Shape;672;p19"/>
          <p:cNvSpPr txBox="1"/>
          <p:nvPr/>
        </p:nvSpPr>
        <p:spPr>
          <a:xfrm>
            <a:off x="1364253" y="1191361"/>
            <a:ext cx="25872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Em sáng tạo</a:t>
            </a:r>
            <a:endParaRPr sz="2800" b="1">
              <a:solidFill>
                <a:srgbClr val="C55A1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3" name="Google Shape;673;p19"/>
          <p:cNvSpPr txBox="1"/>
          <p:nvPr/>
        </p:nvSpPr>
        <p:spPr>
          <a:xfrm>
            <a:off x="1392508" y="385561"/>
            <a:ext cx="275210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581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Sáng</a:t>
            </a:r>
            <a:r>
              <a:rPr lang="en-US" sz="3600" b="1">
                <a:solidFill>
                  <a:srgbClr val="F5811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000" b="1">
                <a:solidFill>
                  <a:srgbClr val="F581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chế STEM</a:t>
            </a:r>
          </a:p>
        </p:txBody>
      </p:sp>
      <p:sp>
        <p:nvSpPr>
          <p:cNvPr id="674" name="Google Shape;674;p19"/>
          <p:cNvSpPr/>
          <p:nvPr/>
        </p:nvSpPr>
        <p:spPr>
          <a:xfrm>
            <a:off x="347891" y="1764803"/>
            <a:ext cx="2196526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a) Em làm gì?</a:t>
            </a:r>
          </a:p>
        </p:txBody>
      </p:sp>
      <p:pic>
        <p:nvPicPr>
          <p:cNvPr id="675" name="Google Shape;675;p1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0501" y="3955609"/>
            <a:ext cx="2102507" cy="2598447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19"/>
          <p:cNvSpPr/>
          <p:nvPr/>
        </p:nvSpPr>
        <p:spPr>
          <a:xfrm>
            <a:off x="4469616" y="1975757"/>
            <a:ext cx="6837318" cy="3503062"/>
          </a:xfrm>
          <a:custGeom>
            <a:avLst/>
            <a:gdLst/>
            <a:ahLst/>
            <a:cxnLst/>
            <a:rect l="l" t="t" r="r" b="b"/>
            <a:pathLst>
              <a:path w="6837318" h="3503062" fill="none" extrusionOk="0">
                <a:moveTo>
                  <a:pt x="-1610940" y="2616367"/>
                </a:moveTo>
                <a:cubicBezTo>
                  <a:pt x="-1006071" y="2415430"/>
                  <a:pt x="-568883" y="2130715"/>
                  <a:pt x="29657" y="1981740"/>
                </a:cubicBezTo>
                <a:cubicBezTo>
                  <a:pt x="-234314" y="1008263"/>
                  <a:pt x="1307944" y="182941"/>
                  <a:pt x="3205132" y="3420"/>
                </a:cubicBezTo>
                <a:cubicBezTo>
                  <a:pt x="4643846" y="13917"/>
                  <a:pt x="6169701" y="581928"/>
                  <a:pt x="6649764" y="1179356"/>
                </a:cubicBezTo>
                <a:cubicBezTo>
                  <a:pt x="7181257" y="1958996"/>
                  <a:pt x="5990433" y="3384153"/>
                  <a:pt x="3824019" y="3490706"/>
                </a:cubicBezTo>
                <a:cubicBezTo>
                  <a:pt x="2590057" y="3497301"/>
                  <a:pt x="1079193" y="3059682"/>
                  <a:pt x="444751" y="2615421"/>
                </a:cubicBezTo>
                <a:cubicBezTo>
                  <a:pt x="-14547" y="2693237"/>
                  <a:pt x="-989959" y="2573387"/>
                  <a:pt x="-1610940" y="2616367"/>
                </a:cubicBezTo>
                <a:close/>
              </a:path>
              <a:path w="6837318" h="3503062" extrusionOk="0">
                <a:moveTo>
                  <a:pt x="-1610940" y="2616367"/>
                </a:moveTo>
                <a:cubicBezTo>
                  <a:pt x="-914803" y="2418916"/>
                  <a:pt x="-211212" y="2025033"/>
                  <a:pt x="29657" y="1981740"/>
                </a:cubicBezTo>
                <a:cubicBezTo>
                  <a:pt x="-308717" y="929501"/>
                  <a:pt x="1214930" y="-228627"/>
                  <a:pt x="3205132" y="3420"/>
                </a:cubicBezTo>
                <a:cubicBezTo>
                  <a:pt x="4627882" y="68243"/>
                  <a:pt x="6291165" y="351134"/>
                  <a:pt x="6649764" y="1179356"/>
                </a:cubicBezTo>
                <a:cubicBezTo>
                  <a:pt x="7351233" y="2139594"/>
                  <a:pt x="6175759" y="3133826"/>
                  <a:pt x="3824019" y="3490706"/>
                </a:cubicBezTo>
                <a:cubicBezTo>
                  <a:pt x="2503596" y="3536394"/>
                  <a:pt x="1112480" y="3202030"/>
                  <a:pt x="444751" y="2615421"/>
                </a:cubicBezTo>
                <a:cubicBezTo>
                  <a:pt x="-238914" y="2492129"/>
                  <a:pt x="-1013465" y="2761795"/>
                  <a:pt x="-1610940" y="2616367"/>
                </a:cubicBezTo>
                <a:close/>
              </a:path>
            </a:pathLst>
          </a:custGeom>
          <a:solidFill>
            <a:srgbClr val="FBE4D4"/>
          </a:solidFill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Calibri" panose="020F0502020204030204"/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Em quan sát mô hình </a:t>
            </a:r>
            <a:r>
              <a:rPr lang="en-US" sz="36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ngôi nhà </a:t>
            </a: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ở </a:t>
            </a:r>
            <a:r>
              <a:rPr lang="en-US" sz="36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hình 7, 8, 9, 10</a:t>
            </a:r>
            <a:r>
              <a:rPr lang="en-US" sz="36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3600" b="1">
                <a:solidFill>
                  <a:srgbClr val="2F549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trang 11</a:t>
            </a: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và cùng bạn trả lời các câu hỏi.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7" name="Google Shape;6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  <p:pic>
        <p:nvPicPr>
          <p:cNvPr id="678" name="Google Shape;678;p1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0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84" name="Google Shape;684;p20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685" name="Google Shape;685;p20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6" name="Google Shape;686;p20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87" name="Google Shape;687;p20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688" name="Google Shape;688;p20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9" name="Google Shape;689;p20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90" name="Google Shape;690;p20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691" name="Google Shape;691;p20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2" name="Google Shape;692;p20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93" name="Google Shape;693;p20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4" name="Google Shape;694;p20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5" name="Google Shape;695;p20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6" name="Google Shape;696;p20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97" name="Google Shape;697;p20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698" name="Google Shape;698;p20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9" name="Google Shape;699;p20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00" name="Google Shape;700;p20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01" name="Google Shape;701;p20"/>
          <p:cNvPicPr preferRelativeResize="0"/>
          <p:nvPr/>
        </p:nvPicPr>
        <p:blipFill rotWithShape="1">
          <a:blip r:embed="rId3"/>
          <a:srcRect l="-1" r="2407"/>
          <a:stretch>
            <a:fillRect/>
          </a:stretch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02" name="Google Shape;702;p20"/>
          <p:cNvSpPr txBox="1"/>
          <p:nvPr/>
        </p:nvSpPr>
        <p:spPr>
          <a:xfrm>
            <a:off x="1364253" y="1191361"/>
            <a:ext cx="25872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Em sáng tạo</a:t>
            </a:r>
            <a:endParaRPr sz="2800" b="1">
              <a:solidFill>
                <a:srgbClr val="C55A1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3" name="Google Shape;703;p20"/>
          <p:cNvSpPr txBox="1"/>
          <p:nvPr/>
        </p:nvSpPr>
        <p:spPr>
          <a:xfrm>
            <a:off x="1392508" y="385561"/>
            <a:ext cx="37101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581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Sáng chế STEM</a:t>
            </a:r>
          </a:p>
        </p:txBody>
      </p:sp>
      <p:sp>
        <p:nvSpPr>
          <p:cNvPr id="704" name="Google Shape;704;p20"/>
          <p:cNvSpPr/>
          <p:nvPr/>
        </p:nvSpPr>
        <p:spPr>
          <a:xfrm>
            <a:off x="347891" y="1764803"/>
            <a:ext cx="2196526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a) Em làm gì?</a:t>
            </a:r>
          </a:p>
        </p:txBody>
      </p:sp>
      <p:pic>
        <p:nvPicPr>
          <p:cNvPr id="705" name="Google Shape;70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0501" y="3955609"/>
            <a:ext cx="2102507" cy="2598447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20"/>
          <p:cNvSpPr/>
          <p:nvPr/>
        </p:nvSpPr>
        <p:spPr>
          <a:xfrm>
            <a:off x="4469616" y="1975757"/>
            <a:ext cx="6837318" cy="3231969"/>
          </a:xfrm>
          <a:custGeom>
            <a:avLst/>
            <a:gdLst/>
            <a:ahLst/>
            <a:cxnLst/>
            <a:rect l="l" t="t" r="r" b="b"/>
            <a:pathLst>
              <a:path w="6837318" h="3231969" fill="none" extrusionOk="0">
                <a:moveTo>
                  <a:pt x="-1610940" y="2413893"/>
                </a:moveTo>
                <a:cubicBezTo>
                  <a:pt x="-956283" y="2128820"/>
                  <a:pt x="-300229" y="1919828"/>
                  <a:pt x="29657" y="1828378"/>
                </a:cubicBezTo>
                <a:cubicBezTo>
                  <a:pt x="-242049" y="983074"/>
                  <a:pt x="1271798" y="90456"/>
                  <a:pt x="3236503" y="2295"/>
                </a:cubicBezTo>
                <a:cubicBezTo>
                  <a:pt x="4712771" y="-7292"/>
                  <a:pt x="6153705" y="427978"/>
                  <a:pt x="6649170" y="1087278"/>
                </a:cubicBezTo>
                <a:cubicBezTo>
                  <a:pt x="7206216" y="1821058"/>
                  <a:pt x="5961924" y="3172320"/>
                  <a:pt x="3764753" y="3223668"/>
                </a:cubicBezTo>
                <a:cubicBezTo>
                  <a:pt x="2448804" y="3269605"/>
                  <a:pt x="1080963" y="2847885"/>
                  <a:pt x="444750" y="2413020"/>
                </a:cubicBezTo>
                <a:cubicBezTo>
                  <a:pt x="-14859" y="2490820"/>
                  <a:pt x="-990765" y="2370936"/>
                  <a:pt x="-1610940" y="2413893"/>
                </a:cubicBezTo>
                <a:close/>
              </a:path>
              <a:path w="6837318" h="3231969" extrusionOk="0">
                <a:moveTo>
                  <a:pt x="-1610940" y="2413893"/>
                </a:moveTo>
                <a:cubicBezTo>
                  <a:pt x="-1000083" y="2083394"/>
                  <a:pt x="-443929" y="1868607"/>
                  <a:pt x="29657" y="1828378"/>
                </a:cubicBezTo>
                <a:cubicBezTo>
                  <a:pt x="-315803" y="844961"/>
                  <a:pt x="1238032" y="-121967"/>
                  <a:pt x="3236503" y="2295"/>
                </a:cubicBezTo>
                <a:cubicBezTo>
                  <a:pt x="4734731" y="-11593"/>
                  <a:pt x="6228099" y="360870"/>
                  <a:pt x="6649170" y="1087278"/>
                </a:cubicBezTo>
                <a:cubicBezTo>
                  <a:pt x="7337229" y="1775774"/>
                  <a:pt x="6117433" y="2927759"/>
                  <a:pt x="3764753" y="3223668"/>
                </a:cubicBezTo>
                <a:cubicBezTo>
                  <a:pt x="2524724" y="3201181"/>
                  <a:pt x="1063618" y="2853778"/>
                  <a:pt x="444750" y="2413020"/>
                </a:cubicBezTo>
                <a:cubicBezTo>
                  <a:pt x="-240861" y="2289704"/>
                  <a:pt x="-1014281" y="2559343"/>
                  <a:pt x="-1610940" y="2413893"/>
                </a:cubicBezTo>
                <a:close/>
              </a:path>
            </a:pathLst>
          </a:custGeom>
          <a:solidFill>
            <a:srgbClr val="FBE4D4"/>
          </a:solidFill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Em quan sát cách dựng ngôi nhà đứng lên, cách gấp gọn ngôi nhà.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7" name="Google Shape;70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  <p:pic>
        <p:nvPicPr>
          <p:cNvPr id="708" name="Google Shape;708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1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14" name="Google Shape;714;p21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715" name="Google Shape;715;p21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6" name="Google Shape;716;p21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17" name="Google Shape;717;p21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718" name="Google Shape;718;p21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9" name="Google Shape;719;p21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20" name="Google Shape;720;p21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721" name="Google Shape;721;p21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2" name="Google Shape;722;p21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3" name="Google Shape;723;p21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21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5" name="Google Shape;725;p21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6" name="Google Shape;726;p21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7" name="Google Shape;727;p21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728" name="Google Shape;728;p21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0" name="Google Shape;730;p21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31" name="Google Shape;731;p21"/>
          <p:cNvPicPr preferRelativeResize="0"/>
          <p:nvPr/>
        </p:nvPicPr>
        <p:blipFill rotWithShape="1">
          <a:blip r:embed="rId3"/>
          <a:srcRect l="-1" r="2407"/>
          <a:stretch>
            <a:fillRect/>
          </a:stretch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32" name="Google Shape;732;p21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Em sáng tạo</a:t>
            </a:r>
            <a:endParaRPr sz="2800" b="1">
              <a:solidFill>
                <a:srgbClr val="C55A1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3" name="Google Shape;733;p21"/>
          <p:cNvSpPr txBox="1"/>
          <p:nvPr/>
        </p:nvSpPr>
        <p:spPr>
          <a:xfrm>
            <a:off x="1392508" y="385561"/>
            <a:ext cx="37101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581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Sáng chế STEM</a:t>
            </a:r>
          </a:p>
        </p:txBody>
      </p:sp>
      <p:sp>
        <p:nvSpPr>
          <p:cNvPr id="734" name="Google Shape;734;p21"/>
          <p:cNvSpPr/>
          <p:nvPr/>
        </p:nvSpPr>
        <p:spPr>
          <a:xfrm>
            <a:off x="370911" y="1837359"/>
            <a:ext cx="3746299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b) Em làm như thế nào ?</a:t>
            </a:r>
          </a:p>
        </p:txBody>
      </p:sp>
      <p:pic>
        <p:nvPicPr>
          <p:cNvPr id="735" name="Google Shape;735;p2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20991" y="3399703"/>
            <a:ext cx="2682385" cy="3097892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21"/>
          <p:cNvSpPr/>
          <p:nvPr/>
        </p:nvSpPr>
        <p:spPr>
          <a:xfrm>
            <a:off x="4999810" y="2348137"/>
            <a:ext cx="6551060" cy="2966813"/>
          </a:xfrm>
          <a:custGeom>
            <a:avLst/>
            <a:gdLst/>
            <a:ahLst/>
            <a:cxnLst/>
            <a:rect l="l" t="t" r="r" b="b"/>
            <a:pathLst>
              <a:path w="6551060" h="2966813" fill="none" extrusionOk="0">
                <a:moveTo>
                  <a:pt x="-1637241" y="1703663"/>
                </a:moveTo>
                <a:cubicBezTo>
                  <a:pt x="-1501204" y="1610702"/>
                  <a:pt x="-1188755" y="1631422"/>
                  <a:pt x="-1053715" y="1577003"/>
                </a:cubicBezTo>
                <a:cubicBezTo>
                  <a:pt x="-918675" y="1522584"/>
                  <a:pt x="-691527" y="1509441"/>
                  <a:pt x="-519733" y="1461096"/>
                </a:cubicBezTo>
                <a:cubicBezTo>
                  <a:pt x="-347939" y="1412751"/>
                  <a:pt x="-98621" y="1383066"/>
                  <a:pt x="14249" y="1345190"/>
                </a:cubicBezTo>
                <a:cubicBezTo>
                  <a:pt x="165736" y="234187"/>
                  <a:pt x="1569454" y="233746"/>
                  <a:pt x="3272717" y="0"/>
                </a:cubicBezTo>
                <a:cubicBezTo>
                  <a:pt x="4813251" y="84920"/>
                  <a:pt x="6576069" y="602456"/>
                  <a:pt x="6534161" y="1332921"/>
                </a:cubicBezTo>
                <a:cubicBezTo>
                  <a:pt x="6690907" y="2454153"/>
                  <a:pt x="5300710" y="2489309"/>
                  <a:pt x="3409881" y="2965565"/>
                </a:cubicBezTo>
                <a:cubicBezTo>
                  <a:pt x="1804632" y="3074988"/>
                  <a:pt x="552722" y="2702158"/>
                  <a:pt x="137393" y="1908531"/>
                </a:cubicBezTo>
                <a:cubicBezTo>
                  <a:pt x="-139338" y="1888379"/>
                  <a:pt x="-263037" y="1809810"/>
                  <a:pt x="-471898" y="1838193"/>
                </a:cubicBezTo>
                <a:cubicBezTo>
                  <a:pt x="-680759" y="1866576"/>
                  <a:pt x="-866110" y="1769500"/>
                  <a:pt x="-1045696" y="1771952"/>
                </a:cubicBezTo>
                <a:cubicBezTo>
                  <a:pt x="-1225282" y="1774404"/>
                  <a:pt x="-1378101" y="1675900"/>
                  <a:pt x="-1637241" y="1703663"/>
                </a:cubicBezTo>
                <a:close/>
              </a:path>
              <a:path w="6551060" h="2966813" extrusionOk="0">
                <a:moveTo>
                  <a:pt x="-1637241" y="1703663"/>
                </a:moveTo>
                <a:cubicBezTo>
                  <a:pt x="-1485519" y="1602332"/>
                  <a:pt x="-1175867" y="1608129"/>
                  <a:pt x="-1053715" y="1577003"/>
                </a:cubicBezTo>
                <a:cubicBezTo>
                  <a:pt x="-931563" y="1545876"/>
                  <a:pt x="-667329" y="1494073"/>
                  <a:pt x="-536248" y="1464681"/>
                </a:cubicBezTo>
                <a:cubicBezTo>
                  <a:pt x="-405167" y="1435289"/>
                  <a:pt x="-216651" y="1436862"/>
                  <a:pt x="14249" y="1345190"/>
                </a:cubicBezTo>
                <a:cubicBezTo>
                  <a:pt x="263731" y="356834"/>
                  <a:pt x="1439871" y="-172522"/>
                  <a:pt x="3272717" y="0"/>
                </a:cubicBezTo>
                <a:cubicBezTo>
                  <a:pt x="5045776" y="-39900"/>
                  <a:pt x="6216985" y="423687"/>
                  <a:pt x="6534161" y="1332921"/>
                </a:cubicBezTo>
                <a:cubicBezTo>
                  <a:pt x="6582951" y="1900859"/>
                  <a:pt x="5334819" y="2956786"/>
                  <a:pt x="3409881" y="2965565"/>
                </a:cubicBezTo>
                <a:cubicBezTo>
                  <a:pt x="1968173" y="3197218"/>
                  <a:pt x="516067" y="2457040"/>
                  <a:pt x="137393" y="1908531"/>
                </a:cubicBezTo>
                <a:cubicBezTo>
                  <a:pt x="-168108" y="1882850"/>
                  <a:pt x="-163370" y="1822905"/>
                  <a:pt x="-471898" y="1838193"/>
                </a:cubicBezTo>
                <a:cubicBezTo>
                  <a:pt x="-780426" y="1853481"/>
                  <a:pt x="-871398" y="1717356"/>
                  <a:pt x="-1098935" y="1765806"/>
                </a:cubicBezTo>
                <a:cubicBezTo>
                  <a:pt x="-1326472" y="1814256"/>
                  <a:pt x="-1440600" y="1666152"/>
                  <a:pt x="-1637241" y="1703663"/>
                </a:cubicBezTo>
                <a:close/>
              </a:path>
            </a:pathLst>
          </a:custGeom>
          <a:solidFill>
            <a:srgbClr val="FBE4D4"/>
          </a:solidFill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Em quan sát </a:t>
            </a:r>
            <a:r>
              <a:rPr lang="en-US" sz="36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hình 11 </a:t>
            </a:r>
            <a:r>
              <a:rPr lang="en-US" sz="3600" b="1">
                <a:solidFill>
                  <a:srgbClr val="2F549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trang 12</a:t>
            </a: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đọc kĩ các bước như hướng dẫn.</a:t>
            </a:r>
          </a:p>
        </p:txBody>
      </p:sp>
      <p:sp>
        <p:nvSpPr>
          <p:cNvPr id="737" name="Google Shape;73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  <p:pic>
        <p:nvPicPr>
          <p:cNvPr id="738" name="Google Shape;738;p2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22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44" name="Google Shape;744;p22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745" name="Google Shape;745;p22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47" name="Google Shape;747;p22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748" name="Google Shape;748;p22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9" name="Google Shape;749;p22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50" name="Google Shape;750;p22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751" name="Google Shape;751;p22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2" name="Google Shape;752;p22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53" name="Google Shape;753;p22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54" name="Google Shape;754;p22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55" name="Google Shape;755;p22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56" name="Google Shape;756;p22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57" name="Google Shape;757;p22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758" name="Google Shape;758;p22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60" name="Google Shape;760;p22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61" name="Google Shape;761;p22"/>
          <p:cNvPicPr preferRelativeResize="0"/>
          <p:nvPr/>
        </p:nvPicPr>
        <p:blipFill rotWithShape="1">
          <a:blip r:embed="rId3"/>
          <a:srcRect l="-1" r="2407"/>
          <a:stretch>
            <a:fillRect/>
          </a:stretch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62" name="Google Shape;762;p22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Em sáng tạo</a:t>
            </a:r>
            <a:endParaRPr sz="2800" b="1">
              <a:solidFill>
                <a:srgbClr val="C55A1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63" name="Google Shape;763;p22"/>
          <p:cNvSpPr txBox="1"/>
          <p:nvPr/>
        </p:nvSpPr>
        <p:spPr>
          <a:xfrm>
            <a:off x="1397389" y="438476"/>
            <a:ext cx="371017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581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Sáng chế STEM</a:t>
            </a:r>
          </a:p>
        </p:txBody>
      </p:sp>
      <p:sp>
        <p:nvSpPr>
          <p:cNvPr id="764" name="Google Shape;764;p22"/>
          <p:cNvSpPr/>
          <p:nvPr/>
        </p:nvSpPr>
        <p:spPr>
          <a:xfrm>
            <a:off x="380899" y="1837359"/>
            <a:ext cx="2979003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c) Em tạo sản phẩm</a:t>
            </a:r>
            <a:endParaRPr sz="2400" b="1">
              <a:solidFill>
                <a:srgbClr val="C55A1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65" name="Google Shape;76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  <p:pic>
        <p:nvPicPr>
          <p:cNvPr id="766" name="Google Shape;766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523543" y="2450881"/>
            <a:ext cx="7251132" cy="375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23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73" name="Google Shape;773;p23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774" name="Google Shape;774;p23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76" name="Google Shape;776;p23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777" name="Google Shape;777;p23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8" name="Google Shape;778;p23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79" name="Google Shape;779;p23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780" name="Google Shape;780;p23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1" name="Google Shape;781;p23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82" name="Google Shape;782;p23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83" name="Google Shape;783;p23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84" name="Google Shape;784;p23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85" name="Google Shape;785;p23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86" name="Google Shape;786;p23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787" name="Google Shape;787;p23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8" name="Google Shape;788;p23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89" name="Google Shape;789;p23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90" name="Google Shape;790;p23"/>
          <p:cNvPicPr preferRelativeResize="0"/>
          <p:nvPr/>
        </p:nvPicPr>
        <p:blipFill rotWithShape="1">
          <a:blip r:embed="rId3"/>
          <a:srcRect l="-1" r="2407"/>
          <a:stretch>
            <a:fillRect/>
          </a:stretch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91" name="Google Shape;791;p23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Em sáng tạo</a:t>
            </a:r>
            <a:endParaRPr sz="2800" b="1">
              <a:solidFill>
                <a:srgbClr val="C55A1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2" name="Google Shape;792;p23"/>
          <p:cNvSpPr txBox="1"/>
          <p:nvPr/>
        </p:nvSpPr>
        <p:spPr>
          <a:xfrm>
            <a:off x="1423515" y="440365"/>
            <a:ext cx="371017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581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Sáng chế STEM</a:t>
            </a:r>
          </a:p>
        </p:txBody>
      </p:sp>
      <p:sp>
        <p:nvSpPr>
          <p:cNvPr id="793" name="Google Shape;793;p23"/>
          <p:cNvSpPr/>
          <p:nvPr/>
        </p:nvSpPr>
        <p:spPr>
          <a:xfrm>
            <a:off x="399383" y="1775948"/>
            <a:ext cx="2383574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d) Em kiểm tra</a:t>
            </a:r>
            <a:endParaRPr sz="2400" b="1">
              <a:solidFill>
                <a:srgbClr val="C55A1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94" name="Google Shape;794;p2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396965" y="243367"/>
            <a:ext cx="1459057" cy="1749417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  <p:pic>
        <p:nvPicPr>
          <p:cNvPr id="796" name="Google Shape;796;p2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819317" y="2362720"/>
            <a:ext cx="8796980" cy="398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2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4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03" name="Google Shape;803;p24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804" name="Google Shape;804;p24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5" name="Google Shape;805;p24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06" name="Google Shape;806;p24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807" name="Google Shape;807;p24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8" name="Google Shape;808;p24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09" name="Google Shape;809;p24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810" name="Google Shape;810;p24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1" name="Google Shape;811;p24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812" name="Google Shape;812;p24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3" name="Google Shape;813;p24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4" name="Google Shape;814;p24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5" name="Google Shape;815;p24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16" name="Google Shape;816;p24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817" name="Google Shape;817;p24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819" name="Google Shape;819;p24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20" name="Google Shape;820;p24"/>
          <p:cNvPicPr preferRelativeResize="0"/>
          <p:nvPr/>
        </p:nvPicPr>
        <p:blipFill rotWithShape="1">
          <a:blip r:embed="rId3"/>
          <a:srcRect l="-1" r="2407"/>
          <a:stretch>
            <a:fillRect/>
          </a:stretch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21" name="Google Shape;821;p24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Em sáng tạo</a:t>
            </a:r>
            <a:endParaRPr sz="2800" b="1">
              <a:solidFill>
                <a:srgbClr val="C55A1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22" name="Google Shape;822;p24"/>
          <p:cNvSpPr txBox="1"/>
          <p:nvPr/>
        </p:nvSpPr>
        <p:spPr>
          <a:xfrm>
            <a:off x="1449998" y="430126"/>
            <a:ext cx="371017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581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Sáng chế STEM</a:t>
            </a:r>
          </a:p>
        </p:txBody>
      </p:sp>
      <p:pic>
        <p:nvPicPr>
          <p:cNvPr id="823" name="Google Shape;823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19900" y="4537944"/>
            <a:ext cx="1816040" cy="2177441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24"/>
          <p:cNvSpPr/>
          <p:nvPr/>
        </p:nvSpPr>
        <p:spPr>
          <a:xfrm>
            <a:off x="399382" y="1775948"/>
            <a:ext cx="8211218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Em cảm ơn bạn cùng em làm </a:t>
            </a:r>
            <a:r>
              <a:rPr lang="en-US" sz="24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ngôi nhà mơ ước</a:t>
            </a:r>
            <a:endParaRPr sz="2400" b="1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25" name="Google Shape;82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 lang="en-US"/>
          </a:p>
        </p:txBody>
      </p:sp>
      <p:pic>
        <p:nvPicPr>
          <p:cNvPr id="826" name="Google Shape;826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24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051779" y="2430725"/>
            <a:ext cx="8302027" cy="347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25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33" name="Google Shape;833;p25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834" name="Google Shape;834;p25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5" name="Google Shape;835;p25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36" name="Google Shape;836;p25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837" name="Google Shape;837;p25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8" name="Google Shape;838;p25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39" name="Google Shape;839;p25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840" name="Google Shape;840;p25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1" name="Google Shape;841;p25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842" name="Google Shape;842;p25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43" name="Google Shape;843;p25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44" name="Google Shape;844;p25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45" name="Google Shape;845;p25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46" name="Google Shape;846;p25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847" name="Google Shape;847;p25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48" name="Google Shape;848;p25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849" name="Google Shape;849;p25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50" name="Google Shape;850;p25"/>
          <p:cNvPicPr preferRelativeResize="0"/>
          <p:nvPr/>
        </p:nvPicPr>
        <p:blipFill rotWithShape="1">
          <a:blip r:embed="rId3"/>
          <a:srcRect l="-1" r="2407"/>
          <a:stretch>
            <a:fillRect/>
          </a:stretch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1" name="Google Shape;851;p25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Em sáng tạo</a:t>
            </a:r>
            <a:endParaRPr sz="2800" b="1">
              <a:solidFill>
                <a:srgbClr val="C55A1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2" name="Google Shape;852;p25"/>
          <p:cNvSpPr txBox="1"/>
          <p:nvPr/>
        </p:nvSpPr>
        <p:spPr>
          <a:xfrm>
            <a:off x="1423515" y="430126"/>
            <a:ext cx="371017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581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Sáng chế STEM</a:t>
            </a:r>
          </a:p>
        </p:txBody>
      </p:sp>
      <p:sp>
        <p:nvSpPr>
          <p:cNvPr id="853" name="Google Shape;853;p25"/>
          <p:cNvSpPr/>
          <p:nvPr/>
        </p:nvSpPr>
        <p:spPr>
          <a:xfrm>
            <a:off x="399383" y="1775948"/>
            <a:ext cx="2383574" cy="51077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e) Em trình diễn</a:t>
            </a:r>
            <a:endParaRPr sz="2400" b="1">
              <a:solidFill>
                <a:srgbClr val="C55A1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54" name="Google Shape;854;p2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04873" y="3067533"/>
            <a:ext cx="2383574" cy="2857917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25"/>
          <p:cNvSpPr/>
          <p:nvPr/>
        </p:nvSpPr>
        <p:spPr>
          <a:xfrm>
            <a:off x="4289400" y="1754363"/>
            <a:ext cx="7467046" cy="2856694"/>
          </a:xfrm>
          <a:custGeom>
            <a:avLst/>
            <a:gdLst/>
            <a:ahLst/>
            <a:cxnLst/>
            <a:rect l="l" t="t" r="r" b="b"/>
            <a:pathLst>
              <a:path w="7044383" h="2856694" fill="none" extrusionOk="0">
                <a:moveTo>
                  <a:pt x="-1424374" y="2379083"/>
                </a:moveTo>
                <a:cubicBezTo>
                  <a:pt x="-1214194" y="2262597"/>
                  <a:pt x="-1142731" y="2287803"/>
                  <a:pt x="-943595" y="2192175"/>
                </a:cubicBezTo>
                <a:cubicBezTo>
                  <a:pt x="-744459" y="2096547"/>
                  <a:pt x="-609622" y="2124327"/>
                  <a:pt x="-478160" y="2011231"/>
                </a:cubicBezTo>
                <a:cubicBezTo>
                  <a:pt x="-346698" y="1898135"/>
                  <a:pt x="-131193" y="1946366"/>
                  <a:pt x="110027" y="1782567"/>
                </a:cubicBezTo>
                <a:cubicBezTo>
                  <a:pt x="-354197" y="809566"/>
                  <a:pt x="1461387" y="135742"/>
                  <a:pt x="3306567" y="2679"/>
                </a:cubicBezTo>
                <a:cubicBezTo>
                  <a:pt x="4810196" y="3724"/>
                  <a:pt x="5856833" y="155035"/>
                  <a:pt x="6683097" y="798208"/>
                </a:cubicBezTo>
                <a:cubicBezTo>
                  <a:pt x="7949272" y="1827060"/>
                  <a:pt x="6332548" y="2795396"/>
                  <a:pt x="3875162" y="2849504"/>
                </a:cubicBezTo>
                <a:cubicBezTo>
                  <a:pt x="2649488" y="3114715"/>
                  <a:pt x="1423746" y="2777661"/>
                  <a:pt x="685699" y="2275128"/>
                </a:cubicBezTo>
                <a:cubicBezTo>
                  <a:pt x="481441" y="2339291"/>
                  <a:pt x="386683" y="2248777"/>
                  <a:pt x="200382" y="2299038"/>
                </a:cubicBezTo>
                <a:cubicBezTo>
                  <a:pt x="14081" y="2349298"/>
                  <a:pt x="-184455" y="2266900"/>
                  <a:pt x="-306035" y="2323987"/>
                </a:cubicBezTo>
                <a:cubicBezTo>
                  <a:pt x="-427614" y="2381074"/>
                  <a:pt x="-650685" y="2315802"/>
                  <a:pt x="-791352" y="2347897"/>
                </a:cubicBezTo>
                <a:cubicBezTo>
                  <a:pt x="-932019" y="2379992"/>
                  <a:pt x="-1176042" y="2337079"/>
                  <a:pt x="-1424374" y="2379083"/>
                </a:cubicBezTo>
                <a:close/>
              </a:path>
              <a:path w="7044383" h="2856694" extrusionOk="0">
                <a:moveTo>
                  <a:pt x="-1424374" y="2379083"/>
                </a:moveTo>
                <a:cubicBezTo>
                  <a:pt x="-1299287" y="2276910"/>
                  <a:pt x="-1066012" y="2243657"/>
                  <a:pt x="-882219" y="2168314"/>
                </a:cubicBezTo>
                <a:cubicBezTo>
                  <a:pt x="-698426" y="2092971"/>
                  <a:pt x="-596312" y="2075144"/>
                  <a:pt x="-401440" y="1981406"/>
                </a:cubicBezTo>
                <a:cubicBezTo>
                  <a:pt x="-206568" y="1887668"/>
                  <a:pt x="-25230" y="1879892"/>
                  <a:pt x="110027" y="1782567"/>
                </a:cubicBezTo>
                <a:cubicBezTo>
                  <a:pt x="-296273" y="564440"/>
                  <a:pt x="870645" y="-219431"/>
                  <a:pt x="3306567" y="2679"/>
                </a:cubicBezTo>
                <a:cubicBezTo>
                  <a:pt x="4760992" y="-48129"/>
                  <a:pt x="6042911" y="267298"/>
                  <a:pt x="6683097" y="798208"/>
                </a:cubicBezTo>
                <a:cubicBezTo>
                  <a:pt x="7667439" y="1495885"/>
                  <a:pt x="6400761" y="2804326"/>
                  <a:pt x="3875162" y="2849504"/>
                </a:cubicBezTo>
                <a:cubicBezTo>
                  <a:pt x="2679752" y="3062586"/>
                  <a:pt x="1332963" y="2499577"/>
                  <a:pt x="685699" y="2275128"/>
                </a:cubicBezTo>
                <a:cubicBezTo>
                  <a:pt x="469473" y="2297103"/>
                  <a:pt x="385597" y="2240858"/>
                  <a:pt x="137080" y="2302156"/>
                </a:cubicBezTo>
                <a:cubicBezTo>
                  <a:pt x="-111437" y="2363454"/>
                  <a:pt x="-229633" y="2306991"/>
                  <a:pt x="-432640" y="2330224"/>
                </a:cubicBezTo>
                <a:cubicBezTo>
                  <a:pt x="-635647" y="2353457"/>
                  <a:pt x="-789117" y="2305269"/>
                  <a:pt x="-896856" y="2353094"/>
                </a:cubicBezTo>
                <a:cubicBezTo>
                  <a:pt x="-1004595" y="2400919"/>
                  <a:pt x="-1207893" y="2355748"/>
                  <a:pt x="-1424374" y="2379083"/>
                </a:cubicBezTo>
                <a:close/>
              </a:path>
            </a:pathLst>
          </a:custGeom>
          <a:solidFill>
            <a:srgbClr val="FBE4D4"/>
          </a:solidFill>
          <a:ln w="28575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– </a:t>
            </a:r>
            <a:r>
              <a:rPr lang="en-US" sz="32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Giới thiệu </a:t>
            </a:r>
            <a:r>
              <a:rPr lang="en-US" sz="32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ngôi nhà mơ ước của nhóm.</a:t>
            </a:r>
            <a:br>
              <a:rPr lang="en-US" sz="32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32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– </a:t>
            </a:r>
            <a:r>
              <a:rPr lang="en-US" sz="32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Đố bạn </a:t>
            </a:r>
            <a:r>
              <a:rPr lang="en-US" sz="32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nhận ra các phòng trong ngôi nhà. </a:t>
            </a:r>
          </a:p>
        </p:txBody>
      </p:sp>
      <p:sp>
        <p:nvSpPr>
          <p:cNvPr id="856" name="Google Shape;85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  <p:pic>
        <p:nvPicPr>
          <p:cNvPr id="857" name="Google Shape;857;p2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26"/>
          <p:cNvSpPr/>
          <p:nvPr/>
        </p:nvSpPr>
        <p:spPr>
          <a:xfrm>
            <a:off x="1291563" y="1241583"/>
            <a:ext cx="2491999" cy="47299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63" name="Google Shape;863;p26"/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</p:grpSpPr>
        <p:sp>
          <p:nvSpPr>
            <p:cNvPr id="864" name="Google Shape;864;p26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5" name="Google Shape;865;p26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66" name="Google Shape;866;p26"/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</p:grpSpPr>
        <p:sp>
          <p:nvSpPr>
            <p:cNvPr id="867" name="Google Shape;867;p26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68" name="Google Shape;868;p26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E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69" name="Google Shape;869;p26"/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</p:grpSpPr>
        <p:sp>
          <p:nvSpPr>
            <p:cNvPr id="870" name="Google Shape;870;p26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1" name="Google Shape;871;p26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872" name="Google Shape;872;p26"/>
          <p:cNvSpPr/>
          <p:nvPr/>
        </p:nvSpPr>
        <p:spPr>
          <a:xfrm>
            <a:off x="9067237" y="96493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73" name="Google Shape;873;p26"/>
          <p:cNvSpPr/>
          <p:nvPr/>
        </p:nvSpPr>
        <p:spPr>
          <a:xfrm>
            <a:off x="10922262" y="-58155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74" name="Google Shape;874;p26"/>
          <p:cNvSpPr/>
          <p:nvPr/>
        </p:nvSpPr>
        <p:spPr>
          <a:xfrm>
            <a:off x="9199717" y="46010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75" name="Google Shape;875;p26"/>
          <p:cNvSpPr/>
          <p:nvPr/>
        </p:nvSpPr>
        <p:spPr>
          <a:xfrm>
            <a:off x="11054742" y="-58057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DEB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876" name="Google Shape;876;p26"/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</p:grpSpPr>
        <p:sp>
          <p:nvSpPr>
            <p:cNvPr id="877" name="Google Shape;877;p26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78" name="Google Shape;878;p26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3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879" name="Google Shape;879;p26"/>
          <p:cNvSpPr/>
          <p:nvPr/>
        </p:nvSpPr>
        <p:spPr>
          <a:xfrm>
            <a:off x="1364253" y="396168"/>
            <a:ext cx="3200984" cy="672415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D3E8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80" name="Google Shape;880;p26"/>
          <p:cNvPicPr preferRelativeResize="0"/>
          <p:nvPr/>
        </p:nvPicPr>
        <p:blipFill rotWithShape="1">
          <a:blip r:embed="rId3"/>
          <a:srcRect l="-1" r="2407"/>
          <a:stretch>
            <a:fillRect/>
          </a:stretch>
        </p:blipFill>
        <p:spPr>
          <a:xfrm>
            <a:off x="140477" y="97336"/>
            <a:ext cx="1261872" cy="12641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81" name="Google Shape;881;p26"/>
          <p:cNvSpPr txBox="1"/>
          <p:nvPr/>
        </p:nvSpPr>
        <p:spPr>
          <a:xfrm>
            <a:off x="1364253" y="1191361"/>
            <a:ext cx="80435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Em sáng tạo</a:t>
            </a:r>
            <a:endParaRPr sz="2800" b="1">
              <a:solidFill>
                <a:srgbClr val="C55A1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2" name="Google Shape;882;p26"/>
          <p:cNvSpPr txBox="1"/>
          <p:nvPr/>
        </p:nvSpPr>
        <p:spPr>
          <a:xfrm>
            <a:off x="1484238" y="454367"/>
            <a:ext cx="371017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581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Sáng chế STEM</a:t>
            </a:r>
          </a:p>
        </p:txBody>
      </p:sp>
      <p:sp>
        <p:nvSpPr>
          <p:cNvPr id="883" name="Google Shape;883;p26"/>
          <p:cNvSpPr/>
          <p:nvPr/>
        </p:nvSpPr>
        <p:spPr>
          <a:xfrm>
            <a:off x="383676" y="1837350"/>
            <a:ext cx="3108300" cy="51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g) Cải tiến –</a:t>
            </a:r>
            <a:r>
              <a:rPr lang="en-US" sz="36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b="1">
                <a:solidFill>
                  <a:srgbClr val="C55A1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Sáng tạo</a:t>
            </a:r>
            <a:endParaRPr sz="2400" b="1">
              <a:solidFill>
                <a:srgbClr val="C55A1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84" name="Google Shape;884;p2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-987934">
            <a:off x="8577844" y="2017403"/>
            <a:ext cx="2497000" cy="2800911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26"/>
          <p:cNvSpPr/>
          <p:nvPr/>
        </p:nvSpPr>
        <p:spPr>
          <a:xfrm>
            <a:off x="771413" y="2914717"/>
            <a:ext cx="7213258" cy="2449395"/>
          </a:xfrm>
          <a:prstGeom prst="roundRect">
            <a:avLst>
              <a:gd name="adj" fmla="val 9154"/>
            </a:avLst>
          </a:prstGeom>
          <a:solidFill>
            <a:srgbClr val="FD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 panose="020F0502020204030204"/>
              <a:buNone/>
            </a:pPr>
            <a:r>
              <a:rPr lang="en-US"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– Làm thêm phần mái cho ngôi nhà.</a:t>
            </a:r>
            <a:endParaRPr sz="36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3600"/>
              <a:buFont typeface="Calibri" panose="020F0502020204030204"/>
              <a:buNone/>
            </a:pPr>
            <a:r>
              <a:rPr lang="en-US" sz="36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– Làm thêm vườn hoa, hàng rào, hồ cá,… phía bên ngoài ngôi nhà.</a:t>
            </a:r>
            <a:endParaRPr sz="36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6" name="Google Shape;88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  <p:pic>
        <p:nvPicPr>
          <p:cNvPr id="887" name="Google Shape;887;p2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" name="Google Shape;892;p27"/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</p:grpSpPr>
        <p:sp>
          <p:nvSpPr>
            <p:cNvPr id="893" name="Google Shape;893;p27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4" name="Google Shape;894;p27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95" name="Google Shape;895;p27"/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</p:grpSpPr>
        <p:sp>
          <p:nvSpPr>
            <p:cNvPr id="896" name="Google Shape;896;p27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97" name="Google Shape;897;p27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98" name="Google Shape;898;p27"/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</p:grpSpPr>
        <p:sp>
          <p:nvSpPr>
            <p:cNvPr id="899" name="Google Shape;899;p27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0" name="Google Shape;900;p27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901" name="Google Shape;901;p27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02" name="Google Shape;902;p27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03" name="Google Shape;903;p27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04" name="Google Shape;904;p27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905" name="Google Shape;905;p27"/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</p:grpSpPr>
        <p:sp>
          <p:nvSpPr>
            <p:cNvPr id="906" name="Google Shape;906;p27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908" name="Google Shape;908;p2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42745" y="2040379"/>
            <a:ext cx="2557038" cy="259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27"/>
          <p:cNvPicPr preferRelativeResize="0"/>
          <p:nvPr/>
        </p:nvPicPr>
        <p:blipFill rotWithShape="1">
          <a:blip r:embed="rId4"/>
          <a:srcRect b="61722"/>
          <a:stretch>
            <a:fillRect/>
          </a:stretch>
        </p:blipFill>
        <p:spPr>
          <a:xfrm>
            <a:off x="2540000" y="2552705"/>
            <a:ext cx="10658099" cy="17525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0" name="Google Shape;910;p27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911" name="Google Shape;911;p27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2" name="Google Shape;912;p27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3" name="Google Shape;91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 lang="en-US"/>
          </a:p>
        </p:txBody>
      </p:sp>
      <p:pic>
        <p:nvPicPr>
          <p:cNvPr id="914" name="Google Shape;914;p2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9" name="Google Shape;919;p28"/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</p:grpSpPr>
        <p:sp>
          <p:nvSpPr>
            <p:cNvPr id="920" name="Google Shape;920;p28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1" name="Google Shape;921;p28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22" name="Google Shape;922;p28"/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</p:grpSpPr>
        <p:sp>
          <p:nvSpPr>
            <p:cNvPr id="923" name="Google Shape;923;p28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4" name="Google Shape;924;p28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ED6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25" name="Google Shape;925;p28"/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</p:grpSpPr>
        <p:sp>
          <p:nvSpPr>
            <p:cNvPr id="926" name="Google Shape;926;p28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7" name="Google Shape;927;p28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928" name="Google Shape;928;p28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9" name="Google Shape;929;p28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0" name="Google Shape;930;p28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1" name="Google Shape;931;p28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ED6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932" name="Google Shape;932;p28"/>
          <p:cNvGrpSpPr/>
          <p:nvPr/>
        </p:nvGrpSpPr>
        <p:grpSpPr>
          <a:xfrm>
            <a:off x="9303872" y="-24574"/>
            <a:ext cx="3372745" cy="7449566"/>
            <a:chOff x="9303872" y="-24574"/>
            <a:chExt cx="3349561" cy="7449566"/>
          </a:xfrm>
        </p:grpSpPr>
        <p:sp>
          <p:nvSpPr>
            <p:cNvPr id="933" name="Google Shape;933;p28"/>
            <p:cNvSpPr/>
            <p:nvPr/>
          </p:nvSpPr>
          <p:spPr>
            <a:xfrm>
              <a:off x="930387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5CA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935" name="Google Shape;935;p28"/>
          <p:cNvSpPr/>
          <p:nvPr/>
        </p:nvSpPr>
        <p:spPr>
          <a:xfrm>
            <a:off x="1301910" y="313877"/>
            <a:ext cx="4318000" cy="837128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36" name="Google Shape;936;p28" descr="A cartoon of a purple gear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65653" y="97336"/>
            <a:ext cx="1261872" cy="1261872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37" name="Google Shape;937;p28"/>
          <p:cNvSpPr/>
          <p:nvPr/>
        </p:nvSpPr>
        <p:spPr>
          <a:xfrm>
            <a:off x="1230239" y="1404591"/>
            <a:ext cx="9819362" cy="1520484"/>
          </a:xfrm>
          <a:prstGeom prst="roundRect">
            <a:avLst>
              <a:gd name="adj" fmla="val 9154"/>
            </a:avLst>
          </a:prstGeom>
          <a:solidFill>
            <a:srgbClr val="EEE8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Để thực hiện cảnh quay trong một số bộ phim, người ta làm mô hình ngôi nhà rất nhỏ nhưng vẫn thể hiện đầy đủ các chi tiết giống như thật. </a:t>
            </a:r>
            <a:endParaRPr sz="32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38" name="Google Shape;938;p28"/>
          <p:cNvPicPr preferRelativeResize="0"/>
          <p:nvPr/>
        </p:nvPicPr>
        <p:blipFill rotWithShape="1">
          <a:blip r:embed="rId4"/>
          <a:srcRect b="61722"/>
          <a:stretch>
            <a:fillRect/>
          </a:stretch>
        </p:blipFill>
        <p:spPr>
          <a:xfrm>
            <a:off x="1329517" y="392117"/>
            <a:ext cx="4574857" cy="752277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 lang="en-US"/>
          </a:p>
        </p:txBody>
      </p:sp>
      <p:pic>
        <p:nvPicPr>
          <p:cNvPr id="940" name="Google Shape;940;p28"/>
          <p:cNvPicPr preferRelativeResize="0"/>
          <p:nvPr/>
        </p:nvPicPr>
        <p:blipFill rotWithShape="1">
          <a:blip r:embed="rId5"/>
          <a:srcRect t="10789" b="12603"/>
          <a:stretch>
            <a:fillRect/>
          </a:stretch>
        </p:blipFill>
        <p:spPr>
          <a:xfrm>
            <a:off x="934278" y="3228151"/>
            <a:ext cx="4394305" cy="285426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941" name="Google Shape;941;p28"/>
          <p:cNvPicPr preferRelativeResize="0"/>
          <p:nvPr/>
        </p:nvPicPr>
        <p:blipFill rotWithShape="1">
          <a:blip r:embed="rId6"/>
          <a:srcRect l="6678" r="8092" b="17754"/>
          <a:stretch>
            <a:fillRect/>
          </a:stretch>
        </p:blipFill>
        <p:spPr>
          <a:xfrm>
            <a:off x="5885848" y="3212394"/>
            <a:ext cx="5500633" cy="283789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942" name="Google Shape;942;p28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"/>
          <p:cNvSpPr txBox="1"/>
          <p:nvPr/>
        </p:nvSpPr>
        <p:spPr>
          <a:xfrm>
            <a:off x="3446045" y="5877012"/>
            <a:ext cx="7506877" cy="5847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94CBF2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6981"/>
              </a:buClr>
              <a:buSzPts val="3200"/>
              <a:buFont typeface="Arial" panose="020B0604020202020204"/>
              <a:buNone/>
            </a:pPr>
            <a:r>
              <a:rPr lang="en-US" sz="3200" b="1" i="0" u="none" strike="noStrike" cap="none">
                <a:solidFill>
                  <a:srgbClr val="08698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Hoạt động trải nghiệm STEM lớp 1</a:t>
            </a:r>
          </a:p>
        </p:txBody>
      </p:sp>
      <p:pic>
        <p:nvPicPr>
          <p:cNvPr id="189" name="Google Shape;189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4945" y="0"/>
            <a:ext cx="12192000" cy="5254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2"/>
          <p:cNvGrpSpPr/>
          <p:nvPr/>
        </p:nvGrpSpPr>
        <p:grpSpPr>
          <a:xfrm>
            <a:off x="14945" y="4964312"/>
            <a:ext cx="3048295" cy="1825400"/>
            <a:chOff x="5701962" y="0"/>
            <a:chExt cx="6490038" cy="4267200"/>
          </a:xfrm>
        </p:grpSpPr>
        <p:pic>
          <p:nvPicPr>
            <p:cNvPr id="191" name="Google Shape;191;p2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2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6" descr="C:\Users\Administrator\Desktop\hinh-nen-powerpoint-2016-d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357187" y="2667000"/>
            <a:ext cx="11507893" cy="2895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CHÚC QUÝ THẦY CÔ GIÁO MẠNH KHOẺ</a:t>
            </a:r>
          </a:p>
          <a:p>
            <a:pPr algn="ctr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CHÚC CÁC EM  CHĂM NGOAN, HỌC GIỎI !</a:t>
            </a:r>
          </a:p>
        </p:txBody>
      </p:sp>
    </p:spTree>
    <p:extLst>
      <p:ext uri="{BB962C8B-B14F-4D97-AF65-F5344CB8AC3E}">
        <p14:creationId xmlns:p14="http://schemas.microsoft.com/office/powerpoint/2010/main" val="98799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3"/>
          <p:cNvGrpSpPr/>
          <p:nvPr/>
        </p:nvGrpSpPr>
        <p:grpSpPr>
          <a:xfrm rot="10800000">
            <a:off x="-6001" y="0"/>
            <a:ext cx="3077845" cy="6858000"/>
            <a:chOff x="9114155" y="0"/>
            <a:chExt cx="3077845" cy="6858000"/>
          </a:xfrm>
        </p:grpSpPr>
        <p:sp>
          <p:nvSpPr>
            <p:cNvPr id="198" name="Google Shape;198;p3"/>
            <p:cNvSpPr/>
            <p:nvPr/>
          </p:nvSpPr>
          <p:spPr>
            <a:xfrm>
              <a:off x="9114155" y="100965"/>
              <a:ext cx="3077845" cy="6757035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1D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10814336" y="0"/>
              <a:ext cx="1370965" cy="3334385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1D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00" name="Google Shape;200;p3"/>
          <p:cNvGrpSpPr/>
          <p:nvPr/>
        </p:nvGrpSpPr>
        <p:grpSpPr>
          <a:xfrm>
            <a:off x="9114155" y="0"/>
            <a:ext cx="3077845" cy="6858000"/>
            <a:chOff x="9114155" y="0"/>
            <a:chExt cx="3077845" cy="6858000"/>
          </a:xfrm>
        </p:grpSpPr>
        <p:sp>
          <p:nvSpPr>
            <p:cNvPr id="201" name="Google Shape;201;p3"/>
            <p:cNvSpPr/>
            <p:nvPr/>
          </p:nvSpPr>
          <p:spPr>
            <a:xfrm>
              <a:off x="9114155" y="100965"/>
              <a:ext cx="3077845" cy="6757035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1D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10814336" y="0"/>
              <a:ext cx="1370965" cy="3334385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1D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203" name="Google Shape;203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697877" y="1805650"/>
            <a:ext cx="9522530" cy="2837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3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205" name="Google Shape;205;p3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3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7" name="Google Shape;20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  <p:pic>
        <p:nvPicPr>
          <p:cNvPr id="208" name="Google Shape;208;p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4"/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</p:grpSpPr>
        <p:sp>
          <p:nvSpPr>
            <p:cNvPr id="214" name="Google Shape;214;p4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16" name="Google Shape;216;p4"/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</p:grpSpPr>
        <p:sp>
          <p:nvSpPr>
            <p:cNvPr id="217" name="Google Shape;217;p4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C5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C5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19" name="Google Shape;219;p4"/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</p:grpSpPr>
        <p:sp>
          <p:nvSpPr>
            <p:cNvPr id="220" name="Google Shape;220;p4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B3B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22" name="Google Shape;222;p4"/>
          <p:cNvSpPr/>
          <p:nvPr/>
        </p:nvSpPr>
        <p:spPr>
          <a:xfrm>
            <a:off x="1202384" y="353181"/>
            <a:ext cx="2726150" cy="662819"/>
          </a:xfrm>
          <a:custGeom>
            <a:avLst/>
            <a:gdLst/>
            <a:ahLst/>
            <a:cxnLst/>
            <a:rect l="l" t="t" r="r" b="b"/>
            <a:pathLst>
              <a:path w="2838215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CCCC"/>
          </a:solidFill>
          <a:ln w="12700" cap="flat" cmpd="sng">
            <a:solidFill>
              <a:srgbClr val="FABEA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23" name="Google Shape;223;p4"/>
          <p:cNvGrpSpPr/>
          <p:nvPr/>
        </p:nvGrpSpPr>
        <p:grpSpPr>
          <a:xfrm>
            <a:off x="1665153" y="393608"/>
            <a:ext cx="2016585" cy="553998"/>
            <a:chOff x="3452414" y="809920"/>
            <a:chExt cx="4999539" cy="553998"/>
          </a:xfrm>
        </p:grpSpPr>
        <p:sp>
          <p:nvSpPr>
            <p:cNvPr id="224" name="Google Shape;224;p4"/>
            <p:cNvSpPr txBox="1"/>
            <p:nvPr/>
          </p:nvSpPr>
          <p:spPr>
            <a:xfrm>
              <a:off x="3455153" y="809920"/>
              <a:ext cx="4996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0401"/>
                </a:buClr>
                <a:buSzPts val="3000"/>
                <a:buFont typeface="Arial" panose="020B0604020202020204"/>
                <a:buNone/>
              </a:pPr>
              <a:endParaRPr/>
            </a:p>
          </p:txBody>
        </p:sp>
        <p:sp>
          <p:nvSpPr>
            <p:cNvPr id="225" name="Google Shape;225;p4"/>
            <p:cNvSpPr txBox="1"/>
            <p:nvPr/>
          </p:nvSpPr>
          <p:spPr>
            <a:xfrm>
              <a:off x="3452414" y="809920"/>
              <a:ext cx="499692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0401"/>
                </a:buClr>
                <a:buSzPts val="3000"/>
                <a:buFont typeface="Calibri" panose="020F0502020204030204"/>
                <a:buNone/>
              </a:pPr>
              <a:r>
                <a:rPr lang="en-US" sz="3000" b="1" i="0" u="none" strike="noStrike" cap="none">
                  <a:solidFill>
                    <a:srgbClr val="FB040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MỤC TIÊU</a:t>
              </a:r>
            </a:p>
          </p:txBody>
        </p:sp>
      </p:grpSp>
      <p:pic>
        <p:nvPicPr>
          <p:cNvPr id="226" name="Google Shape;226;p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83586" y="77230"/>
            <a:ext cx="1262953" cy="1262953"/>
          </a:xfrm>
          <a:prstGeom prst="rect">
            <a:avLst/>
          </a:prstGeom>
          <a:noFill/>
          <a:ln>
            <a:noFill/>
          </a:ln>
          <a:effectLst>
            <a:outerShdw blurRad="76200" dist="635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27" name="Google Shape;227;p4"/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228" name="Google Shape;228;p4"/>
            <p:cNvSpPr/>
            <p:nvPr/>
          </p:nvSpPr>
          <p:spPr>
            <a:xfrm>
              <a:off x="9067237" y="154549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10922262" y="-99"/>
              <a:ext cx="1489706" cy="3470330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9199717" y="104066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C5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11054742" y="-1"/>
              <a:ext cx="1489706" cy="3545765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C5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2" name="Google Shape;232;p4"/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</p:grpSpPr>
          <p:sp>
            <p:nvSpPr>
              <p:cNvPr id="233" name="Google Shape;233;p4"/>
              <p:cNvSpPr/>
              <p:nvPr/>
            </p:nvSpPr>
            <p:spPr>
              <a:xfrm>
                <a:off x="9316292" y="78170"/>
                <a:ext cx="3344420" cy="7346822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10641" extrusionOk="0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FB3B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11163727" y="-24574"/>
                <a:ext cx="1489706" cy="3618393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251" extrusionOk="0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B3B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 panose="020F0502020204030204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235" name="Google Shape;235;p4"/>
          <p:cNvSpPr/>
          <p:nvPr/>
        </p:nvSpPr>
        <p:spPr>
          <a:xfrm>
            <a:off x="1450816" y="2013282"/>
            <a:ext cx="9446278" cy="323808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E5E5">
              <a:alpha val="80000"/>
            </a:srgbClr>
          </a:solidFill>
          <a:ln w="476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4300" marR="0" lvl="0" indent="-114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oto Sans Symbols"/>
              <a:buChar char="✔"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Nêu đặc điểm của các phòng trong ngôi nhà.</a:t>
            </a:r>
            <a:endParaRPr sz="36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14300" marR="0" lvl="0" indent="-1143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oto Sans Symbols"/>
              <a:buChar char="✔"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Nhận biết chức năng của từng phòng.</a:t>
            </a:r>
            <a:endParaRPr sz="36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14300" marR="0" lvl="0" indent="-1143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oto Sans Symbols"/>
              <a:buChar char="✔"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Làm mô hình ngôi nhà mơ ước.</a:t>
            </a:r>
          </a:p>
        </p:txBody>
      </p:sp>
      <p:sp>
        <p:nvSpPr>
          <p:cNvPr id="236" name="Google Shape;23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  <p:pic>
        <p:nvPicPr>
          <p:cNvPr id="237" name="Google Shape;237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5"/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</p:grpSpPr>
        <p:sp>
          <p:nvSpPr>
            <p:cNvPr id="243" name="Google Shape;243;p5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</p:grpSpPr>
        <p:sp>
          <p:nvSpPr>
            <p:cNvPr id="246" name="Google Shape;246;p5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8" name="Google Shape;248;p5"/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</p:grpSpPr>
        <p:sp>
          <p:nvSpPr>
            <p:cNvPr id="249" name="Google Shape;249;p5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51" name="Google Shape;251;p5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4" name="Google Shape;254;p5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55" name="Google Shape;255;p5"/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</p:grpSpPr>
        <p:sp>
          <p:nvSpPr>
            <p:cNvPr id="256" name="Google Shape;256;p5"/>
            <p:cNvSpPr/>
            <p:nvPr/>
          </p:nvSpPr>
          <p:spPr>
            <a:xfrm>
              <a:off x="931629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258" name="Google Shape;25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11201" y="1935268"/>
            <a:ext cx="2496238" cy="26550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9" name="Google Shape;259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034622" y="2429910"/>
            <a:ext cx="9157378" cy="1998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5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261" name="Google Shape;261;p5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5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3" name="Google Shape;26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  <p:pic>
        <p:nvPicPr>
          <p:cNvPr id="264" name="Google Shape;264;p5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6"/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</p:grpSpPr>
        <p:sp>
          <p:nvSpPr>
            <p:cNvPr id="270" name="Google Shape;270;p6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1" name="Google Shape;271;p6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72" name="Google Shape;272;p6"/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</p:grpSpPr>
        <p:sp>
          <p:nvSpPr>
            <p:cNvPr id="273" name="Google Shape;273;p6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75" name="Google Shape;275;p6"/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</p:grpSpPr>
        <p:sp>
          <p:nvSpPr>
            <p:cNvPr id="276" name="Google Shape;276;p6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78" name="Google Shape;278;p6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9" name="Google Shape;279;p6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0" name="Google Shape;280;p6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1" name="Google Shape;281;p6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82" name="Google Shape;282;p6"/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</p:grpSpPr>
        <p:sp>
          <p:nvSpPr>
            <p:cNvPr id="283" name="Google Shape;283;p6"/>
            <p:cNvSpPr/>
            <p:nvPr/>
          </p:nvSpPr>
          <p:spPr>
            <a:xfrm>
              <a:off x="931629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85" name="Google Shape;285;p6"/>
          <p:cNvSpPr/>
          <p:nvPr/>
        </p:nvSpPr>
        <p:spPr>
          <a:xfrm>
            <a:off x="1069903" y="370738"/>
            <a:ext cx="3667809" cy="699439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86" name="Google Shape;286;p6"/>
          <p:cNvGrpSpPr/>
          <p:nvPr/>
        </p:nvGrpSpPr>
        <p:grpSpPr>
          <a:xfrm>
            <a:off x="1456621" y="431752"/>
            <a:ext cx="3281255" cy="553998"/>
            <a:chOff x="3455153" y="956871"/>
            <a:chExt cx="5008764" cy="553998"/>
          </a:xfrm>
        </p:grpSpPr>
        <p:sp>
          <p:nvSpPr>
            <p:cNvPr id="287" name="Google Shape;287;p6"/>
            <p:cNvSpPr txBox="1"/>
            <p:nvPr/>
          </p:nvSpPr>
          <p:spPr>
            <a:xfrm>
              <a:off x="3455153" y="962320"/>
              <a:ext cx="4996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0401"/>
                </a:buClr>
                <a:buSzPts val="3000"/>
                <a:buFont typeface="Arial" panose="020B0604020202020204"/>
                <a:buNone/>
              </a:pPr>
              <a:endParaRPr/>
            </a:p>
          </p:txBody>
        </p:sp>
        <p:sp>
          <p:nvSpPr>
            <p:cNvPr id="288" name="Google Shape;288;p6"/>
            <p:cNvSpPr txBox="1"/>
            <p:nvPr/>
          </p:nvSpPr>
          <p:spPr>
            <a:xfrm>
              <a:off x="3466989" y="956871"/>
              <a:ext cx="499692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68B"/>
                </a:buClr>
                <a:buSzPts val="3000"/>
                <a:buFont typeface="Calibri" panose="020F0502020204030204"/>
                <a:buNone/>
              </a:pPr>
              <a:r>
                <a:rPr lang="en-US" sz="3000" b="1" i="0" u="none" strike="noStrike" cap="none">
                  <a:solidFill>
                    <a:srgbClr val="00A68B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Câu chuyện STEM</a:t>
              </a:r>
            </a:p>
          </p:txBody>
        </p:sp>
      </p:grpSp>
      <p:pic>
        <p:nvPicPr>
          <p:cNvPr id="289" name="Google Shape;289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47891" y="46990"/>
            <a:ext cx="1261872" cy="13421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0" name="Google Shape;290;p6"/>
          <p:cNvSpPr/>
          <p:nvPr/>
        </p:nvSpPr>
        <p:spPr>
          <a:xfrm>
            <a:off x="4885757" y="871025"/>
            <a:ext cx="6423660" cy="3235664"/>
          </a:xfrm>
          <a:custGeom>
            <a:avLst/>
            <a:gdLst/>
            <a:ahLst/>
            <a:cxnLst/>
            <a:rect l="l" t="t" r="r" b="b"/>
            <a:pathLst>
              <a:path w="6423660" h="3235664" fill="none" extrusionOk="0">
                <a:moveTo>
                  <a:pt x="-524813" y="2817907"/>
                </a:moveTo>
                <a:cubicBezTo>
                  <a:pt x="-296759" y="2549907"/>
                  <a:pt x="-109742" y="2464357"/>
                  <a:pt x="223928" y="2211333"/>
                </a:cubicBezTo>
                <a:cubicBezTo>
                  <a:pt x="-566889" y="1197239"/>
                  <a:pt x="487121" y="176811"/>
                  <a:pt x="2787610" y="14174"/>
                </a:cubicBezTo>
                <a:cubicBezTo>
                  <a:pt x="3938294" y="-168967"/>
                  <a:pt x="5371278" y="258926"/>
                  <a:pt x="5891961" y="726287"/>
                </a:cubicBezTo>
                <a:cubicBezTo>
                  <a:pt x="7065033" y="1547228"/>
                  <a:pt x="6292356" y="2920481"/>
                  <a:pt x="3851795" y="3203223"/>
                </a:cubicBezTo>
                <a:cubicBezTo>
                  <a:pt x="2840643" y="3326433"/>
                  <a:pt x="1629750" y="3246089"/>
                  <a:pt x="882878" y="2731913"/>
                </a:cubicBezTo>
                <a:cubicBezTo>
                  <a:pt x="691353" y="2633400"/>
                  <a:pt x="83477" y="2685519"/>
                  <a:pt x="-524813" y="2817907"/>
                </a:cubicBezTo>
                <a:close/>
              </a:path>
              <a:path w="6423660" h="3235664" extrusionOk="0">
                <a:moveTo>
                  <a:pt x="-524813" y="2817907"/>
                </a:moveTo>
                <a:cubicBezTo>
                  <a:pt x="-177816" y="2556366"/>
                  <a:pt x="-148670" y="2428787"/>
                  <a:pt x="223928" y="2211333"/>
                </a:cubicBezTo>
                <a:cubicBezTo>
                  <a:pt x="-319567" y="1451187"/>
                  <a:pt x="825771" y="93697"/>
                  <a:pt x="2787610" y="14174"/>
                </a:cubicBezTo>
                <a:cubicBezTo>
                  <a:pt x="3930138" y="-71257"/>
                  <a:pt x="5237804" y="200764"/>
                  <a:pt x="5891961" y="726287"/>
                </a:cubicBezTo>
                <a:cubicBezTo>
                  <a:pt x="7081291" y="1470041"/>
                  <a:pt x="6215423" y="3099066"/>
                  <a:pt x="3851795" y="3203223"/>
                </a:cubicBezTo>
                <a:cubicBezTo>
                  <a:pt x="2713322" y="3285848"/>
                  <a:pt x="1643199" y="3107533"/>
                  <a:pt x="882878" y="2731913"/>
                </a:cubicBezTo>
                <a:cubicBezTo>
                  <a:pt x="316021" y="2739797"/>
                  <a:pt x="-60210" y="2721023"/>
                  <a:pt x="-524813" y="2817907"/>
                </a:cubicBezTo>
                <a:close/>
              </a:path>
            </a:pathLst>
          </a:custGeom>
          <a:solidFill>
            <a:srgbClr val="BBE3E3"/>
          </a:solidFill>
          <a:ln w="381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 panose="020F0502020204030204" charset="0"/>
                <a:ea typeface="Open Sans"/>
                <a:cs typeface="Calibri" panose="020F0502020204030204" charset="0"/>
                <a:sym typeface="Open Sans"/>
              </a:rPr>
              <a:t>Các em hãy đọc</a:t>
            </a:r>
            <a:endParaRPr sz="3600" b="0" i="0" u="none" strike="noStrike" cap="none">
              <a:solidFill>
                <a:srgbClr val="000000"/>
              </a:solidFill>
              <a:latin typeface="Calibri" panose="020F0502020204030204" charset="0"/>
              <a:ea typeface="Open Sans"/>
              <a:cs typeface="Calibri" panose="020F0502020204030204" charset="0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47C"/>
              </a:buClr>
              <a:buSzPts val="3600"/>
              <a:buFont typeface="Open Sans"/>
              <a:buNone/>
            </a:pPr>
            <a:r>
              <a:rPr lang="en-US" sz="3600" b="1" i="0" u="none" strike="noStrike" cap="none">
                <a:solidFill>
                  <a:srgbClr val="00A47C"/>
                </a:solidFill>
                <a:latin typeface="Calibri" panose="020F0502020204030204" charset="0"/>
                <a:ea typeface="Open Sans"/>
                <a:cs typeface="Calibri" panose="020F0502020204030204" charset="0"/>
                <a:sym typeface="Open Sans"/>
              </a:rPr>
              <a:t>CÂU CHUYỆN STEM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 panose="020F0502020204030204" charset="0"/>
                <a:ea typeface="Open Sans"/>
                <a:cs typeface="Calibri" panose="020F0502020204030204" charset="0"/>
                <a:sym typeface="Open Sans"/>
              </a:rPr>
              <a:t>ở trang </a:t>
            </a:r>
            <a:r>
              <a:rPr lang="en-US" sz="3600" b="1" i="0" u="none" strike="noStrike" cap="none">
                <a:solidFill>
                  <a:srgbClr val="FF0000"/>
                </a:solidFill>
                <a:latin typeface="Calibri" panose="020F0502020204030204" charset="0"/>
                <a:ea typeface="Open Sans"/>
                <a:cs typeface="Calibri" panose="020F0502020204030204" charset="0"/>
                <a:sym typeface="Open Sans"/>
              </a:rPr>
              <a:t>7</a:t>
            </a:r>
            <a:r>
              <a:rPr lang="en-US" sz="3600" b="0" i="0" u="none" strike="noStrike" cap="none">
                <a:solidFill>
                  <a:srgbClr val="000000"/>
                </a:solidFill>
                <a:latin typeface="Calibri" panose="020F0502020204030204" charset="0"/>
                <a:ea typeface="Open Sans"/>
                <a:cs typeface="Calibri" panose="020F0502020204030204" charset="0"/>
                <a:sym typeface="Open Sans"/>
              </a:rPr>
              <a:t> về ngôi nhà từ </a:t>
            </a:r>
            <a:r>
              <a:rPr lang="en-US" sz="3600">
                <a:latin typeface="Calibri" panose="020F0502020204030204" charset="0"/>
                <a:ea typeface="Open Sans"/>
                <a:cs typeface="Calibri" panose="020F0502020204030204" charset="0"/>
                <a:sym typeface="Open Sans"/>
              </a:rPr>
              <a:t>hàng nghìn</a:t>
            </a:r>
            <a:r>
              <a:rPr lang="en-US" sz="3600" b="0" i="0" u="none" strike="noStrike" cap="none">
                <a:solidFill>
                  <a:srgbClr val="000000"/>
                </a:solidFill>
                <a:latin typeface="Calibri" panose="020F0502020204030204" charset="0"/>
                <a:ea typeface="Open Sans"/>
                <a:cs typeface="Calibri" panose="020F0502020204030204" charset="0"/>
                <a:sym typeface="Open Sans"/>
              </a:rPr>
              <a:t> năm trước. </a:t>
            </a:r>
            <a:endParaRPr sz="3600" b="0" i="0" u="none" strike="noStrike" cap="none">
              <a:solidFill>
                <a:srgbClr val="000000"/>
              </a:solidFill>
              <a:latin typeface="Calibri" panose="020F0502020204030204" charset="0"/>
              <a:ea typeface="Open Sans"/>
              <a:cs typeface="Calibri" panose="020F0502020204030204" charset="0"/>
              <a:sym typeface="Open Sans"/>
            </a:endParaRPr>
          </a:p>
        </p:txBody>
      </p:sp>
      <p:pic>
        <p:nvPicPr>
          <p:cNvPr id="291" name="Google Shape;291;p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69903" y="2291595"/>
            <a:ext cx="3245277" cy="377153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  <p:pic>
        <p:nvPicPr>
          <p:cNvPr id="293" name="Google Shape;293;p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7"/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</p:grpSpPr>
        <p:sp>
          <p:nvSpPr>
            <p:cNvPr id="299" name="Google Shape;299;p7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DCF0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01" name="Google Shape;301;p7"/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</p:grpSpPr>
        <p:sp>
          <p:nvSpPr>
            <p:cNvPr id="302" name="Google Shape;302;p7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3" name="Google Shape;303;p7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C7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04" name="Google Shape;304;p7"/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</p:grpSpPr>
        <p:sp>
          <p:nvSpPr>
            <p:cNvPr id="305" name="Google Shape;305;p7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6" name="Google Shape;306;p7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07" name="Google Shape;307;p7"/>
          <p:cNvSpPr/>
          <p:nvPr/>
        </p:nvSpPr>
        <p:spPr>
          <a:xfrm>
            <a:off x="9067237" y="154549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8" name="Google Shape;308;p7"/>
          <p:cNvSpPr/>
          <p:nvPr/>
        </p:nvSpPr>
        <p:spPr>
          <a:xfrm>
            <a:off x="10922262" y="-99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9" name="Google Shape;309;p7"/>
          <p:cNvSpPr/>
          <p:nvPr/>
        </p:nvSpPr>
        <p:spPr>
          <a:xfrm>
            <a:off x="9199717" y="104066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0" name="Google Shape;310;p7"/>
          <p:cNvSpPr/>
          <p:nvPr/>
        </p:nvSpPr>
        <p:spPr>
          <a:xfrm>
            <a:off x="11054742" y="-1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C7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11" name="Google Shape;311;p7"/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</p:grpSpPr>
        <p:sp>
          <p:nvSpPr>
            <p:cNvPr id="312" name="Google Shape;312;p7"/>
            <p:cNvSpPr/>
            <p:nvPr/>
          </p:nvSpPr>
          <p:spPr>
            <a:xfrm>
              <a:off x="9316292" y="7817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1163727" y="-24574"/>
              <a:ext cx="1489706" cy="361839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ACDC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14" name="Google Shape;314;p7"/>
          <p:cNvSpPr/>
          <p:nvPr/>
        </p:nvSpPr>
        <p:spPr>
          <a:xfrm>
            <a:off x="1069903" y="370738"/>
            <a:ext cx="3667809" cy="699439"/>
          </a:xfrm>
          <a:custGeom>
            <a:avLst/>
            <a:gdLst/>
            <a:ahLst/>
            <a:cxnLst/>
            <a:rect l="l" t="t" r="r" b="b"/>
            <a:pathLst>
              <a:path w="2807390" h="837128" extrusionOk="0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15" name="Google Shape;315;p7"/>
          <p:cNvGrpSpPr/>
          <p:nvPr/>
        </p:nvGrpSpPr>
        <p:grpSpPr>
          <a:xfrm>
            <a:off x="1456621" y="431752"/>
            <a:ext cx="3281255" cy="553998"/>
            <a:chOff x="3455153" y="956871"/>
            <a:chExt cx="5008764" cy="553998"/>
          </a:xfrm>
        </p:grpSpPr>
        <p:sp>
          <p:nvSpPr>
            <p:cNvPr id="316" name="Google Shape;316;p7"/>
            <p:cNvSpPr txBox="1"/>
            <p:nvPr/>
          </p:nvSpPr>
          <p:spPr>
            <a:xfrm>
              <a:off x="3455153" y="962320"/>
              <a:ext cx="4996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0401"/>
                </a:buClr>
                <a:buSzPts val="3000"/>
                <a:buFont typeface="Arial" panose="020B0604020202020204"/>
                <a:buNone/>
              </a:pPr>
              <a:endParaRPr/>
            </a:p>
          </p:txBody>
        </p:sp>
        <p:sp>
          <p:nvSpPr>
            <p:cNvPr id="317" name="Google Shape;317;p7"/>
            <p:cNvSpPr txBox="1"/>
            <p:nvPr/>
          </p:nvSpPr>
          <p:spPr>
            <a:xfrm>
              <a:off x="3466989" y="956871"/>
              <a:ext cx="499692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68B"/>
                </a:buClr>
                <a:buSzPts val="3000"/>
                <a:buFont typeface="Calibri" panose="020F0502020204030204"/>
                <a:buNone/>
              </a:pPr>
              <a:r>
                <a:rPr lang="en-US" sz="3000" b="1" i="0" u="none" strike="noStrike" cap="none">
                  <a:solidFill>
                    <a:srgbClr val="00A68B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Câu chuyện STEM</a:t>
              </a:r>
            </a:p>
          </p:txBody>
        </p:sp>
      </p:grpSp>
      <p:pic>
        <p:nvPicPr>
          <p:cNvPr id="318" name="Google Shape;318;p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47891" y="46990"/>
            <a:ext cx="1261872" cy="13421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9" name="Google Shape;31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8</a:t>
            </a:fld>
            <a:endParaRPr sz="1200" b="0" i="0" u="none" strike="noStrike" cap="none">
              <a:solidFill>
                <a:srgbClr val="88888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20" name="Google Shape;320;p7" descr="Question Mark icons for free download | Freepik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491237" y="437201"/>
            <a:ext cx="3484424" cy="348442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7"/>
          <p:cNvSpPr/>
          <p:nvPr/>
        </p:nvSpPr>
        <p:spPr>
          <a:xfrm>
            <a:off x="932129" y="4151693"/>
            <a:ext cx="10467201" cy="2021661"/>
          </a:xfrm>
          <a:custGeom>
            <a:avLst/>
            <a:gdLst/>
            <a:ahLst/>
            <a:cxnLst/>
            <a:rect l="l" t="t" r="r" b="b"/>
            <a:pathLst>
              <a:path w="10467201" h="2021661" fill="none" extrusionOk="0">
                <a:moveTo>
                  <a:pt x="0" y="185063"/>
                </a:moveTo>
                <a:cubicBezTo>
                  <a:pt x="2746" y="95009"/>
                  <a:pt x="62985" y="10125"/>
                  <a:pt x="185063" y="0"/>
                </a:cubicBezTo>
                <a:cubicBezTo>
                  <a:pt x="409165" y="-13066"/>
                  <a:pt x="556786" y="26911"/>
                  <a:pt x="678038" y="0"/>
                </a:cubicBezTo>
                <a:cubicBezTo>
                  <a:pt x="799291" y="-26911"/>
                  <a:pt x="1007383" y="2986"/>
                  <a:pt x="1271983" y="0"/>
                </a:cubicBezTo>
                <a:cubicBezTo>
                  <a:pt x="1536583" y="-2986"/>
                  <a:pt x="1831477" y="24355"/>
                  <a:pt x="2067871" y="0"/>
                </a:cubicBezTo>
                <a:cubicBezTo>
                  <a:pt x="2304265" y="-24355"/>
                  <a:pt x="2295755" y="35667"/>
                  <a:pt x="2459875" y="0"/>
                </a:cubicBezTo>
                <a:cubicBezTo>
                  <a:pt x="2623995" y="-35667"/>
                  <a:pt x="2999128" y="34842"/>
                  <a:pt x="3255762" y="0"/>
                </a:cubicBezTo>
                <a:cubicBezTo>
                  <a:pt x="3512396" y="-34842"/>
                  <a:pt x="3546245" y="46121"/>
                  <a:pt x="3647766" y="0"/>
                </a:cubicBezTo>
                <a:cubicBezTo>
                  <a:pt x="3749287" y="-46121"/>
                  <a:pt x="4067288" y="72727"/>
                  <a:pt x="4342682" y="0"/>
                </a:cubicBezTo>
                <a:cubicBezTo>
                  <a:pt x="4618076" y="-72727"/>
                  <a:pt x="4712831" y="48039"/>
                  <a:pt x="4936628" y="0"/>
                </a:cubicBezTo>
                <a:cubicBezTo>
                  <a:pt x="5160425" y="-48039"/>
                  <a:pt x="5469484" y="38428"/>
                  <a:pt x="5631544" y="0"/>
                </a:cubicBezTo>
                <a:cubicBezTo>
                  <a:pt x="5793604" y="-38428"/>
                  <a:pt x="6138723" y="67071"/>
                  <a:pt x="6326460" y="0"/>
                </a:cubicBezTo>
                <a:cubicBezTo>
                  <a:pt x="6514197" y="-67071"/>
                  <a:pt x="6806690" y="77428"/>
                  <a:pt x="7021377" y="0"/>
                </a:cubicBezTo>
                <a:cubicBezTo>
                  <a:pt x="7236064" y="-77428"/>
                  <a:pt x="7271928" y="13024"/>
                  <a:pt x="7514352" y="0"/>
                </a:cubicBezTo>
                <a:cubicBezTo>
                  <a:pt x="7756776" y="-13024"/>
                  <a:pt x="7793770" y="13440"/>
                  <a:pt x="8007326" y="0"/>
                </a:cubicBezTo>
                <a:cubicBezTo>
                  <a:pt x="8220882" y="-13440"/>
                  <a:pt x="8394732" y="56797"/>
                  <a:pt x="8601272" y="0"/>
                </a:cubicBezTo>
                <a:cubicBezTo>
                  <a:pt x="8807812" y="-56797"/>
                  <a:pt x="8985356" y="42317"/>
                  <a:pt x="9296188" y="0"/>
                </a:cubicBezTo>
                <a:cubicBezTo>
                  <a:pt x="9607020" y="-42317"/>
                  <a:pt x="9889889" y="57623"/>
                  <a:pt x="10282138" y="0"/>
                </a:cubicBezTo>
                <a:cubicBezTo>
                  <a:pt x="10411987" y="-7927"/>
                  <a:pt x="10465476" y="68915"/>
                  <a:pt x="10467201" y="185063"/>
                </a:cubicBezTo>
                <a:cubicBezTo>
                  <a:pt x="10508427" y="426318"/>
                  <a:pt x="10405695" y="614889"/>
                  <a:pt x="10467201" y="768605"/>
                </a:cubicBezTo>
                <a:cubicBezTo>
                  <a:pt x="10528707" y="922321"/>
                  <a:pt x="10408874" y="1137019"/>
                  <a:pt x="10467201" y="1352148"/>
                </a:cubicBezTo>
                <a:cubicBezTo>
                  <a:pt x="10525528" y="1567277"/>
                  <a:pt x="10423236" y="1659984"/>
                  <a:pt x="10467201" y="1836598"/>
                </a:cubicBezTo>
                <a:cubicBezTo>
                  <a:pt x="10477235" y="1913950"/>
                  <a:pt x="10385360" y="2030352"/>
                  <a:pt x="10282138" y="2021661"/>
                </a:cubicBezTo>
                <a:cubicBezTo>
                  <a:pt x="10075258" y="2058702"/>
                  <a:pt x="9790383" y="1930038"/>
                  <a:pt x="9486251" y="2021661"/>
                </a:cubicBezTo>
                <a:cubicBezTo>
                  <a:pt x="9182119" y="2113284"/>
                  <a:pt x="9273574" y="1995545"/>
                  <a:pt x="9195218" y="2021661"/>
                </a:cubicBezTo>
                <a:cubicBezTo>
                  <a:pt x="9116862" y="2047777"/>
                  <a:pt x="8713173" y="1977402"/>
                  <a:pt x="8399330" y="2021661"/>
                </a:cubicBezTo>
                <a:cubicBezTo>
                  <a:pt x="8085487" y="2065920"/>
                  <a:pt x="7910026" y="1992891"/>
                  <a:pt x="7603443" y="2021661"/>
                </a:cubicBezTo>
                <a:cubicBezTo>
                  <a:pt x="7296860" y="2050431"/>
                  <a:pt x="7349569" y="1986599"/>
                  <a:pt x="7211439" y="2021661"/>
                </a:cubicBezTo>
                <a:cubicBezTo>
                  <a:pt x="7073309" y="2056723"/>
                  <a:pt x="6889787" y="1973592"/>
                  <a:pt x="6718464" y="2021661"/>
                </a:cubicBezTo>
                <a:cubicBezTo>
                  <a:pt x="6547142" y="2069730"/>
                  <a:pt x="6283619" y="2021122"/>
                  <a:pt x="6023548" y="2021661"/>
                </a:cubicBezTo>
                <a:cubicBezTo>
                  <a:pt x="5763477" y="2022200"/>
                  <a:pt x="5530679" y="1985021"/>
                  <a:pt x="5328632" y="2021661"/>
                </a:cubicBezTo>
                <a:cubicBezTo>
                  <a:pt x="5126585" y="2058301"/>
                  <a:pt x="5068796" y="1994233"/>
                  <a:pt x="4936628" y="2021661"/>
                </a:cubicBezTo>
                <a:cubicBezTo>
                  <a:pt x="4804460" y="2049089"/>
                  <a:pt x="4724670" y="1998796"/>
                  <a:pt x="4645594" y="2021661"/>
                </a:cubicBezTo>
                <a:cubicBezTo>
                  <a:pt x="4566518" y="2044526"/>
                  <a:pt x="4271853" y="1995704"/>
                  <a:pt x="3950678" y="2021661"/>
                </a:cubicBezTo>
                <a:cubicBezTo>
                  <a:pt x="3629503" y="2047618"/>
                  <a:pt x="3531764" y="1975089"/>
                  <a:pt x="3255762" y="2021661"/>
                </a:cubicBezTo>
                <a:cubicBezTo>
                  <a:pt x="2979760" y="2068233"/>
                  <a:pt x="2935739" y="2012321"/>
                  <a:pt x="2762787" y="2021661"/>
                </a:cubicBezTo>
                <a:cubicBezTo>
                  <a:pt x="2589835" y="2031001"/>
                  <a:pt x="2497536" y="1976405"/>
                  <a:pt x="2269812" y="2021661"/>
                </a:cubicBezTo>
                <a:cubicBezTo>
                  <a:pt x="2042089" y="2066917"/>
                  <a:pt x="2001420" y="1978940"/>
                  <a:pt x="1877808" y="2021661"/>
                </a:cubicBezTo>
                <a:cubicBezTo>
                  <a:pt x="1754196" y="2064382"/>
                  <a:pt x="1675146" y="1984582"/>
                  <a:pt x="1485804" y="2021661"/>
                </a:cubicBezTo>
                <a:cubicBezTo>
                  <a:pt x="1296462" y="2058740"/>
                  <a:pt x="1219635" y="1995586"/>
                  <a:pt x="992829" y="2021661"/>
                </a:cubicBezTo>
                <a:cubicBezTo>
                  <a:pt x="766024" y="2047736"/>
                  <a:pt x="571469" y="1995139"/>
                  <a:pt x="185063" y="2021661"/>
                </a:cubicBezTo>
                <a:cubicBezTo>
                  <a:pt x="79242" y="2019832"/>
                  <a:pt x="253" y="1922672"/>
                  <a:pt x="0" y="1836598"/>
                </a:cubicBezTo>
                <a:cubicBezTo>
                  <a:pt x="-55005" y="1695592"/>
                  <a:pt x="66237" y="1510481"/>
                  <a:pt x="0" y="1269571"/>
                </a:cubicBezTo>
                <a:cubicBezTo>
                  <a:pt x="-66237" y="1028661"/>
                  <a:pt x="59570" y="970904"/>
                  <a:pt x="0" y="702544"/>
                </a:cubicBezTo>
                <a:cubicBezTo>
                  <a:pt x="-59570" y="434184"/>
                  <a:pt x="27303" y="387229"/>
                  <a:pt x="0" y="185063"/>
                </a:cubicBezTo>
                <a:close/>
              </a:path>
              <a:path w="10467201" h="2021661" extrusionOk="0">
                <a:moveTo>
                  <a:pt x="0" y="185063"/>
                </a:moveTo>
                <a:cubicBezTo>
                  <a:pt x="1442" y="87227"/>
                  <a:pt x="77585" y="-17683"/>
                  <a:pt x="185063" y="0"/>
                </a:cubicBezTo>
                <a:cubicBezTo>
                  <a:pt x="273661" y="-16855"/>
                  <a:pt x="386161" y="9853"/>
                  <a:pt x="476096" y="0"/>
                </a:cubicBezTo>
                <a:cubicBezTo>
                  <a:pt x="566031" y="-9853"/>
                  <a:pt x="1040173" y="85845"/>
                  <a:pt x="1271983" y="0"/>
                </a:cubicBezTo>
                <a:cubicBezTo>
                  <a:pt x="1503793" y="-85845"/>
                  <a:pt x="1444583" y="21277"/>
                  <a:pt x="1563017" y="0"/>
                </a:cubicBezTo>
                <a:cubicBezTo>
                  <a:pt x="1681451" y="-21277"/>
                  <a:pt x="1927179" y="45349"/>
                  <a:pt x="2055992" y="0"/>
                </a:cubicBezTo>
                <a:cubicBezTo>
                  <a:pt x="2184805" y="-45349"/>
                  <a:pt x="2526487" y="55944"/>
                  <a:pt x="2649937" y="0"/>
                </a:cubicBezTo>
                <a:cubicBezTo>
                  <a:pt x="2773387" y="-55944"/>
                  <a:pt x="2848356" y="39416"/>
                  <a:pt x="3041941" y="0"/>
                </a:cubicBezTo>
                <a:cubicBezTo>
                  <a:pt x="3235526" y="-39416"/>
                  <a:pt x="3555754" y="74847"/>
                  <a:pt x="3736858" y="0"/>
                </a:cubicBezTo>
                <a:cubicBezTo>
                  <a:pt x="3917962" y="-74847"/>
                  <a:pt x="4135432" y="68927"/>
                  <a:pt x="4431774" y="0"/>
                </a:cubicBezTo>
                <a:cubicBezTo>
                  <a:pt x="4728116" y="-68927"/>
                  <a:pt x="4880788" y="59352"/>
                  <a:pt x="5025720" y="0"/>
                </a:cubicBezTo>
                <a:cubicBezTo>
                  <a:pt x="5170652" y="-59352"/>
                  <a:pt x="5477990" y="68821"/>
                  <a:pt x="5821607" y="0"/>
                </a:cubicBezTo>
                <a:cubicBezTo>
                  <a:pt x="6165224" y="-68821"/>
                  <a:pt x="6210853" y="457"/>
                  <a:pt x="6415552" y="0"/>
                </a:cubicBezTo>
                <a:cubicBezTo>
                  <a:pt x="6620251" y="-457"/>
                  <a:pt x="6693214" y="30467"/>
                  <a:pt x="6807556" y="0"/>
                </a:cubicBezTo>
                <a:cubicBezTo>
                  <a:pt x="6921898" y="-30467"/>
                  <a:pt x="7061855" y="7120"/>
                  <a:pt x="7199560" y="0"/>
                </a:cubicBezTo>
                <a:cubicBezTo>
                  <a:pt x="7337265" y="-7120"/>
                  <a:pt x="7699184" y="21880"/>
                  <a:pt x="7995447" y="0"/>
                </a:cubicBezTo>
                <a:cubicBezTo>
                  <a:pt x="8291710" y="-21880"/>
                  <a:pt x="8485653" y="12927"/>
                  <a:pt x="8690364" y="0"/>
                </a:cubicBezTo>
                <a:cubicBezTo>
                  <a:pt x="8895075" y="-12927"/>
                  <a:pt x="8991488" y="1845"/>
                  <a:pt x="9284309" y="0"/>
                </a:cubicBezTo>
                <a:cubicBezTo>
                  <a:pt x="9577130" y="-1845"/>
                  <a:pt x="10068165" y="106164"/>
                  <a:pt x="10282138" y="0"/>
                </a:cubicBezTo>
                <a:cubicBezTo>
                  <a:pt x="10383025" y="10318"/>
                  <a:pt x="10467414" y="65447"/>
                  <a:pt x="10467201" y="185063"/>
                </a:cubicBezTo>
                <a:cubicBezTo>
                  <a:pt x="10471714" y="450501"/>
                  <a:pt x="10459644" y="522097"/>
                  <a:pt x="10467201" y="719059"/>
                </a:cubicBezTo>
                <a:cubicBezTo>
                  <a:pt x="10474758" y="916021"/>
                  <a:pt x="10433348" y="1100119"/>
                  <a:pt x="10467201" y="1220025"/>
                </a:cubicBezTo>
                <a:cubicBezTo>
                  <a:pt x="10501054" y="1339931"/>
                  <a:pt x="10438233" y="1702904"/>
                  <a:pt x="10467201" y="1836598"/>
                </a:cubicBezTo>
                <a:cubicBezTo>
                  <a:pt x="10487814" y="1939278"/>
                  <a:pt x="10370100" y="2026681"/>
                  <a:pt x="10282138" y="2021661"/>
                </a:cubicBezTo>
                <a:cubicBezTo>
                  <a:pt x="10103041" y="2023332"/>
                  <a:pt x="10082003" y="2021287"/>
                  <a:pt x="9890134" y="2021661"/>
                </a:cubicBezTo>
                <a:cubicBezTo>
                  <a:pt x="9698265" y="2022035"/>
                  <a:pt x="9333126" y="1950338"/>
                  <a:pt x="9094247" y="2021661"/>
                </a:cubicBezTo>
                <a:cubicBezTo>
                  <a:pt x="8855368" y="2092984"/>
                  <a:pt x="8878368" y="2009230"/>
                  <a:pt x="8702243" y="2021661"/>
                </a:cubicBezTo>
                <a:cubicBezTo>
                  <a:pt x="8526118" y="2034092"/>
                  <a:pt x="8347153" y="2000919"/>
                  <a:pt x="8209268" y="2021661"/>
                </a:cubicBezTo>
                <a:cubicBezTo>
                  <a:pt x="8071383" y="2042403"/>
                  <a:pt x="7764280" y="1984462"/>
                  <a:pt x="7413381" y="2021661"/>
                </a:cubicBezTo>
                <a:cubicBezTo>
                  <a:pt x="7062482" y="2058860"/>
                  <a:pt x="6912448" y="1992740"/>
                  <a:pt x="6718464" y="2021661"/>
                </a:cubicBezTo>
                <a:cubicBezTo>
                  <a:pt x="6524480" y="2050582"/>
                  <a:pt x="6453091" y="2008182"/>
                  <a:pt x="6326460" y="2021661"/>
                </a:cubicBezTo>
                <a:cubicBezTo>
                  <a:pt x="6199829" y="2035140"/>
                  <a:pt x="5959703" y="1977020"/>
                  <a:pt x="5631544" y="2021661"/>
                </a:cubicBezTo>
                <a:cubicBezTo>
                  <a:pt x="5303385" y="2066302"/>
                  <a:pt x="5402663" y="2017655"/>
                  <a:pt x="5340511" y="2021661"/>
                </a:cubicBezTo>
                <a:cubicBezTo>
                  <a:pt x="5278359" y="2025667"/>
                  <a:pt x="4768203" y="2006536"/>
                  <a:pt x="4544624" y="2021661"/>
                </a:cubicBezTo>
                <a:cubicBezTo>
                  <a:pt x="4321045" y="2036786"/>
                  <a:pt x="4037172" y="1953616"/>
                  <a:pt x="3849707" y="2021661"/>
                </a:cubicBezTo>
                <a:cubicBezTo>
                  <a:pt x="3662242" y="2089706"/>
                  <a:pt x="3669579" y="1987817"/>
                  <a:pt x="3558674" y="2021661"/>
                </a:cubicBezTo>
                <a:cubicBezTo>
                  <a:pt x="3447769" y="2055505"/>
                  <a:pt x="3270576" y="2021024"/>
                  <a:pt x="3065699" y="2021661"/>
                </a:cubicBezTo>
                <a:cubicBezTo>
                  <a:pt x="2860823" y="2022298"/>
                  <a:pt x="2899909" y="2018537"/>
                  <a:pt x="2774666" y="2021661"/>
                </a:cubicBezTo>
                <a:cubicBezTo>
                  <a:pt x="2649423" y="2024785"/>
                  <a:pt x="2466337" y="2020350"/>
                  <a:pt x="2382662" y="2021661"/>
                </a:cubicBezTo>
                <a:cubicBezTo>
                  <a:pt x="2298987" y="2022972"/>
                  <a:pt x="1961966" y="1996297"/>
                  <a:pt x="1788716" y="2021661"/>
                </a:cubicBezTo>
                <a:cubicBezTo>
                  <a:pt x="1615466" y="2047025"/>
                  <a:pt x="1480408" y="1987816"/>
                  <a:pt x="1396712" y="2021661"/>
                </a:cubicBezTo>
                <a:cubicBezTo>
                  <a:pt x="1313016" y="2055506"/>
                  <a:pt x="1230340" y="1990667"/>
                  <a:pt x="1105679" y="2021661"/>
                </a:cubicBezTo>
                <a:cubicBezTo>
                  <a:pt x="981018" y="2052655"/>
                  <a:pt x="818440" y="1976063"/>
                  <a:pt x="713675" y="2021661"/>
                </a:cubicBezTo>
                <a:cubicBezTo>
                  <a:pt x="608910" y="2067259"/>
                  <a:pt x="342546" y="1986989"/>
                  <a:pt x="185063" y="2021661"/>
                </a:cubicBezTo>
                <a:cubicBezTo>
                  <a:pt x="88547" y="2028431"/>
                  <a:pt x="8730" y="1940713"/>
                  <a:pt x="0" y="1836598"/>
                </a:cubicBezTo>
                <a:cubicBezTo>
                  <a:pt x="-37461" y="1570935"/>
                  <a:pt x="51016" y="1490566"/>
                  <a:pt x="0" y="1286086"/>
                </a:cubicBezTo>
                <a:cubicBezTo>
                  <a:pt x="-51016" y="1081606"/>
                  <a:pt x="47538" y="965661"/>
                  <a:pt x="0" y="735575"/>
                </a:cubicBezTo>
                <a:cubicBezTo>
                  <a:pt x="-47538" y="505489"/>
                  <a:pt x="52567" y="443612"/>
                  <a:pt x="0" y="185063"/>
                </a:cubicBezTo>
                <a:close/>
              </a:path>
            </a:pathLst>
          </a:custGeom>
          <a:solidFill>
            <a:srgbClr val="BBE3E3"/>
          </a:solidFill>
          <a:ln w="28575" cap="flat" cmpd="sng">
            <a:solidFill>
              <a:srgbClr val="649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200"/>
              <a:buFont typeface="Calibri" panose="020F0502020204030204"/>
              <a:buNone/>
            </a:pPr>
            <a:r>
              <a:rPr lang="en-US" sz="7200" b="1" i="0" u="none" strike="noStrike" cap="none">
                <a:solidFill>
                  <a:srgbClr val="FF0000"/>
                </a:solidFill>
                <a:latin typeface="Calibri" panose="020F0502020204030204" charset="0"/>
                <a:ea typeface="Calibri" panose="020F0502020204030204"/>
                <a:cs typeface="Calibri" panose="020F0502020204030204" charset="0"/>
                <a:sym typeface="Calibri" panose="020F0502020204030204"/>
              </a:rPr>
              <a:t>?</a:t>
            </a:r>
            <a:r>
              <a:rPr lang="en-US" sz="3600" b="0" i="0" u="none" strike="noStrike" cap="none">
                <a:solidFill>
                  <a:srgbClr val="000000"/>
                </a:solidFill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Làm thế nào để nhận biết được các khu vực sinh hoạt trong một ngôi nhà?</a:t>
            </a:r>
            <a:endParaRPr sz="3600" b="0" i="0" u="none" strike="noStrike" cap="none">
              <a:solidFill>
                <a:srgbClr val="000000"/>
              </a:solidFill>
              <a:latin typeface="Calibri" panose="020F0502020204030204" charset="0"/>
              <a:ea typeface="Arial" panose="020B0604020202020204"/>
              <a:cs typeface="Calibri" panose="020F0502020204030204" charset="0"/>
              <a:sym typeface="Arial" panose="020B0604020202020204"/>
            </a:endParaRPr>
          </a:p>
        </p:txBody>
      </p:sp>
      <p:pic>
        <p:nvPicPr>
          <p:cNvPr id="322" name="Google Shape;322;p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8"/>
          <p:cNvGrpSpPr/>
          <p:nvPr/>
        </p:nvGrpSpPr>
        <p:grpSpPr>
          <a:xfrm>
            <a:off x="-212990" y="-331653"/>
            <a:ext cx="3344731" cy="7237400"/>
            <a:chOff x="-212990" y="-360681"/>
            <a:chExt cx="3344731" cy="7237400"/>
          </a:xfrm>
        </p:grpSpPr>
        <p:sp>
          <p:nvSpPr>
            <p:cNvPr id="328" name="Google Shape;328;p8"/>
            <p:cNvSpPr/>
            <p:nvPr/>
          </p:nvSpPr>
          <p:spPr>
            <a:xfrm rot="10800000">
              <a:off x="-212679" y="-360681"/>
              <a:ext cx="3344420" cy="7032524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 rot="10800000">
              <a:off x="-212990" y="3356161"/>
              <a:ext cx="1489706" cy="3520558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0" name="Google Shape;330;p8"/>
          <p:cNvGrpSpPr/>
          <p:nvPr/>
        </p:nvGrpSpPr>
        <p:grpSpPr>
          <a:xfrm>
            <a:off x="-345470" y="-440932"/>
            <a:ext cx="3344731" cy="7346679"/>
            <a:chOff x="-345470" y="-469960"/>
            <a:chExt cx="3344731" cy="7376013"/>
          </a:xfrm>
        </p:grpSpPr>
        <p:sp>
          <p:nvSpPr>
            <p:cNvPr id="331" name="Google Shape;331;p8"/>
            <p:cNvSpPr/>
            <p:nvPr/>
          </p:nvSpPr>
          <p:spPr>
            <a:xfrm rot="10800000">
              <a:off x="-345159" y="-469960"/>
              <a:ext cx="3344420" cy="7192286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DD3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 rot="10800000">
              <a:off x="-345470" y="3280626"/>
              <a:ext cx="1489706" cy="3625427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DD3C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3" name="Google Shape;333;p8"/>
          <p:cNvGrpSpPr/>
          <p:nvPr/>
        </p:nvGrpSpPr>
        <p:grpSpPr>
          <a:xfrm>
            <a:off x="-461734" y="-569572"/>
            <a:ext cx="3344420" cy="7475319"/>
            <a:chOff x="-461734" y="-598600"/>
            <a:chExt cx="3344420" cy="7580186"/>
          </a:xfrm>
        </p:grpSpPr>
        <p:sp>
          <p:nvSpPr>
            <p:cNvPr id="334" name="Google Shape;334;p8"/>
            <p:cNvSpPr/>
            <p:nvPr/>
          </p:nvSpPr>
          <p:spPr>
            <a:xfrm rot="10800000">
              <a:off x="-461734" y="-598600"/>
              <a:ext cx="3344420" cy="7346822"/>
            </a:xfrm>
            <a:custGeom>
              <a:avLst/>
              <a:gdLst/>
              <a:ahLst/>
              <a:cxnLst/>
              <a:rect l="l" t="t" r="r" b="b"/>
              <a:pathLst>
                <a:path w="4847" h="10641" extrusionOk="0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CC5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 rot="10800000">
              <a:off x="-454455" y="3232573"/>
              <a:ext cx="1489706" cy="3749013"/>
            </a:xfrm>
            <a:custGeom>
              <a:avLst/>
              <a:gdLst/>
              <a:ahLst/>
              <a:cxnLst/>
              <a:rect l="l" t="t" r="r" b="b"/>
              <a:pathLst>
                <a:path w="2159" h="5251" extrusionOk="0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CC5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 panose="020F0502020204030204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36" name="Google Shape;336;p8"/>
          <p:cNvSpPr/>
          <p:nvPr/>
        </p:nvSpPr>
        <p:spPr>
          <a:xfrm>
            <a:off x="9067237" y="125521"/>
            <a:ext cx="3344420" cy="7032524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E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10922262" y="5598"/>
            <a:ext cx="1489706" cy="3470330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EE7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9199717" y="75038"/>
            <a:ext cx="3344420" cy="7192286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DD3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39" name="Google Shape;339;p8"/>
          <p:cNvSpPr/>
          <p:nvPr/>
        </p:nvSpPr>
        <p:spPr>
          <a:xfrm>
            <a:off x="11054742" y="5696"/>
            <a:ext cx="1489706" cy="3545765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DD3C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0" name="Google Shape;340;p8"/>
          <p:cNvSpPr/>
          <p:nvPr/>
        </p:nvSpPr>
        <p:spPr>
          <a:xfrm>
            <a:off x="9316292" y="49142"/>
            <a:ext cx="3344420" cy="7346822"/>
          </a:xfrm>
          <a:custGeom>
            <a:avLst/>
            <a:gdLst/>
            <a:ahLst/>
            <a:cxnLst/>
            <a:rect l="l" t="t" r="r" b="b"/>
            <a:pathLst>
              <a:path w="4847" h="10641" extrusionOk="0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CC5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1" name="Google Shape;341;p8"/>
          <p:cNvSpPr/>
          <p:nvPr/>
        </p:nvSpPr>
        <p:spPr>
          <a:xfrm>
            <a:off x="11163727" y="-18877"/>
            <a:ext cx="1489706" cy="3618393"/>
          </a:xfrm>
          <a:custGeom>
            <a:avLst/>
            <a:gdLst/>
            <a:ahLst/>
            <a:cxnLst/>
            <a:rect l="l" t="t" r="r" b="b"/>
            <a:pathLst>
              <a:path w="2159" h="5251" extrusionOk="0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CC5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 panose="020F0502020204030204"/>
              <a:buNone/>
            </a:pPr>
            <a:endParaRPr sz="1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42" name="Google Shape;342;p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71265" y="1591510"/>
            <a:ext cx="10705504" cy="23593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" name="Google Shape;343;p8"/>
          <p:cNvGrpSpPr/>
          <p:nvPr/>
        </p:nvGrpSpPr>
        <p:grpSpPr>
          <a:xfrm>
            <a:off x="858755" y="5600192"/>
            <a:ext cx="1455420" cy="956939"/>
            <a:chOff x="5701962" y="0"/>
            <a:chExt cx="6490038" cy="4267200"/>
          </a:xfrm>
        </p:grpSpPr>
        <p:pic>
          <p:nvPicPr>
            <p:cNvPr id="344" name="Google Shape;344;p8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5701962" y="0"/>
              <a:ext cx="6490038" cy="426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8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6" name="Google Shape;34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  <p:pic>
        <p:nvPicPr>
          <p:cNvPr id="347" name="Google Shape;347;p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9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BB114"/>
      </a:accent1>
      <a:accent2>
        <a:srgbClr val="0C8CAD"/>
      </a:accent2>
      <a:accent3>
        <a:srgbClr val="A7202A"/>
      </a:accent3>
      <a:accent4>
        <a:srgbClr val="BCA994"/>
      </a:accent4>
      <a:accent5>
        <a:srgbClr val="834E1F"/>
      </a:accent5>
      <a:accent6>
        <a:srgbClr val="197AB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9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BB114"/>
      </a:accent1>
      <a:accent2>
        <a:srgbClr val="0C8CAD"/>
      </a:accent2>
      <a:accent3>
        <a:srgbClr val="A7202A"/>
      </a:accent3>
      <a:accent4>
        <a:srgbClr val="BCA994"/>
      </a:accent4>
      <a:accent5>
        <a:srgbClr val="834E1F"/>
      </a:accent5>
      <a:accent6>
        <a:srgbClr val="197AB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584</Words>
  <Application>Microsoft Office PowerPoint</Application>
  <PresentationFormat>Widescreen</PresentationFormat>
  <Paragraphs>100</Paragraphs>
  <Slides>30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Calibri</vt:lpstr>
      <vt:lpstr>Times New Roman</vt:lpstr>
      <vt:lpstr>Avenir</vt:lpstr>
      <vt:lpstr>Open Sans</vt:lpstr>
      <vt:lpstr>Arial</vt:lpstr>
      <vt:lpstr>Noto Sans Symbols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Nhu Thu Huong</dc:creator>
  <cp:lastModifiedBy>HP</cp:lastModifiedBy>
  <cp:revision>4</cp:revision>
  <dcterms:created xsi:type="dcterms:W3CDTF">2023-09-07T07:43:12Z</dcterms:created>
  <dcterms:modified xsi:type="dcterms:W3CDTF">2025-01-19T12:48:05Z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51E402A0528D4B688C38A4F3A7C50BAF_12</vt:lpwstr>
  </property>
  <property fmtid="{D5CDD505-2E9C-101B-9397-08002B2CF9AE}" pid="3" name="KSOProductBuildVer">
    <vt:lpwstr>1033-12.2.0.13201</vt:lpwstr>
  </property>
</Properties>
</file>