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93" r:id="rId4"/>
  </p:sldMasterIdLst>
  <p:notesMasterIdLst>
    <p:notesMasterId r:id="rId28"/>
  </p:notesMasterIdLst>
  <p:handoutMasterIdLst>
    <p:handoutMasterId r:id="rId29"/>
  </p:handoutMasterIdLst>
  <p:sldIdLst>
    <p:sldId id="402" r:id="rId5"/>
    <p:sldId id="256" r:id="rId6"/>
    <p:sldId id="344" r:id="rId7"/>
    <p:sldId id="403" r:id="rId8"/>
    <p:sldId id="347" r:id="rId9"/>
    <p:sldId id="348" r:id="rId10"/>
    <p:sldId id="400" r:id="rId11"/>
    <p:sldId id="406" r:id="rId12"/>
    <p:sldId id="391" r:id="rId13"/>
    <p:sldId id="401" r:id="rId14"/>
    <p:sldId id="407" r:id="rId15"/>
    <p:sldId id="365" r:id="rId16"/>
    <p:sldId id="399" r:id="rId17"/>
    <p:sldId id="408" r:id="rId18"/>
    <p:sldId id="366" r:id="rId19"/>
    <p:sldId id="381" r:id="rId20"/>
    <p:sldId id="367" r:id="rId21"/>
    <p:sldId id="371" r:id="rId22"/>
    <p:sldId id="383" r:id="rId23"/>
    <p:sldId id="375" r:id="rId24"/>
    <p:sldId id="373" r:id="rId25"/>
    <p:sldId id="377" r:id="rId26"/>
    <p:sldId id="405" r:id="rId27"/>
  </p:sldIdLst>
  <p:sldSz cx="9144000" cy="5143500" type="screen16x9"/>
  <p:notesSz cx="6858000" cy="9144000"/>
  <p:embeddedFontLst>
    <p:embeddedFont>
      <p:font typeface="Bahnschrift" panose="020B0502040204020203" pitchFamily="34" charset="0"/>
      <p:regular r:id="rId30"/>
      <p:bold r:id="rId31"/>
    </p:embeddedFont>
    <p:embeddedFont>
      <p:font typeface="Rockwell Extra Bold" panose="02060903040505020403" pitchFamily="18" charset="0"/>
      <p:bold r:id="rId32"/>
    </p:embeddedFont>
    <p:embeddedFont>
      <p:font typeface="Lato" panose="020B0604020202020204" charset="0"/>
      <p:regular r:id="rId33"/>
      <p:bold r:id="rId34"/>
      <p:italic r:id="rId35"/>
      <p:boldItalic r:id="rId36"/>
    </p:embeddedFont>
    <p:embeddedFont>
      <p:font typeface="Merriweather Sans" panose="020B060402020202020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Open Sans" panose="020B0604020202020204" charset="0"/>
      <p:regular r:id="rId47"/>
      <p:bold r:id="rId48"/>
      <p:italic r:id="rId49"/>
      <p:boldItalic r:id="rId50"/>
    </p:embeddedFont>
    <p:embeddedFont>
      <p:font typeface="Verdana" panose="020B0604030504040204" pitchFamily="3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625D355D-1F8F-4293-8AB0-96AB53EA4FA3}">
          <p14:sldIdLst>
            <p14:sldId id="402"/>
            <p14:sldId id="256"/>
          </p14:sldIdLst>
        </p14:section>
        <p14:section name="Câu chuyện STEM" id="{497BE015-6E69-43CE-9A1E-2538D22C5EB2}">
          <p14:sldIdLst>
            <p14:sldId id="344"/>
            <p14:sldId id="403"/>
          </p14:sldIdLst>
        </p14:section>
        <p14:section name="Thử thách STEM" id="{AE313CB2-34E1-43B1-A980-139C21AF096C}">
          <p14:sldIdLst>
            <p14:sldId id="347"/>
          </p14:sldIdLst>
        </p14:section>
        <p14:section name="Kiến thức STEM" id="{8362B019-6FDB-4A50-8613-8571FEAEFC1C}">
          <p14:sldIdLst>
            <p14:sldId id="348"/>
            <p14:sldId id="400"/>
            <p14:sldId id="406"/>
            <p14:sldId id="391"/>
            <p14:sldId id="401"/>
            <p14:sldId id="407"/>
          </p14:sldIdLst>
        </p14:section>
        <p14:section name="Sáng chế STEM: Em làm thước gấp" id="{C9742B2F-5D17-4453-AD1E-D99202A5EBA1}">
          <p14:sldIdLst>
            <p14:sldId id="365"/>
            <p14:sldId id="399"/>
            <p14:sldId id="408"/>
            <p14:sldId id="366"/>
            <p14:sldId id="381"/>
            <p14:sldId id="367"/>
            <p14:sldId id="371"/>
            <p14:sldId id="383"/>
            <p14:sldId id="375"/>
            <p14:sldId id="373"/>
          </p14:sldIdLst>
        </p14:section>
        <p14:section name="STEM và cuộc sống" id="{2A8192BA-3114-481B-A0C5-A2931EFC18D5}">
          <p14:sldIdLst>
            <p14:sldId id="377"/>
            <p14:sldId id="4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61953D"/>
    <a:srgbClr val="EC404C"/>
    <a:srgbClr val="EF5A65"/>
    <a:srgbClr val="000000"/>
    <a:srgbClr val="FFFFFF"/>
    <a:srgbClr val="34679A"/>
    <a:srgbClr val="E573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7DCD41A-B48D-4C79-81DD-2719912F821C}">
  <a:tblStyle styleId="{D7DCD41A-B48D-4C79-81DD-2719912F82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05" autoAdjust="0"/>
    <p:restoredTop sz="75097" autoAdjust="0"/>
  </p:normalViewPr>
  <p:slideViewPr>
    <p:cSldViewPr snapToGrid="0">
      <p:cViewPr varScale="1">
        <p:scale>
          <a:sx n="129" d="100"/>
          <a:sy n="129" d="100"/>
        </p:scale>
        <p:origin x="144" y="510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2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6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8F1E705-3B95-B2B7-EA4F-5C5C838BC8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105708-F300-3B94-8A3C-1553EE61C1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1DB92-268A-479C-AC9D-A08C4C52BEF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29DED-CFE9-34AB-F886-941824CC2F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0AECD-0A9D-95C4-B667-82F67306B9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B56E7-4095-4761-9233-A365FA463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032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e6042aa838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e6042aa838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55795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R: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20 </a:t>
            </a:r>
            <a:r>
              <a:rPr lang="en-US" dirty="0" err="1"/>
              <a:t>phút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532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R: </a:t>
            </a:r>
            <a:r>
              <a:rPr lang="en-US" dirty="0" err="1"/>
              <a:t>Làm</a:t>
            </a:r>
            <a:r>
              <a:rPr lang="en-US" dirty="0"/>
              <a:t> check list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endParaRPr lang="en-US" dirty="0"/>
          </a:p>
          <a:p>
            <a:pPr marL="158750" indent="0">
              <a:buNone/>
            </a:pP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checklist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684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192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hạn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HS </a:t>
            </a:r>
            <a:r>
              <a:rPr lang="en-US" dirty="0" err="1"/>
              <a:t>bằng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140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118f7183b11_0_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118f7183b11_0_8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04546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5540b6adc3_2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4" name="Google Shape;1404;g5540b6adc3_2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4051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e5e6172f8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e5e6172f8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R: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trưng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gấp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vs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thường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5204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203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e5e6172f8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e5e6172f8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R: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vào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R: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: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,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gắn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 (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video </a:t>
            </a:r>
            <a:r>
              <a:rPr lang="en-US" dirty="0" err="1"/>
              <a:t>trong</a:t>
            </a:r>
            <a:r>
              <a:rPr lang="en-US" dirty="0"/>
              <a:t> SGV)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7712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R: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75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R: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540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R: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033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Xem</a:t>
            </a:r>
            <a:r>
              <a:rPr lang="en-US" dirty="0"/>
              <a:t> qua SP </a:t>
            </a:r>
            <a:r>
              <a:rPr lang="en-US" dirty="0" err="1"/>
              <a:t>mẫu</a:t>
            </a:r>
            <a:r>
              <a:rPr lang="en-US" dirty="0"/>
              <a:t> (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) </a:t>
            </a:r>
            <a:r>
              <a:rPr lang="en-US" dirty="0" err="1"/>
              <a:t>nhưng</a:t>
            </a:r>
            <a:r>
              <a:rPr lang="en-US" dirty="0"/>
              <a:t> ko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90421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523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7AC60-17C7-4488-9162-83A40870B06C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B3D5-D3C4-4901-8521-C46304DA5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43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7AC60-17C7-4488-9162-83A40870B06C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B3D5-D3C4-4901-8521-C46304DA5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6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7AC60-17C7-4488-9162-83A40870B06C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B3D5-D3C4-4901-8521-C46304DA5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2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327775" y="1148463"/>
            <a:ext cx="6488400" cy="181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27800" y="2965875"/>
            <a:ext cx="6488400" cy="6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title" idx="2"/>
          </p:nvPr>
        </p:nvSpPr>
        <p:spPr>
          <a:xfrm>
            <a:off x="6829600" y="175525"/>
            <a:ext cx="1995900" cy="6165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7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7118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998875" y="1423650"/>
            <a:ext cx="3731400" cy="29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1411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3578850" y="1453900"/>
            <a:ext cx="4392300" cy="8418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ubTitle" idx="1"/>
          </p:nvPr>
        </p:nvSpPr>
        <p:spPr>
          <a:xfrm>
            <a:off x="3578861" y="2514500"/>
            <a:ext cx="4392300" cy="117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2978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TEXT 2">
  <p:cSld name="TITLE + TEXT 2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ctrTitle"/>
          </p:nvPr>
        </p:nvSpPr>
        <p:spPr>
          <a:xfrm flipH="1">
            <a:off x="3348275" y="2117550"/>
            <a:ext cx="77163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6000">
                <a:solidFill>
                  <a:srgbClr val="645CA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 flipH="1">
            <a:off x="5897899" y="2788050"/>
            <a:ext cx="26169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715582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9"/>
          <p:cNvSpPr txBox="1">
            <a:spLocks noGrp="1"/>
          </p:cNvSpPr>
          <p:nvPr>
            <p:ph type="title"/>
          </p:nvPr>
        </p:nvSpPr>
        <p:spPr>
          <a:xfrm>
            <a:off x="715100" y="1040850"/>
            <a:ext cx="4138800" cy="204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26" name="Google Shape;626;p9"/>
          <p:cNvSpPr txBox="1">
            <a:spLocks noGrp="1"/>
          </p:cNvSpPr>
          <p:nvPr>
            <p:ph type="subTitle" idx="1"/>
          </p:nvPr>
        </p:nvSpPr>
        <p:spPr>
          <a:xfrm>
            <a:off x="715100" y="2806525"/>
            <a:ext cx="413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3710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7AC60-17C7-4488-9162-83A40870B06C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B3D5-D3C4-4901-8521-C46304DA5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37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7AC60-17C7-4488-9162-83A40870B06C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B3D5-D3C4-4901-8521-C46304DA5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13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7AC60-17C7-4488-9162-83A40870B06C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B3D5-D3C4-4901-8521-C46304DA5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8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7AC60-17C7-4488-9162-83A40870B06C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B3D5-D3C4-4901-8521-C46304DA5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40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7AC60-17C7-4488-9162-83A40870B06C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B3D5-D3C4-4901-8521-C46304DA5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04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7AC60-17C7-4488-9162-83A40870B06C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B3D5-D3C4-4901-8521-C46304DA5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23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7AC60-17C7-4488-9162-83A40870B06C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B3D5-D3C4-4901-8521-C46304DA5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3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7AC60-17C7-4488-9162-83A40870B06C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EB3D5-D3C4-4901-8521-C46304DA5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3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7AC60-17C7-4488-9162-83A40870B06C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EB3D5-D3C4-4901-8521-C46304DA5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7.jp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jp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285" y="0"/>
            <a:ext cx="14637844" cy="53367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86" y="453243"/>
            <a:ext cx="5289734" cy="3728172"/>
          </a:xfrm>
          <a:prstGeom prst="rect">
            <a:avLst/>
          </a:prstGeom>
          <a:effectLst>
            <a:outerShdw blurRad="50800" dist="406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6603151" y="1322044"/>
            <a:ext cx="2304348" cy="27084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700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203200" dir="2700000" algn="tl" rotWithShape="0">
                    <a:prstClr val="black">
                      <a:alpha val="40000"/>
                    </a:prstClr>
                  </a:outerShdw>
                </a:effectLst>
                <a:latin typeface="Rockwell Extra Bold" panose="02060903040505020403" pitchFamily="18" charset="0"/>
              </a:rPr>
              <a:t>2</a:t>
            </a:r>
            <a:endParaRPr lang="en-US" sz="17000">
              <a:ln w="1905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2032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A151F3-68DE-20EA-792D-5BC86810F8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03" y="194510"/>
            <a:ext cx="777146" cy="77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2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0347C54F-3760-7B65-EF88-7304B59FC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041" y="1653519"/>
            <a:ext cx="4901560" cy="2500651"/>
          </a:xfrm>
          <a:prstGeom prst="rect">
            <a:avLst/>
          </a:prstGeom>
        </p:spPr>
      </p:pic>
      <p:grpSp>
        <p:nvGrpSpPr>
          <p:cNvPr id="121" name="Group 120"/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8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D8E27439-DC8A-8A53-0FBE-72E3A32FBE7C}"/>
              </a:ext>
            </a:extLst>
          </p:cNvPr>
          <p:cNvSpPr txBox="1"/>
          <p:nvPr/>
        </p:nvSpPr>
        <p:spPr>
          <a:xfrm>
            <a:off x="721360" y="910995"/>
            <a:ext cx="7005320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sz="2200">
                <a:solidFill>
                  <a:srgbClr val="6195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200">
                <a:solidFill>
                  <a:srgbClr val="6195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Tìm hiểu các chức năng của cơ quan vận động</a:t>
            </a:r>
            <a:r>
              <a:rPr lang="en-US" sz="2200">
                <a:solidFill>
                  <a:srgbClr val="6195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solidFill>
                <a:srgbClr val="6195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1" name="TextBox 5120">
            <a:extLst>
              <a:ext uri="{FF2B5EF4-FFF2-40B4-BE49-F238E27FC236}">
                <a16:creationId xmlns:a16="http://schemas.microsoft.com/office/drawing/2014/main" id="{D8E27439-DC8A-8A53-0FBE-72E3A32FBE7C}"/>
              </a:ext>
            </a:extLst>
          </p:cNvPr>
          <p:cNvSpPr txBox="1"/>
          <p:nvPr/>
        </p:nvSpPr>
        <p:spPr>
          <a:xfrm>
            <a:off x="721360" y="910995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526412B-726A-08E9-DB81-1D994D9C30DA}"/>
              </a:ext>
            </a:extLst>
          </p:cNvPr>
          <p:cNvSpPr txBox="1"/>
          <p:nvPr/>
        </p:nvSpPr>
        <p:spPr>
          <a:xfrm>
            <a:off x="721360" y="1409593"/>
            <a:ext cx="260096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hỉ và nói tên cơ, xương và khớp của mỗi bạn khi thực hiện các tư </a:t>
            </a:r>
            <a:r>
              <a:rPr lang="vi-VN" sz="2000" b="0" i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thế </a:t>
            </a:r>
            <a:endParaRPr lang="en-US" sz="200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000" b="0" i="0" smtClean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vận </a:t>
            </a:r>
            <a:r>
              <a:rPr lang="vi-VN" sz="2000" b="0" i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động </a:t>
            </a:r>
            <a:r>
              <a:rPr lang="vi-VN" sz="2000" b="0" i="0" smtClean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b="0" i="0" smtClean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0" i="0" smtClean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hình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7405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22" name="Group 121"/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9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21" name="TextBox 5120">
            <a:extLst>
              <a:ext uri="{FF2B5EF4-FFF2-40B4-BE49-F238E27FC236}">
                <a16:creationId xmlns:a16="http://schemas.microsoft.com/office/drawing/2014/main" id="{D8E27439-DC8A-8A53-0FBE-72E3A32FBE7C}"/>
              </a:ext>
            </a:extLst>
          </p:cNvPr>
          <p:cNvSpPr txBox="1"/>
          <p:nvPr/>
        </p:nvSpPr>
        <p:spPr>
          <a:xfrm>
            <a:off x="721360" y="910995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: Rounded Corners 2">
            <a:extLst>
              <a:ext uri="{FF2B5EF4-FFF2-40B4-BE49-F238E27FC236}">
                <a16:creationId xmlns:a16="http://schemas.microsoft.com/office/drawing/2014/main" id="{AB4EB5FC-8011-F784-509F-2B4E62430D64}"/>
              </a:ext>
            </a:extLst>
          </p:cNvPr>
          <p:cNvSpPr/>
          <p:nvPr/>
        </p:nvSpPr>
        <p:spPr>
          <a:xfrm>
            <a:off x="1573065" y="1989859"/>
            <a:ext cx="5997871" cy="1163782"/>
          </a:xfrm>
          <a:custGeom>
            <a:avLst/>
            <a:gdLst>
              <a:gd name="connsiteX0" fmla="*/ 0 w 8772960"/>
              <a:gd name="connsiteY0" fmla="*/ 375401 h 2252359"/>
              <a:gd name="connsiteX1" fmla="*/ 375401 w 8772960"/>
              <a:gd name="connsiteY1" fmla="*/ 0 h 2252359"/>
              <a:gd name="connsiteX2" fmla="*/ 8397559 w 8772960"/>
              <a:gd name="connsiteY2" fmla="*/ 0 h 2252359"/>
              <a:gd name="connsiteX3" fmla="*/ 8772960 w 8772960"/>
              <a:gd name="connsiteY3" fmla="*/ 375401 h 2252359"/>
              <a:gd name="connsiteX4" fmla="*/ 8772960 w 8772960"/>
              <a:gd name="connsiteY4" fmla="*/ 1876958 h 2252359"/>
              <a:gd name="connsiteX5" fmla="*/ 8397559 w 8772960"/>
              <a:gd name="connsiteY5" fmla="*/ 2252359 h 2252359"/>
              <a:gd name="connsiteX6" fmla="*/ 375401 w 8772960"/>
              <a:gd name="connsiteY6" fmla="*/ 2252359 h 2252359"/>
              <a:gd name="connsiteX7" fmla="*/ 0 w 8772960"/>
              <a:gd name="connsiteY7" fmla="*/ 1876958 h 2252359"/>
              <a:gd name="connsiteX8" fmla="*/ 0 w 8772960"/>
              <a:gd name="connsiteY8" fmla="*/ 375401 h 225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72960" h="2252359" fill="none" extrusionOk="0">
                <a:moveTo>
                  <a:pt x="0" y="375401"/>
                </a:moveTo>
                <a:cubicBezTo>
                  <a:pt x="-17951" y="151680"/>
                  <a:pt x="200563" y="-18416"/>
                  <a:pt x="375401" y="0"/>
                </a:cubicBezTo>
                <a:cubicBezTo>
                  <a:pt x="3626844" y="87550"/>
                  <a:pt x="5050682" y="-55802"/>
                  <a:pt x="8397559" y="0"/>
                </a:cubicBezTo>
                <a:cubicBezTo>
                  <a:pt x="8631264" y="-18714"/>
                  <a:pt x="8732504" y="159127"/>
                  <a:pt x="8772960" y="375401"/>
                </a:cubicBezTo>
                <a:cubicBezTo>
                  <a:pt x="8705346" y="543311"/>
                  <a:pt x="8862304" y="1248053"/>
                  <a:pt x="8772960" y="1876958"/>
                </a:cubicBezTo>
                <a:cubicBezTo>
                  <a:pt x="8779277" y="2087076"/>
                  <a:pt x="8602772" y="2254015"/>
                  <a:pt x="8397559" y="2252359"/>
                </a:cubicBezTo>
                <a:cubicBezTo>
                  <a:pt x="5412533" y="2118252"/>
                  <a:pt x="3543442" y="2248797"/>
                  <a:pt x="375401" y="2252359"/>
                </a:cubicBezTo>
                <a:cubicBezTo>
                  <a:pt x="172774" y="2279420"/>
                  <a:pt x="3925" y="2086002"/>
                  <a:pt x="0" y="1876958"/>
                </a:cubicBezTo>
                <a:cubicBezTo>
                  <a:pt x="-124034" y="1161286"/>
                  <a:pt x="6194" y="573351"/>
                  <a:pt x="0" y="375401"/>
                </a:cubicBezTo>
                <a:close/>
              </a:path>
              <a:path w="8772960" h="2252359" stroke="0" extrusionOk="0">
                <a:moveTo>
                  <a:pt x="0" y="375401"/>
                </a:moveTo>
                <a:cubicBezTo>
                  <a:pt x="-3570" y="128033"/>
                  <a:pt x="142229" y="-14608"/>
                  <a:pt x="375401" y="0"/>
                </a:cubicBezTo>
                <a:cubicBezTo>
                  <a:pt x="1549870" y="-73530"/>
                  <a:pt x="7270073" y="-159808"/>
                  <a:pt x="8397559" y="0"/>
                </a:cubicBezTo>
                <a:cubicBezTo>
                  <a:pt x="8587738" y="-623"/>
                  <a:pt x="8779490" y="161990"/>
                  <a:pt x="8772960" y="375401"/>
                </a:cubicBezTo>
                <a:cubicBezTo>
                  <a:pt x="8702938" y="735317"/>
                  <a:pt x="8741899" y="1486052"/>
                  <a:pt x="8772960" y="1876958"/>
                </a:cubicBezTo>
                <a:cubicBezTo>
                  <a:pt x="8747470" y="2099498"/>
                  <a:pt x="8568147" y="2268825"/>
                  <a:pt x="8397559" y="2252359"/>
                </a:cubicBezTo>
                <a:cubicBezTo>
                  <a:pt x="5374528" y="2352142"/>
                  <a:pt x="1572005" y="2090035"/>
                  <a:pt x="375401" y="2252359"/>
                </a:cubicBezTo>
                <a:cubicBezTo>
                  <a:pt x="171227" y="2280178"/>
                  <a:pt x="23150" y="2064436"/>
                  <a:pt x="0" y="1876958"/>
                </a:cubicBezTo>
                <a:cubicBezTo>
                  <a:pt x="133441" y="1406164"/>
                  <a:pt x="47457" y="678187"/>
                  <a:pt x="0" y="37540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114546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buClrTx/>
              <a:defRPr/>
            </a:pPr>
            <a:r>
              <a:rPr lang="vi-VN"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cơ cùng với bộ xương giúp cơ thể cử động và di chuyển.</a:t>
            </a:r>
            <a:r>
              <a:rPr lang="en-US"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8079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BAA4D47-603F-FC07-F820-A991D0795F15}"/>
              </a:ext>
            </a:extLst>
          </p:cNvPr>
          <p:cNvSpPr txBox="1"/>
          <p:nvPr/>
        </p:nvSpPr>
        <p:spPr>
          <a:xfrm>
            <a:off x="3909684" y="392967"/>
            <a:ext cx="1457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400" b="1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1. Em </a:t>
            </a:r>
            <a:r>
              <a:rPr lang="en-US" dirty="0" err="1"/>
              <a:t>có</a:t>
            </a:r>
            <a:endParaRPr lang="vi-VN" dirty="0"/>
          </a:p>
        </p:txBody>
      </p:sp>
      <p:grpSp>
        <p:nvGrpSpPr>
          <p:cNvPr id="12" name="Group 11"/>
          <p:cNvGrpSpPr/>
          <p:nvPr/>
        </p:nvGrpSpPr>
        <p:grpSpPr>
          <a:xfrm>
            <a:off x="8287125" y="4327261"/>
            <a:ext cx="692717" cy="621660"/>
            <a:chOff x="8287125" y="4327261"/>
            <a:chExt cx="692717" cy="62166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419BC1C-76C7-DC0D-2627-AC9E485CCE3B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04E87A-AFCA-C739-C48B-4399A617D1A3}"/>
                </a:ext>
              </a:extLst>
            </p:cNvPr>
            <p:cNvSpPr txBox="1"/>
            <p:nvPr/>
          </p:nvSpPr>
          <p:spPr>
            <a:xfrm>
              <a:off x="8287125" y="432726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10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7DCB60-E5DF-CDA7-E143-E51EAA048F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7" t="3370" r="1520"/>
          <a:stretch/>
        </p:blipFill>
        <p:spPr>
          <a:xfrm>
            <a:off x="1489997" y="1103812"/>
            <a:ext cx="6164006" cy="360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780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EF32C1B-3244-185A-295E-D1C7E6235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878" y="2632710"/>
            <a:ext cx="4634047" cy="18153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AA4D47-603F-FC07-F820-A991D0795F15}"/>
              </a:ext>
            </a:extLst>
          </p:cNvPr>
          <p:cNvSpPr txBox="1"/>
          <p:nvPr/>
        </p:nvSpPr>
        <p:spPr>
          <a:xfrm>
            <a:off x="3909684" y="392967"/>
            <a:ext cx="1457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1. Em </a:t>
            </a:r>
            <a:r>
              <a:rPr lang="en-US" dirty="0" err="1"/>
              <a:t>có</a:t>
            </a:r>
            <a:endParaRPr lang="vi-VN" dirty="0"/>
          </a:p>
        </p:txBody>
      </p:sp>
      <p:grpSp>
        <p:nvGrpSpPr>
          <p:cNvPr id="16" name="Group 15"/>
          <p:cNvGrpSpPr/>
          <p:nvPr/>
        </p:nvGrpSpPr>
        <p:grpSpPr>
          <a:xfrm>
            <a:off x="8287125" y="4327261"/>
            <a:ext cx="692717" cy="621660"/>
            <a:chOff x="8287125" y="4327261"/>
            <a:chExt cx="692717" cy="62166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419BC1C-76C7-DC0D-2627-AC9E485CCE3B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04E87A-AFCA-C739-C48B-4399A617D1A3}"/>
                </a:ext>
              </a:extLst>
            </p:cNvPr>
            <p:cNvSpPr txBox="1"/>
            <p:nvPr/>
          </p:nvSpPr>
          <p:spPr>
            <a:xfrm>
              <a:off x="8287125" y="432726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9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8D6E44-8568-8817-4242-8E1AB0A44C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1416537" y="2469061"/>
            <a:ext cx="2276466" cy="2526883"/>
          </a:xfrm>
          <a:prstGeom prst="rect">
            <a:avLst/>
          </a:prstGeom>
        </p:spPr>
      </p:pic>
      <p:sp>
        <p:nvSpPr>
          <p:cNvPr id="20" name="Speech Bubble: Oval 11">
            <a:extLst>
              <a:ext uri="{FF2B5EF4-FFF2-40B4-BE49-F238E27FC236}">
                <a16:creationId xmlns:a16="http://schemas.microsoft.com/office/drawing/2014/main" id="{32D8329E-5B14-5FC4-BB0F-F655A0BCC48F}"/>
              </a:ext>
            </a:extLst>
          </p:cNvPr>
          <p:cNvSpPr/>
          <p:nvPr/>
        </p:nvSpPr>
        <p:spPr>
          <a:xfrm>
            <a:off x="3522726" y="1245818"/>
            <a:ext cx="4008221" cy="2033944"/>
          </a:xfrm>
          <a:custGeom>
            <a:avLst/>
            <a:gdLst>
              <a:gd name="connsiteX0" fmla="*/ 290800 w 2547523"/>
              <a:gd name="connsiteY0" fmla="*/ 1698417 h 1528384"/>
              <a:gd name="connsiteX1" fmla="*/ 400806 w 2547523"/>
              <a:gd name="connsiteY1" fmla="*/ 1320697 h 1528384"/>
              <a:gd name="connsiteX2" fmla="*/ 722821 w 2547523"/>
              <a:gd name="connsiteY2" fmla="*/ 75182 h 1528384"/>
              <a:gd name="connsiteX3" fmla="*/ 1932851 w 2547523"/>
              <a:gd name="connsiteY3" fmla="*/ 110256 h 1528384"/>
              <a:gd name="connsiteX4" fmla="*/ 2030352 w 2547523"/>
              <a:gd name="connsiteY4" fmla="*/ 1378968 h 1528384"/>
              <a:gd name="connsiteX5" fmla="*/ 811851 w 2547523"/>
              <a:gd name="connsiteY5" fmla="*/ 1476367 h 1528384"/>
              <a:gd name="connsiteX6" fmla="*/ 290800 w 2547523"/>
              <a:gd name="connsiteY6" fmla="*/ 1698417 h 152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7523" h="1528384" fill="none" extrusionOk="0">
                <a:moveTo>
                  <a:pt x="290800" y="1698417"/>
                </a:moveTo>
                <a:cubicBezTo>
                  <a:pt x="355738" y="1569335"/>
                  <a:pt x="387855" y="1458554"/>
                  <a:pt x="400806" y="1320697"/>
                </a:cubicBezTo>
                <a:cubicBezTo>
                  <a:pt x="-275565" y="917139"/>
                  <a:pt x="-210947" y="320379"/>
                  <a:pt x="722821" y="75182"/>
                </a:cubicBezTo>
                <a:cubicBezTo>
                  <a:pt x="1069501" y="-95601"/>
                  <a:pt x="1600813" y="-11815"/>
                  <a:pt x="1932851" y="110256"/>
                </a:cubicBezTo>
                <a:cubicBezTo>
                  <a:pt x="2691040" y="361970"/>
                  <a:pt x="2864087" y="1028906"/>
                  <a:pt x="2030352" y="1378968"/>
                </a:cubicBezTo>
                <a:cubicBezTo>
                  <a:pt x="1718848" y="1541222"/>
                  <a:pt x="1216876" y="1586442"/>
                  <a:pt x="811851" y="1476367"/>
                </a:cubicBezTo>
                <a:cubicBezTo>
                  <a:pt x="550837" y="1544182"/>
                  <a:pt x="430894" y="1687013"/>
                  <a:pt x="290800" y="1698417"/>
                </a:cubicBezTo>
                <a:close/>
              </a:path>
              <a:path w="2547523" h="1528384" stroke="0" extrusionOk="0">
                <a:moveTo>
                  <a:pt x="290800" y="1698417"/>
                </a:moveTo>
                <a:cubicBezTo>
                  <a:pt x="325847" y="1522128"/>
                  <a:pt x="366868" y="1415780"/>
                  <a:pt x="400806" y="1320697"/>
                </a:cubicBezTo>
                <a:cubicBezTo>
                  <a:pt x="-226547" y="976513"/>
                  <a:pt x="-22632" y="273424"/>
                  <a:pt x="722821" y="75182"/>
                </a:cubicBezTo>
                <a:cubicBezTo>
                  <a:pt x="1052087" y="-38957"/>
                  <a:pt x="1594095" y="-32812"/>
                  <a:pt x="1932851" y="110256"/>
                </a:cubicBezTo>
                <a:cubicBezTo>
                  <a:pt x="2699223" y="360156"/>
                  <a:pt x="2818417" y="1110292"/>
                  <a:pt x="2030352" y="1378968"/>
                </a:cubicBezTo>
                <a:cubicBezTo>
                  <a:pt x="1607829" y="1496976"/>
                  <a:pt x="1215543" y="1520918"/>
                  <a:pt x="811851" y="1476367"/>
                </a:cubicBezTo>
                <a:cubicBezTo>
                  <a:pt x="669858" y="1571015"/>
                  <a:pt x="469905" y="1614707"/>
                  <a:pt x="290800" y="1698417"/>
                </a:cubicBezTo>
                <a:close/>
              </a:path>
            </a:pathLst>
          </a:custGeom>
          <a:solidFill>
            <a:srgbClr val="FFF4E7"/>
          </a:solidFill>
          <a:ln>
            <a:solidFill>
              <a:srgbClr val="FFA093"/>
            </a:solidFill>
            <a:extLst>
              <a:ext uri="{C807C97D-BFC1-408E-A445-0C87EB9F89A2}">
                <ask:lineSketchStyleProps xmlns="" xmlns:ask="http://schemas.microsoft.com/office/drawing/2018/sketchyshapes" sd="3705000160">
                  <a:prstGeom prst="wedgeEllipseCallout">
                    <a:avLst>
                      <a:gd name="adj1" fmla="val 49286"/>
                      <a:gd name="adj2" fmla="val 4324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F42B9A-63CE-8B3F-7466-84F78722A967}"/>
              </a:ext>
            </a:extLst>
          </p:cNvPr>
          <p:cNvSpPr txBox="1"/>
          <p:nvPr/>
        </p:nvSpPr>
        <p:spPr>
          <a:xfrm flipH="1">
            <a:off x="3693003" y="1536005"/>
            <a:ext cx="3722849" cy="1426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 bạn đọc và thực hiện các thao tác bổ trợ </a:t>
            </a:r>
            <a:br>
              <a:rPr lang="en-US" sz="200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theo hướng dẫn </a:t>
            </a:r>
            <a:r>
              <a:rPr lang="en-US" sz="2000" b="1">
                <a:solidFill>
                  <a:srgbClr val="FF0066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ở trang 35</a:t>
            </a:r>
            <a:r>
              <a:rPr lang="vi-VN" sz="200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188667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EF32C1B-3244-185A-295E-D1C7E6235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878" y="2632710"/>
            <a:ext cx="4634047" cy="18153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287125" y="4327261"/>
            <a:ext cx="692717" cy="621660"/>
            <a:chOff x="8287125" y="4327261"/>
            <a:chExt cx="692717" cy="62166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419BC1C-76C7-DC0D-2627-AC9E485CCE3B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04E87A-AFCA-C739-C48B-4399A617D1A3}"/>
                </a:ext>
              </a:extLst>
            </p:cNvPr>
            <p:cNvSpPr txBox="1"/>
            <p:nvPr/>
          </p:nvSpPr>
          <p:spPr>
            <a:xfrm>
              <a:off x="8287125" y="432726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9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8D6E44-8568-8817-4242-8E1AB0A44C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1055697" y="2436368"/>
            <a:ext cx="2276466" cy="2526883"/>
          </a:xfrm>
          <a:prstGeom prst="rect">
            <a:avLst/>
          </a:prstGeom>
        </p:spPr>
      </p:pic>
      <p:sp>
        <p:nvSpPr>
          <p:cNvPr id="20" name="Speech Bubble: Oval 11">
            <a:extLst>
              <a:ext uri="{FF2B5EF4-FFF2-40B4-BE49-F238E27FC236}">
                <a16:creationId xmlns:a16="http://schemas.microsoft.com/office/drawing/2014/main" id="{32D8329E-5B14-5FC4-BB0F-F655A0BCC48F}"/>
              </a:ext>
            </a:extLst>
          </p:cNvPr>
          <p:cNvSpPr/>
          <p:nvPr/>
        </p:nvSpPr>
        <p:spPr>
          <a:xfrm>
            <a:off x="2957292" y="1077198"/>
            <a:ext cx="4923494" cy="2080765"/>
          </a:xfrm>
          <a:custGeom>
            <a:avLst/>
            <a:gdLst>
              <a:gd name="connsiteX0" fmla="*/ 290800 w 2547523"/>
              <a:gd name="connsiteY0" fmla="*/ 1698417 h 1528384"/>
              <a:gd name="connsiteX1" fmla="*/ 400806 w 2547523"/>
              <a:gd name="connsiteY1" fmla="*/ 1320697 h 1528384"/>
              <a:gd name="connsiteX2" fmla="*/ 722821 w 2547523"/>
              <a:gd name="connsiteY2" fmla="*/ 75182 h 1528384"/>
              <a:gd name="connsiteX3" fmla="*/ 1932851 w 2547523"/>
              <a:gd name="connsiteY3" fmla="*/ 110256 h 1528384"/>
              <a:gd name="connsiteX4" fmla="*/ 2030352 w 2547523"/>
              <a:gd name="connsiteY4" fmla="*/ 1378968 h 1528384"/>
              <a:gd name="connsiteX5" fmla="*/ 811851 w 2547523"/>
              <a:gd name="connsiteY5" fmla="*/ 1476367 h 1528384"/>
              <a:gd name="connsiteX6" fmla="*/ 290800 w 2547523"/>
              <a:gd name="connsiteY6" fmla="*/ 1698417 h 152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7523" h="1528384" fill="none" extrusionOk="0">
                <a:moveTo>
                  <a:pt x="290800" y="1698417"/>
                </a:moveTo>
                <a:cubicBezTo>
                  <a:pt x="355738" y="1569335"/>
                  <a:pt x="387855" y="1458554"/>
                  <a:pt x="400806" y="1320697"/>
                </a:cubicBezTo>
                <a:cubicBezTo>
                  <a:pt x="-275565" y="917139"/>
                  <a:pt x="-210947" y="320379"/>
                  <a:pt x="722821" y="75182"/>
                </a:cubicBezTo>
                <a:cubicBezTo>
                  <a:pt x="1069501" y="-95601"/>
                  <a:pt x="1600813" y="-11815"/>
                  <a:pt x="1932851" y="110256"/>
                </a:cubicBezTo>
                <a:cubicBezTo>
                  <a:pt x="2691040" y="361970"/>
                  <a:pt x="2864087" y="1028906"/>
                  <a:pt x="2030352" y="1378968"/>
                </a:cubicBezTo>
                <a:cubicBezTo>
                  <a:pt x="1718848" y="1541222"/>
                  <a:pt x="1216876" y="1586442"/>
                  <a:pt x="811851" y="1476367"/>
                </a:cubicBezTo>
                <a:cubicBezTo>
                  <a:pt x="550837" y="1544182"/>
                  <a:pt x="430894" y="1687013"/>
                  <a:pt x="290800" y="1698417"/>
                </a:cubicBezTo>
                <a:close/>
              </a:path>
              <a:path w="2547523" h="1528384" stroke="0" extrusionOk="0">
                <a:moveTo>
                  <a:pt x="290800" y="1698417"/>
                </a:moveTo>
                <a:cubicBezTo>
                  <a:pt x="325847" y="1522128"/>
                  <a:pt x="366868" y="1415780"/>
                  <a:pt x="400806" y="1320697"/>
                </a:cubicBezTo>
                <a:cubicBezTo>
                  <a:pt x="-226547" y="976513"/>
                  <a:pt x="-22632" y="273424"/>
                  <a:pt x="722821" y="75182"/>
                </a:cubicBezTo>
                <a:cubicBezTo>
                  <a:pt x="1052087" y="-38957"/>
                  <a:pt x="1594095" y="-32812"/>
                  <a:pt x="1932851" y="110256"/>
                </a:cubicBezTo>
                <a:cubicBezTo>
                  <a:pt x="2699223" y="360156"/>
                  <a:pt x="2818417" y="1110292"/>
                  <a:pt x="2030352" y="1378968"/>
                </a:cubicBezTo>
                <a:cubicBezTo>
                  <a:pt x="1607829" y="1496976"/>
                  <a:pt x="1215543" y="1520918"/>
                  <a:pt x="811851" y="1476367"/>
                </a:cubicBezTo>
                <a:cubicBezTo>
                  <a:pt x="669858" y="1571015"/>
                  <a:pt x="469905" y="1614707"/>
                  <a:pt x="290800" y="1698417"/>
                </a:cubicBezTo>
                <a:close/>
              </a:path>
            </a:pathLst>
          </a:custGeom>
          <a:solidFill>
            <a:srgbClr val="FFF4E7"/>
          </a:solidFill>
          <a:ln>
            <a:solidFill>
              <a:srgbClr val="FFA093"/>
            </a:solidFill>
            <a:extLst>
              <a:ext uri="{C807C97D-BFC1-408E-A445-0C87EB9F89A2}">
                <ask:lineSketchStyleProps xmlns="" xmlns:ask="http://schemas.microsoft.com/office/drawing/2018/sketchyshapes" sd="3705000160">
                  <a:prstGeom prst="wedgeEllipseCallout">
                    <a:avLst>
                      <a:gd name="adj1" fmla="val 49286"/>
                      <a:gd name="adj2" fmla="val 4324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F42B9A-63CE-8B3F-7466-84F78722A967}"/>
              </a:ext>
            </a:extLst>
          </p:cNvPr>
          <p:cNvSpPr txBox="1"/>
          <p:nvPr/>
        </p:nvSpPr>
        <p:spPr>
          <a:xfrm flipH="1">
            <a:off x="3091402" y="1491379"/>
            <a:ext cx="467014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</a:t>
            </a: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hãy quan sát mẫu chú hề vui </a:t>
            </a: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nhộn </a:t>
            </a:r>
            <a:r>
              <a:rPr lang="en-US" sz="2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 </a:t>
            </a:r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7</a:t>
            </a: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và cùng bạn trả </a:t>
            </a: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 </a:t>
            </a:r>
            <a:r>
              <a:rPr lang="en-US" sz="2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các </a:t>
            </a: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hỏi ở trang 35 và </a:t>
            </a: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36</a:t>
            </a:r>
            <a:r>
              <a:rPr lang="en-US" sz="2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vi-VN" sz="2000" smtClean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58169" y="961592"/>
            <a:ext cx="19271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Em làm gì</a:t>
            </a:r>
            <a:r>
              <a:rPr lang="en-US" sz="2200" i="1" smtClean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0144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1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287407" y="4324650"/>
            <a:ext cx="692717" cy="622691"/>
            <a:chOff x="8287407" y="4324650"/>
            <a:chExt cx="692717" cy="62269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87407" y="4324650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10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58169" y="961592"/>
            <a:ext cx="19271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Em làm gì</a:t>
            </a:r>
            <a:r>
              <a:rPr lang="en-US" sz="2200" i="1" smtClean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D40B0A-BB64-CD1F-DDFA-DD0536378B28}"/>
              </a:ext>
            </a:extLst>
          </p:cNvPr>
          <p:cNvSpPr txBox="1"/>
          <p:nvPr/>
        </p:nvSpPr>
        <p:spPr>
          <a:xfrm>
            <a:off x="1182953" y="1549751"/>
            <a:ext cx="7586132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Chú hề làm bằng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 liệu gì?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Cánh tay chú hề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 mấy phần?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Chân chú hề gồm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mấy phần? 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Các bộ phận nối với nhau như thế nào để cử động được?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 và chân chú hề được gắn như thế nào để cử động cùng lúc?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C840D462-5E80-6520-5D63-A84B20584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26" y="1637937"/>
            <a:ext cx="258427" cy="24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640719B-EF37-26DA-F247-25F2E6F35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44" y="2030556"/>
            <a:ext cx="258427" cy="24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DDD0850-0568-A9ED-BF87-15649F659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44" y="2476028"/>
            <a:ext cx="258427" cy="24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99BE7C6-CA5F-823C-1F47-83D20BA8E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68" y="2892056"/>
            <a:ext cx="258427" cy="24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24BBE32-2809-7909-119A-CE2A0A065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44" y="3332269"/>
            <a:ext cx="258427" cy="24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4183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0" y="0"/>
            <a:ext cx="9144000" cy="51435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280634" y="4317877"/>
            <a:ext cx="692717" cy="629464"/>
            <a:chOff x="8280634" y="4317877"/>
            <a:chExt cx="692717" cy="62946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80634" y="4317877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11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58168" y="961592"/>
            <a:ext cx="3253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sz="2200" i="1" smtClean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làm như thế nào?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E21E3B-F912-7F9E-05AB-596A9D9A1607}"/>
              </a:ext>
            </a:extLst>
          </p:cNvPr>
          <p:cNvSpPr txBox="1"/>
          <p:nvPr/>
        </p:nvSpPr>
        <p:spPr>
          <a:xfrm>
            <a:off x="1075361" y="1444605"/>
            <a:ext cx="7205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Đọc các bước gợi ý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ở </a:t>
            </a:r>
            <a: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trang </a:t>
            </a:r>
            <a:r>
              <a:rPr lang="en-US" sz="2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36</a:t>
            </a:r>
            <a:r>
              <a:rPr lang="vi-VN" sz="2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Thảo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luận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nhóm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hoàn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thành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phiếu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học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tập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16372010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7DB037-8748-FB61-5629-50A61DDED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754" y="1553001"/>
            <a:ext cx="5090065" cy="328252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249611" y="4325681"/>
            <a:ext cx="692717" cy="621660"/>
            <a:chOff x="8249611" y="4325681"/>
            <a:chExt cx="692717" cy="62166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49611" y="432568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12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8168" y="961592"/>
            <a:ext cx="3253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sz="2200" i="1" smtClean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làm như thế nào?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AB2B86B-890D-4713-3B73-04D8C0C9F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14467" y="2723049"/>
            <a:ext cx="1703738" cy="212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Oval 13">
            <a:extLst>
              <a:ext uri="{FF2B5EF4-FFF2-40B4-BE49-F238E27FC236}">
                <a16:creationId xmlns:a16="http://schemas.microsoft.com/office/drawing/2014/main" id="{7EA9561B-0E8D-5BA7-8B5B-205FCA0A7759}"/>
              </a:ext>
            </a:extLst>
          </p:cNvPr>
          <p:cNvSpPr/>
          <p:nvPr/>
        </p:nvSpPr>
        <p:spPr>
          <a:xfrm flipH="1">
            <a:off x="517780" y="1453140"/>
            <a:ext cx="3143465" cy="1267249"/>
          </a:xfrm>
          <a:custGeom>
            <a:avLst/>
            <a:gdLst>
              <a:gd name="connsiteX0" fmla="*/ 297605 w 2990399"/>
              <a:gd name="connsiteY0" fmla="*/ 1429203 h 1267249"/>
              <a:gd name="connsiteX1" fmla="*/ 465325 w 2990399"/>
              <a:gd name="connsiteY1" fmla="*/ 1092979 h 1267249"/>
              <a:gd name="connsiteX2" fmla="*/ 1142704 w 2990399"/>
              <a:gd name="connsiteY2" fmla="*/ 17859 h 1267249"/>
              <a:gd name="connsiteX3" fmla="*/ 2258066 w 2990399"/>
              <a:gd name="connsiteY3" fmla="*/ 88675 h 1267249"/>
              <a:gd name="connsiteX4" fmla="*/ 2016723 w 2990399"/>
              <a:gd name="connsiteY4" fmla="*/ 1227456 h 1267249"/>
              <a:gd name="connsiteX5" fmla="*/ 946376 w 2990399"/>
              <a:gd name="connsiteY5" fmla="*/ 1223021 h 1267249"/>
              <a:gd name="connsiteX6" fmla="*/ 297605 w 2990399"/>
              <a:gd name="connsiteY6" fmla="*/ 1429203 h 126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0399" h="1267249" fill="none" extrusionOk="0">
                <a:moveTo>
                  <a:pt x="297605" y="1429203"/>
                </a:moveTo>
                <a:cubicBezTo>
                  <a:pt x="351588" y="1302818"/>
                  <a:pt x="413791" y="1244400"/>
                  <a:pt x="465325" y="1092979"/>
                </a:cubicBezTo>
                <a:cubicBezTo>
                  <a:pt x="-422759" y="704787"/>
                  <a:pt x="-64099" y="141913"/>
                  <a:pt x="1142704" y="17859"/>
                </a:cubicBezTo>
                <a:cubicBezTo>
                  <a:pt x="1515927" y="-30057"/>
                  <a:pt x="1972917" y="20329"/>
                  <a:pt x="2258066" y="88675"/>
                </a:cubicBezTo>
                <a:cubicBezTo>
                  <a:pt x="3294359" y="285803"/>
                  <a:pt x="3245991" y="1028412"/>
                  <a:pt x="2016723" y="1227456"/>
                </a:cubicBezTo>
                <a:cubicBezTo>
                  <a:pt x="1736598" y="1292815"/>
                  <a:pt x="1283221" y="1326215"/>
                  <a:pt x="946376" y="1223021"/>
                </a:cubicBezTo>
                <a:cubicBezTo>
                  <a:pt x="750496" y="1244480"/>
                  <a:pt x="378037" y="1350106"/>
                  <a:pt x="297605" y="1429203"/>
                </a:cubicBezTo>
                <a:close/>
              </a:path>
              <a:path w="2990399" h="1267249" stroke="0" extrusionOk="0">
                <a:moveTo>
                  <a:pt x="297605" y="1429203"/>
                </a:moveTo>
                <a:cubicBezTo>
                  <a:pt x="319020" y="1387302"/>
                  <a:pt x="451338" y="1166142"/>
                  <a:pt x="465325" y="1092979"/>
                </a:cubicBezTo>
                <a:cubicBezTo>
                  <a:pt x="-313294" y="825600"/>
                  <a:pt x="95730" y="78632"/>
                  <a:pt x="1142704" y="17859"/>
                </a:cubicBezTo>
                <a:cubicBezTo>
                  <a:pt x="1517223" y="-21359"/>
                  <a:pt x="1975655" y="-13585"/>
                  <a:pt x="2258066" y="88675"/>
                </a:cubicBezTo>
                <a:cubicBezTo>
                  <a:pt x="3302697" y="241357"/>
                  <a:pt x="3291640" y="1132054"/>
                  <a:pt x="2016723" y="1227456"/>
                </a:cubicBezTo>
                <a:cubicBezTo>
                  <a:pt x="1635287" y="1263138"/>
                  <a:pt x="1285678" y="1222231"/>
                  <a:pt x="946376" y="1223021"/>
                </a:cubicBezTo>
                <a:cubicBezTo>
                  <a:pt x="782541" y="1255375"/>
                  <a:pt x="408851" y="1347616"/>
                  <a:pt x="297605" y="1429203"/>
                </a:cubicBezTo>
                <a:close/>
              </a:path>
            </a:pathLst>
          </a:custGeom>
          <a:solidFill>
            <a:srgbClr val="FFF4E7"/>
          </a:solidFill>
          <a:ln>
            <a:solidFill>
              <a:srgbClr val="FFA093"/>
            </a:solidFill>
            <a:extLst>
              <a:ext uri="{C807C97D-BFC1-408E-A445-0C87EB9F89A2}">
                <ask:lineSketchStyleProps xmlns="" xmlns:ask="http://schemas.microsoft.com/office/drawing/2018/sketchyshapes" sd="3705000160">
                  <a:prstGeom prst="wedgeEllipseCallout">
                    <a:avLst>
                      <a:gd name="adj1" fmla="val 49286"/>
                      <a:gd name="adj2" fmla="val 4324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1B6DF0-7A0F-9E49-3A16-A7C301CE7C8D}"/>
              </a:ext>
            </a:extLst>
          </p:cNvPr>
          <p:cNvSpPr txBox="1"/>
          <p:nvPr/>
        </p:nvSpPr>
        <p:spPr>
          <a:xfrm flipH="1">
            <a:off x="517780" y="1704726"/>
            <a:ext cx="30783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20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err="1"/>
              <a:t>vụ</a:t>
            </a:r>
            <a:r>
              <a:rPr lang="en-US"/>
              <a:t> </a:t>
            </a:r>
            <a:r>
              <a:rPr lang="en-US" smtClean="0"/>
              <a:t>các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err="1"/>
              <a:t>viên</a:t>
            </a:r>
            <a:r>
              <a:rPr lang="en-US"/>
              <a:t> </a:t>
            </a:r>
            <a:r>
              <a:rPr lang="en-US" smtClean="0"/>
              <a:t>trong nhóm.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3485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0" y="0"/>
            <a:ext cx="9144000" cy="5143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8168" y="961592"/>
            <a:ext cx="3051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 smtClean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Em tạo sản phẩm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256384" y="4325661"/>
            <a:ext cx="692717" cy="634784"/>
            <a:chOff x="8256384" y="4325661"/>
            <a:chExt cx="692717" cy="63478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56384" y="4325661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13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81" y="1383914"/>
            <a:ext cx="7158038" cy="317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751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0" y="0"/>
            <a:ext cx="9144000" cy="5143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8168" y="961592"/>
            <a:ext cx="3051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 smtClean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Em kiểm tra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281568" y="4331475"/>
            <a:ext cx="692717" cy="634784"/>
            <a:chOff x="8281568" y="4331475"/>
            <a:chExt cx="692717" cy="63478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81568" y="4331475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14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E29437-7275-DCA1-7155-8DF89FBCA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920" y="2542801"/>
            <a:ext cx="1929144" cy="240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A416C9-313E-C92E-2AD5-DEFB288F1AE7}"/>
              </a:ext>
            </a:extLst>
          </p:cNvPr>
          <p:cNvSpPr txBox="1"/>
          <p:nvPr/>
        </p:nvSpPr>
        <p:spPr>
          <a:xfrm>
            <a:off x="1021719" y="1467766"/>
            <a:ext cx="6225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Tự kiểm tra sản phẩm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bảng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ở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trang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36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Điều chỉnh, sửa chữa sản phẩm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Cảm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ơn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cùng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chú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hề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vui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nhộn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17B4AAE7-423B-EF15-4E70-937182B48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81" y="1903816"/>
            <a:ext cx="366512" cy="34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2609037A-9505-35BF-DF58-317F10810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81" y="1443471"/>
            <a:ext cx="366512" cy="34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7B4AAE7-423B-EF15-4E70-937182B48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71" y="2364161"/>
            <a:ext cx="366512" cy="34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8683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6"/>
          <p:cNvSpPr txBox="1">
            <a:spLocks noGrp="1"/>
          </p:cNvSpPr>
          <p:nvPr>
            <p:ph type="ctrTitle"/>
          </p:nvPr>
        </p:nvSpPr>
        <p:spPr>
          <a:xfrm>
            <a:off x="1518504" y="1264522"/>
            <a:ext cx="6488400" cy="7158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solidFill>
                  <a:schemeClr val="lt1"/>
                </a:solidFill>
              </a:rPr>
              <a:t>Chủ</a:t>
            </a:r>
            <a:r>
              <a:rPr lang="en-US" sz="4800" dirty="0">
                <a:solidFill>
                  <a:schemeClr val="lt1"/>
                </a:solidFill>
              </a:rPr>
              <a:t> </a:t>
            </a:r>
            <a:r>
              <a:rPr lang="en-US" sz="4800" dirty="0" err="1">
                <a:solidFill>
                  <a:schemeClr val="lt1"/>
                </a:solidFill>
              </a:rPr>
              <a:t>đề</a:t>
            </a:r>
            <a:r>
              <a:rPr lang="en-US" sz="4800" dirty="0">
                <a:solidFill>
                  <a:schemeClr val="lt1"/>
                </a:solidFill>
              </a:rPr>
              <a:t> 5</a:t>
            </a:r>
            <a:endParaRPr sz="4800" dirty="0">
              <a:solidFill>
                <a:srgbClr val="5263BD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16EFDE-B046-EDA8-06F9-E71C2058921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32763" y="3933143"/>
            <a:ext cx="5511237" cy="12103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0" y="1"/>
            <a:ext cx="9159121" cy="3759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A151F3-68DE-20EA-792D-5BC86810F8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03" y="194510"/>
            <a:ext cx="777146" cy="7790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0" y="0"/>
            <a:ext cx="9144000" cy="5143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8168" y="961592"/>
            <a:ext cx="3051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en-US" sz="2200" i="1" smtClean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trình diễn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266932" y="4338254"/>
            <a:ext cx="692717" cy="634784"/>
            <a:chOff x="8266932" y="4338254"/>
            <a:chExt cx="692717" cy="634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8A376F0-73D1-C970-058E-E1AA73102D5E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E276D7E-77FD-5E29-0BE9-A436E1F8652A}"/>
                </a:ext>
              </a:extLst>
            </p:cNvPr>
            <p:cNvSpPr txBox="1"/>
            <p:nvPr/>
          </p:nvSpPr>
          <p:spPr>
            <a:xfrm>
              <a:off x="8266932" y="4338254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15</a:t>
              </a:r>
              <a:endPara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471E33-6594-9084-D0CC-FAAA44117AC5}"/>
              </a:ext>
            </a:extLst>
          </p:cNvPr>
          <p:cNvSpPr txBox="1"/>
          <p:nvPr/>
        </p:nvSpPr>
        <p:spPr>
          <a:xfrm>
            <a:off x="930156" y="1336106"/>
            <a:ext cx="7590246" cy="166584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vi-VN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Giới thiệu chú hề vui nhộn của nhóm.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vi-VN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Điều khiển chú hề biểu diễn một số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 tác cử động tay và chân cùng lúc.</a:t>
            </a:r>
            <a:endParaRPr lang="en-US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7B4AAE7-423B-EF15-4E70-937182B48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20" y="2089734"/>
            <a:ext cx="366512" cy="34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609037A-9505-35BF-DF58-317F10810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20" y="1522206"/>
            <a:ext cx="366512" cy="34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3741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0" y="0"/>
            <a:ext cx="9144000" cy="5143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8168" y="961592"/>
            <a:ext cx="3051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n-US" sz="2200" i="1" smtClean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Cải tiến – Sáng tạo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274795" y="4325169"/>
            <a:ext cx="692717" cy="634784"/>
            <a:chOff x="8274795" y="4325169"/>
            <a:chExt cx="692717" cy="63478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C9A4788-C76E-4664-BE90-BB5C3FDB82DE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4ED7CB-BE58-B20D-BFBB-96D0C8F63C36}"/>
                </a:ext>
              </a:extLst>
            </p:cNvPr>
            <p:cNvSpPr txBox="1"/>
            <p:nvPr/>
          </p:nvSpPr>
          <p:spPr>
            <a:xfrm>
              <a:off x="8274795" y="4325169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16</a:t>
              </a:r>
              <a:endPara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471E33-6594-9084-D0CC-FAAA44117AC5}"/>
              </a:ext>
            </a:extLst>
          </p:cNvPr>
          <p:cNvSpPr txBox="1"/>
          <p:nvPr/>
        </p:nvSpPr>
        <p:spPr>
          <a:xfrm>
            <a:off x="858168" y="1553001"/>
            <a:ext cx="4612992" cy="131973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 trên cách làm chú hề, hãy tự vẽ và làm một số đồ chơi để tặng bạn bè hoặc người thân.</a:t>
            </a:r>
            <a:endParaRPr lang="vi-VN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952" y="1177035"/>
            <a:ext cx="2549843" cy="316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520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9A90EE-B510-7B57-4834-1CE2C9D62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80716" y="4325169"/>
            <a:ext cx="692717" cy="634784"/>
            <a:chOff x="8280716" y="4325169"/>
            <a:chExt cx="692717" cy="63478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4113AB5-6C94-BF94-34F6-40CA3D5144BA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177B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72A243-358B-1E28-CA03-547125E13106}"/>
                </a:ext>
              </a:extLst>
            </p:cNvPr>
            <p:cNvSpPr txBox="1"/>
            <p:nvPr/>
          </p:nvSpPr>
          <p:spPr>
            <a:xfrm>
              <a:off x="8280716" y="4325169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17</a:t>
              </a:r>
              <a:endPara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14" name="Google Shape;279;p46">
            <a:extLst>
              <a:ext uri="{FF2B5EF4-FFF2-40B4-BE49-F238E27FC236}">
                <a16:creationId xmlns:a16="http://schemas.microsoft.com/office/drawing/2014/main" id="{1EF5387A-1F3E-6F80-DC23-4EE21F37C71E}"/>
              </a:ext>
            </a:extLst>
          </p:cNvPr>
          <p:cNvSpPr txBox="1">
            <a:spLocks/>
          </p:cNvSpPr>
          <p:nvPr/>
        </p:nvSpPr>
        <p:spPr>
          <a:xfrm>
            <a:off x="2386754" y="1032315"/>
            <a:ext cx="4370493" cy="491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sz="3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vi-VN" sz="2000" b="0" dirty="0">
                <a:latin typeface="+mn-lt"/>
              </a:rPr>
              <a:t>Đại hội thể thao Ô-lim-pích (Olympic</a:t>
            </a:r>
            <a:r>
              <a:rPr lang="vi-VN" sz="2000" b="0">
                <a:latin typeface="+mn-lt"/>
              </a:rPr>
              <a:t>)</a:t>
            </a:r>
            <a:r>
              <a:rPr lang="vi-VN" sz="2000">
                <a:latin typeface="+mn-lt"/>
              </a:rPr>
              <a:t> 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38734C-DAC3-89C2-2F45-A92F63C530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5126" y="1688794"/>
            <a:ext cx="6873749" cy="263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251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57"/>
          <p:cNvSpPr txBox="1">
            <a:spLocks noGrp="1"/>
          </p:cNvSpPr>
          <p:nvPr>
            <p:ph type="ctrTitle"/>
          </p:nvPr>
        </p:nvSpPr>
        <p:spPr>
          <a:xfrm flipH="1">
            <a:off x="5358419" y="2435227"/>
            <a:ext cx="3604606" cy="11556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1" dirty="0">
                <a:latin typeface="Bahnschrift" panose="020B0502040204020203" pitchFamily="34" charset="0"/>
              </a:rPr>
              <a:t>Chúc các em </a:t>
            </a:r>
            <a:br>
              <a:rPr lang="es" sz="3600" b="1" dirty="0">
                <a:latin typeface="Bahnschrift" panose="020B0502040204020203" pitchFamily="34" charset="0"/>
              </a:rPr>
            </a:br>
            <a:r>
              <a:rPr lang="es" sz="3600" b="1" dirty="0">
                <a:latin typeface="Bahnschrift" panose="020B0502040204020203" pitchFamily="34" charset="0"/>
              </a:rPr>
              <a:t>học tốt!</a:t>
            </a:r>
            <a:endParaRPr sz="3600" b="1" dirty="0">
              <a:solidFill>
                <a:srgbClr val="645CA7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C9B29F-6B76-69C5-03E1-89CBBA13F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957" y="358061"/>
            <a:ext cx="777146" cy="7790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"/>
            <a:ext cx="9144000" cy="514258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090781" y="1531116"/>
            <a:ext cx="2522483" cy="2522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407;p57"/>
          <p:cNvSpPr txBox="1">
            <a:spLocks/>
          </p:cNvSpPr>
          <p:nvPr/>
        </p:nvSpPr>
        <p:spPr>
          <a:xfrm flipH="1">
            <a:off x="5549719" y="2214508"/>
            <a:ext cx="3604606" cy="115569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6000" kern="1200">
                <a:solidFill>
                  <a:srgbClr val="645CA7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9pPr>
          </a:lstStyle>
          <a:p>
            <a:pPr>
              <a:buFontTx/>
            </a:pPr>
            <a:r>
              <a:rPr lang="en-US" sz="3200" b="1" smtClean="0">
                <a:solidFill>
                  <a:srgbClr val="575195"/>
                </a:solidFill>
                <a:latin typeface="Bahnschrift" panose="020B0502040204020203" pitchFamily="34" charset="0"/>
              </a:rPr>
              <a:t>Chúc các em </a:t>
            </a:r>
            <a:br>
              <a:rPr lang="en-US" sz="3200" b="1" smtClean="0">
                <a:solidFill>
                  <a:srgbClr val="575195"/>
                </a:solidFill>
                <a:latin typeface="Bahnschrift" panose="020B0502040204020203" pitchFamily="34" charset="0"/>
              </a:rPr>
            </a:br>
            <a:r>
              <a:rPr lang="en-US" sz="3200" b="1" smtClean="0">
                <a:solidFill>
                  <a:srgbClr val="575195"/>
                </a:solidFill>
                <a:latin typeface="Bahnschrift" panose="020B0502040204020203" pitchFamily="34" charset="0"/>
              </a:rPr>
              <a:t>học tốt!</a:t>
            </a:r>
            <a:endParaRPr lang="en-US" sz="3200" b="1" dirty="0">
              <a:solidFill>
                <a:srgbClr val="575195"/>
              </a:solidFill>
              <a:latin typeface="Bahnschrif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076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12706">
        <p159:morph option="byObject"/>
      </p:transition>
    </mc:Choice>
    <mc:Fallback>
      <p:transition spd="slow" advTm="127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4D4C0B3-8321-3CEF-575E-5A64F16C3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Speech Bubble: Oval 27">
            <a:extLst>
              <a:ext uri="{FF2B5EF4-FFF2-40B4-BE49-F238E27FC236}">
                <a16:creationId xmlns:a16="http://schemas.microsoft.com/office/drawing/2014/main" id="{956EA4C1-43B9-16DC-3DE8-1CB48198D25F}"/>
              </a:ext>
            </a:extLst>
          </p:cNvPr>
          <p:cNvSpPr/>
          <p:nvPr/>
        </p:nvSpPr>
        <p:spPr>
          <a:xfrm>
            <a:off x="2754567" y="1278604"/>
            <a:ext cx="3326312" cy="1640056"/>
          </a:xfrm>
          <a:custGeom>
            <a:avLst/>
            <a:gdLst>
              <a:gd name="connsiteX0" fmla="*/ -223883 w 2740300"/>
              <a:gd name="connsiteY0" fmla="*/ 1428308 h 1640056"/>
              <a:gd name="connsiteX1" fmla="*/ 95526 w 2740300"/>
              <a:gd name="connsiteY1" fmla="*/ 1120855 h 1640056"/>
              <a:gd name="connsiteX2" fmla="*/ 1118127 w 2740300"/>
              <a:gd name="connsiteY2" fmla="*/ 13992 h 1640056"/>
              <a:gd name="connsiteX3" fmla="*/ 2515605 w 2740300"/>
              <a:gd name="connsiteY3" fmla="*/ 370064 h 1640056"/>
              <a:gd name="connsiteX4" fmla="*/ 1746720 w 2740300"/>
              <a:gd name="connsiteY4" fmla="*/ 1608478 h 1640056"/>
              <a:gd name="connsiteX5" fmla="*/ 376632 w 2740300"/>
              <a:gd name="connsiteY5" fmla="*/ 1384722 h 1640056"/>
              <a:gd name="connsiteX6" fmla="*/ -223883 w 2740300"/>
              <a:gd name="connsiteY6" fmla="*/ 1428308 h 164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0300" h="1640056" fill="none" extrusionOk="0">
                <a:moveTo>
                  <a:pt x="-223883" y="1428308"/>
                </a:moveTo>
                <a:cubicBezTo>
                  <a:pt x="-103970" y="1295026"/>
                  <a:pt x="-3212" y="1206575"/>
                  <a:pt x="95526" y="1120855"/>
                </a:cubicBezTo>
                <a:cubicBezTo>
                  <a:pt x="-293928" y="535913"/>
                  <a:pt x="201848" y="115957"/>
                  <a:pt x="1118127" y="13992"/>
                </a:cubicBezTo>
                <a:cubicBezTo>
                  <a:pt x="1649520" y="-64007"/>
                  <a:pt x="2290032" y="118218"/>
                  <a:pt x="2515605" y="370064"/>
                </a:cubicBezTo>
                <a:cubicBezTo>
                  <a:pt x="2976377" y="754959"/>
                  <a:pt x="2700242" y="1439686"/>
                  <a:pt x="1746720" y="1608478"/>
                </a:cubicBezTo>
                <a:cubicBezTo>
                  <a:pt x="1336555" y="1705670"/>
                  <a:pt x="721980" y="1649573"/>
                  <a:pt x="376632" y="1384722"/>
                </a:cubicBezTo>
                <a:cubicBezTo>
                  <a:pt x="111984" y="1367450"/>
                  <a:pt x="-79889" y="1423622"/>
                  <a:pt x="-223883" y="1428308"/>
                </a:cubicBezTo>
                <a:close/>
              </a:path>
              <a:path w="2740300" h="1640056" stroke="0" extrusionOk="0">
                <a:moveTo>
                  <a:pt x="-223883" y="1428308"/>
                </a:moveTo>
                <a:cubicBezTo>
                  <a:pt x="-166485" y="1354811"/>
                  <a:pt x="-22922" y="1254429"/>
                  <a:pt x="95526" y="1120855"/>
                </a:cubicBezTo>
                <a:cubicBezTo>
                  <a:pt x="-201178" y="660290"/>
                  <a:pt x="360307" y="59765"/>
                  <a:pt x="1118127" y="13992"/>
                </a:cubicBezTo>
                <a:cubicBezTo>
                  <a:pt x="1620410" y="-48702"/>
                  <a:pt x="2242204" y="83576"/>
                  <a:pt x="2515605" y="370064"/>
                </a:cubicBezTo>
                <a:cubicBezTo>
                  <a:pt x="3019599" y="822347"/>
                  <a:pt x="2684459" y="1502301"/>
                  <a:pt x="1746720" y="1608478"/>
                </a:cubicBezTo>
                <a:cubicBezTo>
                  <a:pt x="1216051" y="1671227"/>
                  <a:pt x="723198" y="1534791"/>
                  <a:pt x="376632" y="1384722"/>
                </a:cubicBezTo>
                <a:cubicBezTo>
                  <a:pt x="214502" y="1359859"/>
                  <a:pt x="-114918" y="1454786"/>
                  <a:pt x="-223883" y="1428308"/>
                </a:cubicBezTo>
                <a:close/>
              </a:path>
            </a:pathLst>
          </a:custGeom>
          <a:solidFill>
            <a:srgbClr val="EEF8F6"/>
          </a:solidFill>
          <a:ln>
            <a:solidFill>
              <a:srgbClr val="85C9BE"/>
            </a:solidFill>
            <a:extLst>
              <a:ext uri="{C807C97D-BFC1-408E-A445-0C87EB9F89A2}">
                <ask:lineSketchStyleProps xmlns:ask="http://schemas.microsoft.com/office/drawing/2018/sketchyshapes" xmlns="" sd="3705000160">
                  <a:prstGeom prst="wedgeEllipseCallout">
                    <a:avLst>
                      <a:gd name="adj1" fmla="val 35320"/>
                      <a:gd name="adj2" fmla="val 7280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8297960" y="4327674"/>
            <a:ext cx="692717" cy="634784"/>
            <a:chOff x="8297960" y="4327674"/>
            <a:chExt cx="692717" cy="63478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16CF8F9-3672-E916-902C-C7613B8596BF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73C3B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F5837F-B45F-652D-616D-E2476FCFA334}"/>
                </a:ext>
              </a:extLst>
            </p:cNvPr>
            <p:cNvSpPr txBox="1"/>
            <p:nvPr/>
          </p:nvSpPr>
          <p:spPr>
            <a:xfrm>
              <a:off x="8297960" y="4327674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F7BDEC-8FEB-B7E4-07A1-0C3D36F340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716318" y="2730590"/>
            <a:ext cx="1956252" cy="21714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51BD34-EC08-D3EC-758F-37576F47EC5E}"/>
              </a:ext>
            </a:extLst>
          </p:cNvPr>
          <p:cNvSpPr txBox="1"/>
          <p:nvPr/>
        </p:nvSpPr>
        <p:spPr>
          <a:xfrm>
            <a:off x="2754567" y="1498467"/>
            <a:ext cx="33530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 bạn hãy đọc</a:t>
            </a:r>
            <a:br>
              <a:rPr lang="en-US"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400" b="1">
                <a:solidFill>
                  <a:srgbClr val="02A78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câu chuyện STEM </a:t>
            </a:r>
            <a:endParaRPr lang="en-US" sz="2400" b="1" smtClean="0">
              <a:solidFill>
                <a:srgbClr val="02A78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ở </a:t>
            </a:r>
            <a:r>
              <a:rPr lang="en-US"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trang </a:t>
            </a:r>
            <a:r>
              <a:rPr lang="en-US" sz="240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31</a:t>
            </a:r>
            <a:r>
              <a:rPr lang="vi-VN" sz="240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2AD518-F3BB-18F7-7D6F-C4F80040155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BF7F6"/>
              </a:clrFrom>
              <a:clrTo>
                <a:srgbClr val="EBF7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7641" y="1700081"/>
            <a:ext cx="2603027" cy="320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670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E4D4C0B3-8321-3CEF-575E-5A64F16C3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8296043" y="4325681"/>
            <a:ext cx="692717" cy="621660"/>
            <a:chOff x="8296043" y="4325681"/>
            <a:chExt cx="692717" cy="62166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16CF8F9-3672-E916-902C-C7613B8596BF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73C3B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7F5837F-B45F-652D-616D-E2476FCFA334}"/>
                </a:ext>
              </a:extLst>
            </p:cNvPr>
            <p:cNvSpPr txBox="1"/>
            <p:nvPr/>
          </p:nvSpPr>
          <p:spPr>
            <a:xfrm>
              <a:off x="8296043" y="432568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5B0DE77F-7CB8-2F25-DB9B-9127472186BB}"/>
              </a:ext>
            </a:extLst>
          </p:cNvPr>
          <p:cNvSpPr/>
          <p:nvPr/>
        </p:nvSpPr>
        <p:spPr>
          <a:xfrm flipH="1">
            <a:off x="693831" y="944677"/>
            <a:ext cx="5095266" cy="1571499"/>
          </a:xfrm>
          <a:custGeom>
            <a:avLst/>
            <a:gdLst>
              <a:gd name="connsiteX0" fmla="*/ 3567937 w 4181830"/>
              <a:gd name="connsiteY0" fmla="*/ 1760959 h 1433924"/>
              <a:gd name="connsiteX1" fmla="*/ 2627813 w 4181830"/>
              <a:gd name="connsiteY1" fmla="*/ 1409885 h 1433924"/>
              <a:gd name="connsiteX2" fmla="*/ 1406052 w 4181830"/>
              <a:gd name="connsiteY2" fmla="*/ 1394374 h 1433924"/>
              <a:gd name="connsiteX3" fmla="*/ 1260608 w 4181830"/>
              <a:gd name="connsiteY3" fmla="*/ 58953 h 1433924"/>
              <a:gd name="connsiteX4" fmla="*/ 2520549 w 4181830"/>
              <a:gd name="connsiteY4" fmla="*/ 15299 h 1433924"/>
              <a:gd name="connsiteX5" fmla="*/ 3345725 w 4181830"/>
              <a:gd name="connsiteY5" fmla="*/ 1290465 h 1433924"/>
              <a:gd name="connsiteX6" fmla="*/ 3567937 w 4181830"/>
              <a:gd name="connsiteY6" fmla="*/ 1760959 h 143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1830" h="1433924" fill="none" extrusionOk="0">
                <a:moveTo>
                  <a:pt x="3567937" y="1760959"/>
                </a:moveTo>
                <a:cubicBezTo>
                  <a:pt x="3250522" y="1708746"/>
                  <a:pt x="2957959" y="1438323"/>
                  <a:pt x="2627813" y="1409885"/>
                </a:cubicBezTo>
                <a:cubicBezTo>
                  <a:pt x="2193680" y="1401429"/>
                  <a:pt x="1766405" y="1444585"/>
                  <a:pt x="1406052" y="1394374"/>
                </a:cubicBezTo>
                <a:cubicBezTo>
                  <a:pt x="-480011" y="1057251"/>
                  <a:pt x="-335341" y="367502"/>
                  <a:pt x="1260608" y="58953"/>
                </a:cubicBezTo>
                <a:cubicBezTo>
                  <a:pt x="1648886" y="-14041"/>
                  <a:pt x="2122361" y="-21575"/>
                  <a:pt x="2520549" y="15299"/>
                </a:cubicBezTo>
                <a:cubicBezTo>
                  <a:pt x="4434537" y="167396"/>
                  <a:pt x="4779335" y="952166"/>
                  <a:pt x="3345725" y="1290465"/>
                </a:cubicBezTo>
                <a:cubicBezTo>
                  <a:pt x="3344055" y="1396139"/>
                  <a:pt x="3503843" y="1566641"/>
                  <a:pt x="3567937" y="1760959"/>
                </a:cubicBezTo>
                <a:close/>
              </a:path>
              <a:path w="4181830" h="1433924" stroke="0" extrusionOk="0">
                <a:moveTo>
                  <a:pt x="3567937" y="1760959"/>
                </a:moveTo>
                <a:cubicBezTo>
                  <a:pt x="3332010" y="1716763"/>
                  <a:pt x="3062625" y="1566611"/>
                  <a:pt x="2627813" y="1409885"/>
                </a:cubicBezTo>
                <a:cubicBezTo>
                  <a:pt x="2269441" y="1490003"/>
                  <a:pt x="1856303" y="1409776"/>
                  <a:pt x="1406052" y="1394374"/>
                </a:cubicBezTo>
                <a:cubicBezTo>
                  <a:pt x="-440781" y="1178159"/>
                  <a:pt x="-457750" y="307982"/>
                  <a:pt x="1260608" y="58953"/>
                </a:cubicBezTo>
                <a:cubicBezTo>
                  <a:pt x="1644268" y="-42820"/>
                  <a:pt x="2124793" y="10238"/>
                  <a:pt x="2520549" y="15299"/>
                </a:cubicBezTo>
                <a:cubicBezTo>
                  <a:pt x="4189721" y="94132"/>
                  <a:pt x="4781214" y="882978"/>
                  <a:pt x="3345725" y="1290465"/>
                </a:cubicBezTo>
                <a:cubicBezTo>
                  <a:pt x="3383820" y="1464341"/>
                  <a:pt x="3459271" y="1538621"/>
                  <a:pt x="3567937" y="1760959"/>
                </a:cubicBezTo>
                <a:close/>
              </a:path>
            </a:pathLst>
          </a:custGeom>
          <a:solidFill>
            <a:srgbClr val="EEF8F6"/>
          </a:solidFill>
          <a:ln>
            <a:solidFill>
              <a:srgbClr val="85C9BE"/>
            </a:solidFill>
            <a:extLst>
              <a:ext uri="{C807C97D-BFC1-408E-A445-0C87EB9F89A2}">
                <ask:lineSketchStyleProps xmlns:ask="http://schemas.microsoft.com/office/drawing/2018/sketchyshapes" xmlns="" sd="3705000160">
                  <a:prstGeom prst="wedgeEllipseCallout">
                    <a:avLst>
                      <a:gd name="adj1" fmla="val 35320"/>
                      <a:gd name="adj2" fmla="val 7280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C727E2-12D5-C0A1-E277-684167F8BBD0}"/>
              </a:ext>
            </a:extLst>
          </p:cNvPr>
          <p:cNvSpPr txBox="1"/>
          <p:nvPr/>
        </p:nvSpPr>
        <p:spPr>
          <a:xfrm>
            <a:off x="1306441" y="1222594"/>
            <a:ext cx="45876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</a:t>
            </a:r>
            <a:r>
              <a:rPr lang="vi-VN" sz="200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chú hề đã dùng những bộ phận nào của cơ thể</a:t>
            </a:r>
            <a:r>
              <a:rPr lang="en-US" sz="200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tung, hứng những quả bóng</a:t>
            </a:r>
            <a:r>
              <a:rPr lang="en-US" sz="200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34319B-BB55-455F-4FB3-0B0379361A5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BF7F6"/>
              </a:clrFrom>
              <a:clrTo>
                <a:srgbClr val="EBF7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35832" y="851698"/>
            <a:ext cx="2899761" cy="3566963"/>
          </a:xfrm>
          <a:prstGeom prst="rect">
            <a:avLst/>
          </a:prstGeom>
        </p:spPr>
      </p:pic>
      <p:pic>
        <p:nvPicPr>
          <p:cNvPr id="12" name="Picture 11" descr="A pink question mark on a black background&#10;&#10;Description automatically generated">
            <a:extLst>
              <a:ext uri="{FF2B5EF4-FFF2-40B4-BE49-F238E27FC236}">
                <a16:creationId xmlns:a16="http://schemas.microsoft.com/office/drawing/2014/main" id="{1DE6D676-FB39-AE96-9750-7ECECDCD62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599" y="1330816"/>
            <a:ext cx="664336" cy="6643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F7BDEC-8FEB-B7E4-07A1-0C3D36F340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517650" y="2694302"/>
            <a:ext cx="1956252" cy="217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612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CBD747D-28C5-497C-A63F-5D10CC13D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Speech Bubble: Oval 2">
            <a:extLst>
              <a:ext uri="{FF2B5EF4-FFF2-40B4-BE49-F238E27FC236}">
                <a16:creationId xmlns:a16="http://schemas.microsoft.com/office/drawing/2014/main" id="{EBF176AF-8AAB-D7A9-00F4-C604E901DC1F}"/>
              </a:ext>
            </a:extLst>
          </p:cNvPr>
          <p:cNvSpPr/>
          <p:nvPr/>
        </p:nvSpPr>
        <p:spPr>
          <a:xfrm>
            <a:off x="1858590" y="1329690"/>
            <a:ext cx="3871650" cy="1474470"/>
          </a:xfrm>
          <a:custGeom>
            <a:avLst/>
            <a:gdLst>
              <a:gd name="connsiteX0" fmla="*/ -462015 w 2740300"/>
              <a:gd name="connsiteY0" fmla="*/ 1341412 h 1966822"/>
              <a:gd name="connsiteX1" fmla="*/ 3731 w 2740300"/>
              <a:gd name="connsiteY1" fmla="*/ 1055933 h 1966822"/>
              <a:gd name="connsiteX2" fmla="*/ 1247332 w 2740300"/>
              <a:gd name="connsiteY2" fmla="*/ 3959 h 1966822"/>
              <a:gd name="connsiteX3" fmla="*/ 2690477 w 2740300"/>
              <a:gd name="connsiteY3" fmla="*/ 720626 h 1966822"/>
              <a:gd name="connsiteX4" fmla="*/ 1635286 w 2740300"/>
              <a:gd name="connsiteY4" fmla="*/ 1948234 h 1966822"/>
              <a:gd name="connsiteX5" fmla="*/ 141080 w 2740300"/>
              <a:gd name="connsiteY5" fmla="*/ 1418041 h 1966822"/>
              <a:gd name="connsiteX6" fmla="*/ -462015 w 2740300"/>
              <a:gd name="connsiteY6" fmla="*/ 1341412 h 1966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0300" h="1966822" fill="none" extrusionOk="0">
                <a:moveTo>
                  <a:pt x="-462015" y="1341412"/>
                </a:moveTo>
                <a:cubicBezTo>
                  <a:pt x="-302428" y="1278789"/>
                  <a:pt x="-218706" y="1135620"/>
                  <a:pt x="3731" y="1055933"/>
                </a:cubicBezTo>
                <a:cubicBezTo>
                  <a:pt x="-69081" y="495088"/>
                  <a:pt x="469544" y="55442"/>
                  <a:pt x="1247332" y="3959"/>
                </a:cubicBezTo>
                <a:cubicBezTo>
                  <a:pt x="1868350" y="-94002"/>
                  <a:pt x="2598109" y="289767"/>
                  <a:pt x="2690477" y="720626"/>
                </a:cubicBezTo>
                <a:cubicBezTo>
                  <a:pt x="2876242" y="1226474"/>
                  <a:pt x="2507912" y="1814190"/>
                  <a:pt x="1635286" y="1948234"/>
                </a:cubicBezTo>
                <a:cubicBezTo>
                  <a:pt x="1107916" y="2047507"/>
                  <a:pt x="405628" y="1882865"/>
                  <a:pt x="141080" y="1418041"/>
                </a:cubicBezTo>
                <a:cubicBezTo>
                  <a:pt x="-127951" y="1435983"/>
                  <a:pt x="-286957" y="1352578"/>
                  <a:pt x="-462015" y="1341412"/>
                </a:cubicBezTo>
                <a:close/>
              </a:path>
              <a:path w="2740300" h="1966822" stroke="0" extrusionOk="0">
                <a:moveTo>
                  <a:pt x="-462015" y="1341412"/>
                </a:moveTo>
                <a:cubicBezTo>
                  <a:pt x="-281431" y="1243188"/>
                  <a:pt x="-58249" y="1067093"/>
                  <a:pt x="3731" y="1055933"/>
                </a:cubicBezTo>
                <a:cubicBezTo>
                  <a:pt x="20547" y="590984"/>
                  <a:pt x="537165" y="32675"/>
                  <a:pt x="1247332" y="3959"/>
                </a:cubicBezTo>
                <a:cubicBezTo>
                  <a:pt x="1855776" y="-40916"/>
                  <a:pt x="2571685" y="243516"/>
                  <a:pt x="2690477" y="720626"/>
                </a:cubicBezTo>
                <a:cubicBezTo>
                  <a:pt x="2893600" y="1239402"/>
                  <a:pt x="2490563" y="1905185"/>
                  <a:pt x="1635286" y="1948234"/>
                </a:cubicBezTo>
                <a:cubicBezTo>
                  <a:pt x="1016768" y="2028590"/>
                  <a:pt x="411020" y="1760277"/>
                  <a:pt x="141080" y="1418041"/>
                </a:cubicBezTo>
                <a:cubicBezTo>
                  <a:pt x="-87964" y="1413427"/>
                  <a:pt x="-175675" y="1390661"/>
                  <a:pt x="-462015" y="1341412"/>
                </a:cubicBezTo>
                <a:close/>
              </a:path>
            </a:pathLst>
          </a:custGeom>
          <a:solidFill>
            <a:srgbClr val="FFF1EF"/>
          </a:solidFill>
          <a:ln>
            <a:solidFill>
              <a:srgbClr val="FFB9AF"/>
            </a:solidFill>
            <a:extLst>
              <a:ext uri="{C807C97D-BFC1-408E-A445-0C87EB9F89A2}">
                <ask:lineSketchStyleProps xmlns="" xmlns:ask="http://schemas.microsoft.com/office/drawing/2018/sketchyshapes" sd="3705000160">
                  <a:prstGeom prst="wedgeEllipseCallout">
                    <a:avLst>
                      <a:gd name="adj1" fmla="val -66860"/>
                      <a:gd name="adj2" fmla="val 1820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289234" y="4328499"/>
            <a:ext cx="692717" cy="621660"/>
            <a:chOff x="8289234" y="4328499"/>
            <a:chExt cx="692717" cy="62166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8F7EDCD-4DBA-85C5-995E-73D64E02C774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BC5B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394236-B97E-52F1-1A10-20E5C0EED1AF}"/>
                </a:ext>
              </a:extLst>
            </p:cNvPr>
            <p:cNvSpPr txBox="1"/>
            <p:nvPr/>
          </p:nvSpPr>
          <p:spPr>
            <a:xfrm>
              <a:off x="8289234" y="4328499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4B280CC-ED64-1E97-3979-036F77A9F9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390668" y="2464877"/>
            <a:ext cx="2276466" cy="2526883"/>
          </a:xfrm>
          <a:prstGeom prst="rect">
            <a:avLst/>
          </a:prstGeom>
        </p:spPr>
      </p:pic>
      <p:sp>
        <p:nvSpPr>
          <p:cNvPr id="17" name="AutoShape 2">
            <a:extLst>
              <a:ext uri="{FF2B5EF4-FFF2-40B4-BE49-F238E27FC236}">
                <a16:creationId xmlns:a16="http://schemas.microsoft.com/office/drawing/2014/main" id="{B90EE18D-0083-FFF4-773D-36712F8383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3E4AE8-C36E-1136-7754-1550ECCF0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9514" y="1235602"/>
            <a:ext cx="2044827" cy="28699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21184" y="1649909"/>
            <a:ext cx="38090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bạn đọc các yêu cầu </a:t>
            </a:r>
            <a:br>
              <a:rPr lang="en-US" sz="22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200" b="1">
                <a:solidFill>
                  <a:srgbClr val="EC404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thử thách STEM </a:t>
            </a:r>
            <a:r>
              <a:rPr lang="en-US" sz="22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 trang 32</a:t>
            </a:r>
            <a:r>
              <a:rPr lang="en-US" sz="2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181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1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121" name="TextBox 5120">
            <a:extLst>
              <a:ext uri="{FF2B5EF4-FFF2-40B4-BE49-F238E27FC236}">
                <a16:creationId xmlns:a16="http://schemas.microsoft.com/office/drawing/2014/main" id="{D8E27439-DC8A-8A53-0FBE-72E3A32FBE7C}"/>
              </a:ext>
            </a:extLst>
          </p:cNvPr>
          <p:cNvSpPr txBox="1"/>
          <p:nvPr/>
        </p:nvSpPr>
        <p:spPr>
          <a:xfrm>
            <a:off x="721360" y="910995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8C091B9-A984-A300-48C9-6DE9CCDF2FF3}"/>
              </a:ext>
            </a:extLst>
          </p:cNvPr>
          <p:cNvSpPr txBox="1"/>
          <p:nvPr/>
        </p:nvSpPr>
        <p:spPr>
          <a:xfrm>
            <a:off x="721360" y="1963756"/>
            <a:ext cx="32029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000" b="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000" b="0" i="0" smtClean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chỉ </a:t>
            </a:r>
            <a:r>
              <a:rPr lang="vi-VN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và nói tên một số </a:t>
            </a:r>
            <a:r>
              <a:rPr lang="vi-VN" sz="2000" i="0" dirty="0"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xương và khớp</a:t>
            </a:r>
            <a:r>
              <a:rPr lang="vi-VN" sz="2000" b="1" i="0" dirty="0"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 cơ thể</a:t>
            </a:r>
            <a:r>
              <a:rPr lang="vi-VN" sz="2000" b="0" i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721360" y="908425"/>
            <a:ext cx="3271520" cy="867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200">
                <a:solidFill>
                  <a:srgbClr val="6195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2200">
                <a:solidFill>
                  <a:srgbClr val="6195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Tìm hiểu các bộ</a:t>
            </a:r>
            <a:r>
              <a:rPr lang="en-US" sz="2200">
                <a:solidFill>
                  <a:srgbClr val="6195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>
                <a:solidFill>
                  <a:srgbClr val="6195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 của cơ quan vận động</a:t>
            </a:r>
            <a:r>
              <a:rPr lang="en-US" sz="2200">
                <a:solidFill>
                  <a:srgbClr val="6195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solidFill>
                <a:srgbClr val="61953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24" name="Group 123"/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0" name="Picture 1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237" y="58441"/>
            <a:ext cx="3990971" cy="482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133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22" name="Group 121"/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21" name="TextBox 5120">
            <a:extLst>
              <a:ext uri="{FF2B5EF4-FFF2-40B4-BE49-F238E27FC236}">
                <a16:creationId xmlns:a16="http://schemas.microsoft.com/office/drawing/2014/main" id="{D8E27439-DC8A-8A53-0FBE-72E3A32FBE7C}"/>
              </a:ext>
            </a:extLst>
          </p:cNvPr>
          <p:cNvSpPr txBox="1"/>
          <p:nvPr/>
        </p:nvSpPr>
        <p:spPr>
          <a:xfrm>
            <a:off x="721360" y="910995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7F97F128-FA24-864A-DCAE-DD6D136A6EA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6632" y="551568"/>
            <a:ext cx="5697368" cy="4040363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179B567F-8EE3-A518-8187-9B4B8B06D29C}"/>
              </a:ext>
            </a:extLst>
          </p:cNvPr>
          <p:cNvSpPr txBox="1"/>
          <p:nvPr/>
        </p:nvSpPr>
        <p:spPr>
          <a:xfrm>
            <a:off x="721360" y="2074708"/>
            <a:ext cx="27305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000" b="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chỉ và nói tên </a:t>
            </a:r>
            <a:r>
              <a:rPr lang="vi-VN" sz="2000" b="1" i="0" dirty="0"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 số </a:t>
            </a:r>
            <a:r>
              <a:rPr lang="en-US" sz="2000" b="1" i="0" err="1"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000" b="1" i="0"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0" smtClean="0"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0" i="0" smtClean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vi-VN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cơ thể</a:t>
            </a:r>
            <a:r>
              <a:rPr lang="vi-VN" sz="2000" b="0" i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721360" y="908425"/>
            <a:ext cx="3271520" cy="867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200">
                <a:solidFill>
                  <a:srgbClr val="6195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2200">
                <a:solidFill>
                  <a:srgbClr val="6195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Tìm hiểu các bộ</a:t>
            </a:r>
            <a:r>
              <a:rPr lang="en-US" sz="2200">
                <a:solidFill>
                  <a:srgbClr val="6195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>
                <a:solidFill>
                  <a:srgbClr val="6195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 của cơ quan vận động</a:t>
            </a:r>
            <a:r>
              <a:rPr lang="en-US" sz="2200">
                <a:solidFill>
                  <a:srgbClr val="6195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solidFill>
                <a:srgbClr val="61953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5423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22" name="Group 121"/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21" name="TextBox 5120">
            <a:extLst>
              <a:ext uri="{FF2B5EF4-FFF2-40B4-BE49-F238E27FC236}">
                <a16:creationId xmlns:a16="http://schemas.microsoft.com/office/drawing/2014/main" id="{D8E27439-DC8A-8A53-0FBE-72E3A32FBE7C}"/>
              </a:ext>
            </a:extLst>
          </p:cNvPr>
          <p:cNvSpPr txBox="1"/>
          <p:nvPr/>
        </p:nvSpPr>
        <p:spPr>
          <a:xfrm>
            <a:off x="721360" y="910995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: Rounded Corners 2">
            <a:extLst>
              <a:ext uri="{FF2B5EF4-FFF2-40B4-BE49-F238E27FC236}">
                <a16:creationId xmlns:a16="http://schemas.microsoft.com/office/drawing/2014/main" id="{AB4EB5FC-8011-F784-509F-2B4E62430D64}"/>
              </a:ext>
            </a:extLst>
          </p:cNvPr>
          <p:cNvSpPr/>
          <p:nvPr/>
        </p:nvSpPr>
        <p:spPr>
          <a:xfrm>
            <a:off x="1764937" y="1847983"/>
            <a:ext cx="5812433" cy="1163782"/>
          </a:xfrm>
          <a:custGeom>
            <a:avLst/>
            <a:gdLst>
              <a:gd name="connsiteX0" fmla="*/ 0 w 8772960"/>
              <a:gd name="connsiteY0" fmla="*/ 375401 h 2252359"/>
              <a:gd name="connsiteX1" fmla="*/ 375401 w 8772960"/>
              <a:gd name="connsiteY1" fmla="*/ 0 h 2252359"/>
              <a:gd name="connsiteX2" fmla="*/ 8397559 w 8772960"/>
              <a:gd name="connsiteY2" fmla="*/ 0 h 2252359"/>
              <a:gd name="connsiteX3" fmla="*/ 8772960 w 8772960"/>
              <a:gd name="connsiteY3" fmla="*/ 375401 h 2252359"/>
              <a:gd name="connsiteX4" fmla="*/ 8772960 w 8772960"/>
              <a:gd name="connsiteY4" fmla="*/ 1876958 h 2252359"/>
              <a:gd name="connsiteX5" fmla="*/ 8397559 w 8772960"/>
              <a:gd name="connsiteY5" fmla="*/ 2252359 h 2252359"/>
              <a:gd name="connsiteX6" fmla="*/ 375401 w 8772960"/>
              <a:gd name="connsiteY6" fmla="*/ 2252359 h 2252359"/>
              <a:gd name="connsiteX7" fmla="*/ 0 w 8772960"/>
              <a:gd name="connsiteY7" fmla="*/ 1876958 h 2252359"/>
              <a:gd name="connsiteX8" fmla="*/ 0 w 8772960"/>
              <a:gd name="connsiteY8" fmla="*/ 375401 h 225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72960" h="2252359" fill="none" extrusionOk="0">
                <a:moveTo>
                  <a:pt x="0" y="375401"/>
                </a:moveTo>
                <a:cubicBezTo>
                  <a:pt x="-17951" y="151680"/>
                  <a:pt x="200563" y="-18416"/>
                  <a:pt x="375401" y="0"/>
                </a:cubicBezTo>
                <a:cubicBezTo>
                  <a:pt x="3626844" y="87550"/>
                  <a:pt x="5050682" y="-55802"/>
                  <a:pt x="8397559" y="0"/>
                </a:cubicBezTo>
                <a:cubicBezTo>
                  <a:pt x="8631264" y="-18714"/>
                  <a:pt x="8732504" y="159127"/>
                  <a:pt x="8772960" y="375401"/>
                </a:cubicBezTo>
                <a:cubicBezTo>
                  <a:pt x="8705346" y="543311"/>
                  <a:pt x="8862304" y="1248053"/>
                  <a:pt x="8772960" y="1876958"/>
                </a:cubicBezTo>
                <a:cubicBezTo>
                  <a:pt x="8779277" y="2087076"/>
                  <a:pt x="8602772" y="2254015"/>
                  <a:pt x="8397559" y="2252359"/>
                </a:cubicBezTo>
                <a:cubicBezTo>
                  <a:pt x="5412533" y="2118252"/>
                  <a:pt x="3543442" y="2248797"/>
                  <a:pt x="375401" y="2252359"/>
                </a:cubicBezTo>
                <a:cubicBezTo>
                  <a:pt x="172774" y="2279420"/>
                  <a:pt x="3925" y="2086002"/>
                  <a:pt x="0" y="1876958"/>
                </a:cubicBezTo>
                <a:cubicBezTo>
                  <a:pt x="-124034" y="1161286"/>
                  <a:pt x="6194" y="573351"/>
                  <a:pt x="0" y="375401"/>
                </a:cubicBezTo>
                <a:close/>
              </a:path>
              <a:path w="8772960" h="2252359" stroke="0" extrusionOk="0">
                <a:moveTo>
                  <a:pt x="0" y="375401"/>
                </a:moveTo>
                <a:cubicBezTo>
                  <a:pt x="-3570" y="128033"/>
                  <a:pt x="142229" y="-14608"/>
                  <a:pt x="375401" y="0"/>
                </a:cubicBezTo>
                <a:cubicBezTo>
                  <a:pt x="1549870" y="-73530"/>
                  <a:pt x="7270073" y="-159808"/>
                  <a:pt x="8397559" y="0"/>
                </a:cubicBezTo>
                <a:cubicBezTo>
                  <a:pt x="8587738" y="-623"/>
                  <a:pt x="8779490" y="161990"/>
                  <a:pt x="8772960" y="375401"/>
                </a:cubicBezTo>
                <a:cubicBezTo>
                  <a:pt x="8702938" y="735317"/>
                  <a:pt x="8741899" y="1486052"/>
                  <a:pt x="8772960" y="1876958"/>
                </a:cubicBezTo>
                <a:cubicBezTo>
                  <a:pt x="8747470" y="2099498"/>
                  <a:pt x="8568147" y="2268825"/>
                  <a:pt x="8397559" y="2252359"/>
                </a:cubicBezTo>
                <a:cubicBezTo>
                  <a:pt x="5374528" y="2352142"/>
                  <a:pt x="1572005" y="2090035"/>
                  <a:pt x="375401" y="2252359"/>
                </a:cubicBezTo>
                <a:cubicBezTo>
                  <a:pt x="171227" y="2280178"/>
                  <a:pt x="23150" y="2064436"/>
                  <a:pt x="0" y="1876958"/>
                </a:cubicBezTo>
                <a:cubicBezTo>
                  <a:pt x="133441" y="1406164"/>
                  <a:pt x="47457" y="678187"/>
                  <a:pt x="0" y="37540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114546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Cơ quan vận động gồm bộ xương và hệ cơ, giữa các xương là khớp xương</a:t>
            </a:r>
            <a:r>
              <a:rPr kumimoji="0" lang="en-US" sz="2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0219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22" name="Group 121"/>
          <p:cNvGrpSpPr/>
          <p:nvPr/>
        </p:nvGrpSpPr>
        <p:grpSpPr>
          <a:xfrm>
            <a:off x="8276622" y="4338005"/>
            <a:ext cx="692717" cy="621660"/>
            <a:chOff x="8276622" y="4338005"/>
            <a:chExt cx="692717" cy="621660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21" name="TextBox 5120">
            <a:extLst>
              <a:ext uri="{FF2B5EF4-FFF2-40B4-BE49-F238E27FC236}">
                <a16:creationId xmlns:a16="http://schemas.microsoft.com/office/drawing/2014/main" id="{D8E27439-DC8A-8A53-0FBE-72E3A32FBE7C}"/>
              </a:ext>
            </a:extLst>
          </p:cNvPr>
          <p:cNvSpPr txBox="1"/>
          <p:nvPr/>
        </p:nvSpPr>
        <p:spPr>
          <a:xfrm>
            <a:off x="721360" y="910995"/>
            <a:ext cx="7005320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sz="2200">
                <a:solidFill>
                  <a:srgbClr val="6195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200">
                <a:solidFill>
                  <a:srgbClr val="6195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Tìm hiểu các chức năng của cơ quan vận động</a:t>
            </a:r>
            <a:r>
              <a:rPr lang="en-US" sz="2200">
                <a:solidFill>
                  <a:srgbClr val="6195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solidFill>
                <a:srgbClr val="6195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526412B-726A-08E9-DB81-1D994D9C30DA}"/>
              </a:ext>
            </a:extLst>
          </p:cNvPr>
          <p:cNvSpPr txBox="1"/>
          <p:nvPr/>
        </p:nvSpPr>
        <p:spPr>
          <a:xfrm>
            <a:off x="780635" y="1487666"/>
            <a:ext cx="50489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Quan </a:t>
            </a:r>
            <a:r>
              <a:rPr lang="en-US" sz="2000" b="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3CCBFBE-F698-47E6-9893-6BA9B283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9713" y="2434589"/>
            <a:ext cx="5365212" cy="2375591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0B5050B2-BA9C-545E-C922-7ED79866D152}"/>
              </a:ext>
            </a:extLst>
          </p:cNvPr>
          <p:cNvSpPr txBox="1"/>
          <p:nvPr/>
        </p:nvSpPr>
        <p:spPr>
          <a:xfrm>
            <a:off x="780635" y="1936980"/>
            <a:ext cx="36999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Hãy cho biết các cơ cánh tay thay đổi như thế nào</a:t>
            </a:r>
            <a:r>
              <a:rPr lang="en-US" sz="2000" b="0" i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0874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3ec041c-a7ab-408d-ae1d-6419b3ddf45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C0B66E247B434CA8A201CE2E57B899" ma:contentTypeVersion="11" ma:contentTypeDescription="Create a new document." ma:contentTypeScope="" ma:versionID="d1e878577e145af86c7b24f62e0c913a">
  <xsd:schema xmlns:xsd="http://www.w3.org/2001/XMLSchema" xmlns:xs="http://www.w3.org/2001/XMLSchema" xmlns:p="http://schemas.microsoft.com/office/2006/metadata/properties" xmlns:ns3="f3ec041c-a7ab-408d-ae1d-6419b3ddf45d" xmlns:ns4="61a8feae-d971-4f32-bd51-ff36b32c01c8" targetNamespace="http://schemas.microsoft.com/office/2006/metadata/properties" ma:root="true" ma:fieldsID="ca9acc79f8d832bbf8dd25bd6371d20f" ns3:_="" ns4:_="">
    <xsd:import namespace="f3ec041c-a7ab-408d-ae1d-6419b3ddf45d"/>
    <xsd:import namespace="61a8feae-d971-4f32-bd51-ff36b32c01c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ec041c-a7ab-408d-ae1d-6419b3ddf4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8feae-d971-4f32-bd51-ff36b32c01c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8B6F99-71B3-4EAF-B4ED-9192766F0BDD}">
  <ds:schemaRefs>
    <ds:schemaRef ds:uri="61a8feae-d971-4f32-bd51-ff36b32c01c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3ec041c-a7ab-408d-ae1d-6419b3ddf45d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FA6A75F-C5DC-434B-9490-FD0E34347B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99D8F6-1C99-4BEC-A20F-C754A605CA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ec041c-a7ab-408d-ae1d-6419b3ddf45d"/>
    <ds:schemaRef ds:uri="61a8feae-d971-4f32-bd51-ff36b32c01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1336</TotalTime>
  <Words>673</Words>
  <Application>Microsoft Office PowerPoint</Application>
  <PresentationFormat>On-screen Show (16:9)</PresentationFormat>
  <Paragraphs>94</Paragraphs>
  <Slides>23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Bahnschrift</vt:lpstr>
      <vt:lpstr>Rockwell Extra Bold</vt:lpstr>
      <vt:lpstr>Lato</vt:lpstr>
      <vt:lpstr>Times New Roman</vt:lpstr>
      <vt:lpstr>Arial</vt:lpstr>
      <vt:lpstr>Merriweather Sans</vt:lpstr>
      <vt:lpstr>Calibri Light</vt:lpstr>
      <vt:lpstr>Calibri</vt:lpstr>
      <vt:lpstr>Open Sans</vt:lpstr>
      <vt:lpstr>Verdana</vt:lpstr>
      <vt:lpstr>Custom Design</vt:lpstr>
      <vt:lpstr>PowerPoint Presentation</vt:lpstr>
      <vt:lpstr>Chủ đề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Chúc các em  học tốt!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1</dc:title>
  <dc:creator>DELL</dc:creator>
  <cp:lastModifiedBy>Nguyễn Nhâm</cp:lastModifiedBy>
  <cp:revision>95</cp:revision>
  <dcterms:modified xsi:type="dcterms:W3CDTF">2023-09-08T03:46:25Z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0x0101001FC0B66E247B434CA8A201CE2E57B899</vt:lpwstr>
  </property>
</Properties>
</file>