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8732" r:id="rId3"/>
    <p:sldId id="288" r:id="rId5"/>
    <p:sldId id="279" r:id="rId6"/>
    <p:sldId id="287" r:id="rId7"/>
    <p:sldId id="263" r:id="rId8"/>
    <p:sldId id="8689" r:id="rId9"/>
    <p:sldId id="8724" r:id="rId10"/>
    <p:sldId id="8720" r:id="rId11"/>
    <p:sldId id="8734" r:id="rId12"/>
    <p:sldId id="284" r:id="rId13"/>
    <p:sldId id="8735" r:id="rId14"/>
    <p:sldId id="8683" r:id="rId15"/>
    <p:sldId id="8684" r:id="rId16"/>
    <p:sldId id="8736" r:id="rId17"/>
    <p:sldId id="8686" r:id="rId18"/>
    <p:sldId id="8688" r:id="rId19"/>
    <p:sldId id="8737" r:id="rId20"/>
    <p:sldId id="8738" r:id="rId21"/>
  </p:sldIdLst>
  <p:sldSz cx="12192000" cy="6858000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Calibri Light" panose="020F0302020204030204" charset="0"/>
      <p:regular r:id="rId33"/>
      <p:italic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11E"/>
    <a:srgbClr val="23B24B"/>
    <a:srgbClr val="FFFFFF"/>
    <a:srgbClr val="D5CAE4"/>
    <a:srgbClr val="DED6EA"/>
    <a:srgbClr val="EDE9F3"/>
    <a:srgbClr val="E3DCED"/>
    <a:srgbClr val="FFD3A3"/>
    <a:srgbClr val="FFDEB9"/>
    <a:srgbClr val="FFE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9" autoAdjust="0"/>
    <p:restoredTop sz="94660"/>
  </p:normalViewPr>
  <p:slideViewPr>
    <p:cSldViewPr snapToGrid="0">
      <p:cViewPr>
        <p:scale>
          <a:sx n="75" d="100"/>
          <a:sy n="75" d="100"/>
        </p:scale>
        <p:origin x="144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font" Target="fonts/font14.fntdata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D70-EF23-4C11-876C-93CF57CA6EE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9.wdp"/><Relationship Id="rId4" Type="http://schemas.openxmlformats.org/officeDocument/2006/relationships/image" Target="../media/image17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9.wdp"/><Relationship Id="rId4" Type="http://schemas.openxmlformats.org/officeDocument/2006/relationships/image" Target="../media/image17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03"/>
            <a:ext cx="12192000" cy="50425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36145" y="3650442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25855" y="3626905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93011" y="1652760"/>
            <a:ext cx="1335314" cy="1323440"/>
            <a:chOff x="1429223" y="1652760"/>
            <a:chExt cx="1335314" cy="1323440"/>
          </a:xfrm>
        </p:grpSpPr>
        <p:sp>
          <p:nvSpPr>
            <p:cNvPr id="30" name="TextBox 29"/>
            <p:cNvSpPr txBox="1"/>
            <p:nvPr/>
          </p:nvSpPr>
          <p:spPr>
            <a:xfrm>
              <a:off x="1429223" y="1652761"/>
              <a:ext cx="13353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>
                  <a:ln w="1428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143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  <a:endParaRPr lang="en-US" sz="8000" b="1">
                <a:ln w="142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29223" y="1652760"/>
              <a:ext cx="13353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smtClean="0">
                  <a:solidFill>
                    <a:srgbClr val="9D070D"/>
                  </a:solidFill>
                </a:rPr>
                <a:t>5</a:t>
              </a:r>
              <a:endParaRPr lang="en-US" sz="8000" b="1" dirty="0">
                <a:solidFill>
                  <a:srgbClr val="9D070D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83883" y="1218555"/>
            <a:ext cx="9378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spc="50" smtClean="0">
                <a:ln w="7620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9D070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Xe buồm</a:t>
            </a:r>
            <a:endParaRPr lang="en-US" sz="7200" b="1" spc="50" dirty="0">
              <a:ln w="76200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rgbClr val="9D070D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SAF" panose="02040603050506020204" pitchFamily="18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51" y="3799249"/>
            <a:ext cx="4357498" cy="2975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399" y="2142632"/>
            <a:ext cx="10181202" cy="2572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1150580" y="313877"/>
            <a:ext cx="743461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6565" y="425242"/>
            <a:ext cx="6616793" cy="585136"/>
            <a:chOff x="3433069" y="1210320"/>
            <a:chExt cx="7289164" cy="585136"/>
          </a:xfrm>
        </p:grpSpPr>
        <p:sp>
          <p:nvSpPr>
            <p:cNvPr id="20" name="TextBox 19"/>
            <p:cNvSpPr txBox="1"/>
            <p:nvPr/>
          </p:nvSpPr>
          <p:spPr>
            <a:xfrm>
              <a:off x="3435743" y="1210320"/>
              <a:ext cx="728632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VẬT </a:t>
              </a:r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LIỆU VÀ DỤNG CỤ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33069" y="1210681"/>
              <a:ext cx="728916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smtClean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VẬT </a:t>
              </a:r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LIỆU VÀ DỤNG CỤ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71" y="1461140"/>
            <a:ext cx="9883659" cy="4799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621" y="1361473"/>
            <a:ext cx="6390607" cy="499891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1150580" y="313877"/>
            <a:ext cx="370853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78324" y="397189"/>
            <a:ext cx="3107148" cy="588444"/>
            <a:chOff x="3484814" y="1182267"/>
            <a:chExt cx="3107148" cy="588444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6"/>
              <a:ext cx="304334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84814" y="1182267"/>
              <a:ext cx="310714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1057" y="2485699"/>
            <a:ext cx="4947104" cy="210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F5811E"/>
              </a:buClr>
              <a:buFont typeface="Arial" panose="020B0604020202020204" pitchFamily="34" charset="0"/>
              <a:buChar char="•"/>
            </a:pPr>
            <a:r>
              <a:rPr lang="vi-VN" sz="3200"/>
              <a:t>Phác thảo</a:t>
            </a:r>
            <a:r>
              <a:rPr lang="en-US" sz="3200"/>
              <a:t>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xe buồm.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F5811E"/>
              </a:buClr>
              <a:buFont typeface="Arial" panose="020B0604020202020204" pitchFamily="34" charset="0"/>
              <a:buChar char="•"/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Cần có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các bộ phận của xe và chú thích phù hợp.</a:t>
            </a:r>
            <a:endParaRPr lang="vi-VN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994938" y="313877"/>
            <a:ext cx="1034986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9430" y="399644"/>
            <a:ext cx="9969286" cy="612051"/>
            <a:chOff x="3495548" y="1185285"/>
            <a:chExt cx="2241627" cy="2554543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2"/>
              <a:ext cx="224047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LỰA CHỌN VẬT LIỆU, DỤNG CỤ, THIẾT KẾ CHI TIẾT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548" y="1185285"/>
              <a:ext cx="2229505" cy="255454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LỰA CHỌN VẬT LIỆU, DỤNG CỤ, THIẾT KẾ CHI TIẾT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8335" y="1478751"/>
            <a:ext cx="10895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Dựa trên ý tưởng thiết kế, lựa chọn các vật liệu, dụng cụ phù hợp để làm </a:t>
            </a: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xe buồm và </a:t>
            </a: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hoàn thành bảng.</a:t>
            </a:r>
            <a:endParaRPr lang="vi-VN" sz="2800">
              <a:solidFill>
                <a:srgbClr val="00A47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18695" y="2794080"/>
          <a:ext cx="10754610" cy="266263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22336"/>
                <a:gridCol w="2804160"/>
                <a:gridCol w="1524000"/>
                <a:gridCol w="2734492"/>
                <a:gridCol w="2969622"/>
              </a:tblGrid>
              <a:tr h="526675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bộ phận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lượng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liệu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cụ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2208597">
            <a:off x="9140924" y="4628590"/>
            <a:ext cx="2098706" cy="2439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6;p2"/>
          <p:cNvSpPr txBox="1"/>
          <p:nvPr/>
        </p:nvSpPr>
        <p:spPr>
          <a:xfrm>
            <a:off x="1757523" y="2165011"/>
            <a:ext cx="6192649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endParaRPr sz="1100">
              <a:latin typeface="Broadway" panose="04040905080B02020502" pitchFamily="82" charset="0"/>
            </a:endParaRPr>
          </a:p>
        </p:txBody>
      </p:sp>
      <p:sp>
        <p:nvSpPr>
          <p:cNvPr id="6" name="Google Shape;108;p2"/>
          <p:cNvSpPr/>
          <p:nvPr/>
        </p:nvSpPr>
        <p:spPr>
          <a:xfrm rot="-1250312">
            <a:off x="11204605" y="6092718"/>
            <a:ext cx="684614" cy="290359"/>
          </a:xfrm>
          <a:custGeom>
            <a:avLst/>
            <a:gdLst/>
            <a:ahLst/>
            <a:cxnLst/>
            <a:rect l="l" t="t" r="r" b="b"/>
            <a:pathLst>
              <a:path w="2527300" h="1071880" extrusionOk="0">
                <a:moveTo>
                  <a:pt x="260350" y="1071880"/>
                </a:moveTo>
                <a:lnTo>
                  <a:pt x="0" y="914400"/>
                </a:lnTo>
                <a:lnTo>
                  <a:pt x="524510" y="48260"/>
                </a:lnTo>
                <a:lnTo>
                  <a:pt x="941070" y="516890"/>
                </a:lnTo>
                <a:lnTo>
                  <a:pt x="1245870" y="0"/>
                </a:lnTo>
                <a:lnTo>
                  <a:pt x="1604010" y="500380"/>
                </a:lnTo>
                <a:lnTo>
                  <a:pt x="1941830" y="15240"/>
                </a:lnTo>
                <a:lnTo>
                  <a:pt x="2527300" y="787400"/>
                </a:lnTo>
                <a:lnTo>
                  <a:pt x="2284730" y="971550"/>
                </a:lnTo>
                <a:lnTo>
                  <a:pt x="1951990" y="533400"/>
                </a:lnTo>
                <a:lnTo>
                  <a:pt x="1607820" y="1028700"/>
                </a:lnTo>
                <a:lnTo>
                  <a:pt x="1271270" y="557530"/>
                </a:lnTo>
                <a:lnTo>
                  <a:pt x="990600" y="1031240"/>
                </a:lnTo>
                <a:lnTo>
                  <a:pt x="571500" y="56007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Google Shape;109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87254" y="-305283"/>
            <a:ext cx="3176192" cy="2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-839509">
            <a:off x="-134575" y="-142376"/>
            <a:ext cx="2710913" cy="2439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1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653695" y="188922"/>
            <a:ext cx="661697" cy="61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2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236661" y="6327433"/>
            <a:ext cx="373704" cy="34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3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690202" y="6495352"/>
            <a:ext cx="388048" cy="36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4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85800" y="4307828"/>
            <a:ext cx="585877" cy="54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5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49151" y="2713313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6;p2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642782" y="2301469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7;p2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6383768" y="6385847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8;p2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5574180" y="670125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9;p2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-8365" y="4540478"/>
            <a:ext cx="3513565" cy="231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367375" y="2822486"/>
            <a:ext cx="9457250" cy="1213029"/>
            <a:chOff x="3561078" y="2899885"/>
            <a:chExt cx="4679269" cy="1213029"/>
          </a:xfrm>
        </p:grpSpPr>
        <p:sp>
          <p:nvSpPr>
            <p:cNvPr id="26" name="TextBox 25"/>
            <p:cNvSpPr txBox="1"/>
            <p:nvPr/>
          </p:nvSpPr>
          <p:spPr>
            <a:xfrm>
              <a:off x="3561078" y="2899885"/>
              <a:ext cx="4679269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72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TRÌNH BÀY Ý TƯỞNG</a:t>
              </a:r>
              <a:endParaRPr lang="en-US" sz="7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63377" y="2912585"/>
              <a:ext cx="4649534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7200" b="1" spc="50" smtClean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TRÌNH BÀY Ý TƯỞNG</a:t>
              </a:r>
              <a:endParaRPr lang="en-US" sz="7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994938" y="313877"/>
            <a:ext cx="497759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9001" y="399799"/>
            <a:ext cx="4297260" cy="593387"/>
            <a:chOff x="3495451" y="1185932"/>
            <a:chExt cx="966253" cy="2476644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2"/>
              <a:ext cx="965000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451" y="1221876"/>
              <a:ext cx="951262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53563" y="1551200"/>
            <a:ext cx="933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3200">
                <a:ea typeface="Open Sans" panose="020B0606030504020204" pitchFamily="34" charset="0"/>
                <a:cs typeface="Open Sans" panose="020B0606030504020204" pitchFamily="34" charset="0"/>
              </a:rPr>
              <a:t>Phân công nhiệm vụ trong nhóm theo bảng gợi ý.</a:t>
            </a:r>
            <a:endParaRPr lang="vi-VN" sz="32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39" y="2483002"/>
            <a:ext cx="10514150" cy="310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61734" y="-555058"/>
            <a:ext cx="3593475" cy="7475319"/>
            <a:chOff x="-461734" y="-555058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17139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26418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55058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9067237" y="-82630"/>
            <a:ext cx="3586196" cy="7449566"/>
            <a:chOff x="9067237" y="-82630"/>
            <a:chExt cx="3586196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96493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58155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46010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58057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303872" y="-82630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8" name="Freeform: Shape 17"/>
          <p:cNvSpPr/>
          <p:nvPr/>
        </p:nvSpPr>
        <p:spPr>
          <a:xfrm>
            <a:off x="994938" y="313877"/>
            <a:ext cx="548688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9425" y="399799"/>
            <a:ext cx="5642708" cy="584775"/>
            <a:chOff x="3495547" y="1185932"/>
            <a:chExt cx="966157" cy="5079245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2"/>
              <a:ext cx="965000" cy="50792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547" y="1271991"/>
              <a:ext cx="836748" cy="44960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08288" y="1578014"/>
            <a:ext cx="908146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F5811E"/>
              </a:buClr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Đại diện nhóm </a:t>
            </a:r>
            <a:r>
              <a:rPr lang="en-US" sz="3600" b="1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chia sẻ ý tưởng thiết kế </a:t>
            </a:r>
            <a:br>
              <a:rPr lang="en-US" sz="3600" b="1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b="1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và chế </a:t>
            </a:r>
            <a:r>
              <a:rPr lang="en-US" sz="3600" b="1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tạo</a:t>
            </a:r>
            <a:r>
              <a:rPr lang="en-US" sz="3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sản phẩm của nhóm</a:t>
            </a:r>
            <a:r>
              <a:rPr lang="en-US" sz="36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61734" y="-555058"/>
            <a:ext cx="3593475" cy="7475319"/>
            <a:chOff x="-461734" y="-555058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17139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26418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55058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9067237" y="-82630"/>
            <a:ext cx="3586196" cy="7449566"/>
            <a:chOff x="9067237" y="-82630"/>
            <a:chExt cx="3586196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96493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58155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46010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58057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303872" y="-82630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8" name="Freeform: Shape 17"/>
          <p:cNvSpPr/>
          <p:nvPr/>
        </p:nvSpPr>
        <p:spPr>
          <a:xfrm>
            <a:off x="994938" y="313877"/>
            <a:ext cx="548688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9425" y="399799"/>
            <a:ext cx="5642708" cy="584775"/>
            <a:chOff x="3495547" y="1185932"/>
            <a:chExt cx="966157" cy="5079245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2"/>
              <a:ext cx="965000" cy="50792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547" y="1271991"/>
              <a:ext cx="836748" cy="44960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2" y="2495549"/>
            <a:ext cx="5811837" cy="3969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3358" y="1682787"/>
            <a:ext cx="4785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SVN-SAF" panose="02040603050506020204" pitchFamily="18" charset="0"/>
              </a:rPr>
              <a:t>Đua xe buồm</a:t>
            </a:r>
            <a:endParaRPr lang="en-US" sz="5400">
              <a:latin typeface="SVN-SAF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74;p5"/>
          <p:cNvPicPr preferRelativeResize="0"/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926166" y="3741514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5;p5"/>
          <p:cNvPicPr preferRelativeResize="0"/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303091" y="5037769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6;p5"/>
          <p:cNvPicPr preferRelativeResize="0"/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11128" y="1122778"/>
            <a:ext cx="5779054" cy="4612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1;p5"/>
          <p:cNvSpPr txBox="1"/>
          <p:nvPr/>
        </p:nvSpPr>
        <p:spPr>
          <a:xfrm>
            <a:off x="6040450" y="1351508"/>
            <a:ext cx="5940513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Cảm ơn các em đã tham gia học tích cực!</a:t>
            </a:r>
            <a:endParaRPr sz="6000" b="1">
              <a:solidFill>
                <a:srgbClr val="C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61734" y="-598600"/>
            <a:ext cx="3593475" cy="7475319"/>
            <a:chOff x="-461734" y="-598600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60681"/>
              <a:ext cx="3344731" cy="7237400"/>
              <a:chOff x="-212990" y="-360681"/>
              <a:chExt cx="3344731" cy="7237400"/>
            </a:xfrm>
            <a:solidFill>
              <a:srgbClr val="DCF0EE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69960"/>
              <a:ext cx="3344731" cy="7346679"/>
              <a:chOff x="-345470" y="-469960"/>
              <a:chExt cx="3344731" cy="7376013"/>
            </a:xfrm>
            <a:solidFill>
              <a:srgbClr val="C7E7E2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98600"/>
              <a:ext cx="3344420" cy="7475319"/>
              <a:chOff x="-461734" y="-598600"/>
              <a:chExt cx="3344420" cy="7580186"/>
            </a:xfrm>
            <a:solidFill>
              <a:srgbClr val="ACDCD4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33" name="Freeform 5579"/>
          <p:cNvSpPr/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1935268"/>
            <a:ext cx="2496238" cy="265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602" y="2304180"/>
            <a:ext cx="9157378" cy="1998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5556" l="4000" r="94000">
                        <a14:foregroundMark x1="51333" y1="11556" x2="51333" y2="11556"/>
                        <a14:foregroundMark x1="51333" y1="11556" x2="51333" y2="11556"/>
                        <a14:foregroundMark x1="50222" y1="6889" x2="50222" y2="6889"/>
                        <a14:foregroundMark x1="50222" y1="6889" x2="50222" y2="6889"/>
                        <a14:foregroundMark x1="42444" y1="85778" x2="42444" y2="85778"/>
                        <a14:foregroundMark x1="42444" y1="85778" x2="42444" y2="85778"/>
                        <a14:foregroundMark x1="42222" y1="90889" x2="42222" y2="90889"/>
                        <a14:foregroundMark x1="42222" y1="90889" x2="42222" y2="90889"/>
                        <a14:foregroundMark x1="7556" y1="66000" x2="7556" y2="66000"/>
                        <a14:foregroundMark x1="7556" y1="66000" x2="7556" y2="66000"/>
                        <a14:foregroundMark x1="92000" y1="55778" x2="92000" y2="55778"/>
                        <a14:foregroundMark x1="92000" y1="55778" x2="92000" y2="55778"/>
                        <a14:foregroundMark x1="94000" y1="52889" x2="94000" y2="52889"/>
                        <a14:foregroundMark x1="94000" y1="52889" x2="94000" y2="52889"/>
                        <a14:foregroundMark x1="55333" y1="95556" x2="55333" y2="95556"/>
                        <a14:foregroundMark x1="55333" y1="95556" x2="55333" y2="95556"/>
                        <a14:foregroundMark x1="4000" y1="66222" x2="4000" y2="66222"/>
                        <a14:foregroundMark x1="4000" y1="66222" x2="4000" y2="6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81" y="3746524"/>
            <a:ext cx="2893695" cy="28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DCF0EE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C7E7E2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ACDCD4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/>
          <p:cNvSpPr/>
          <p:nvPr/>
        </p:nvSpPr>
        <p:spPr>
          <a:xfrm>
            <a:off x="1202383" y="275777"/>
            <a:ext cx="417153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32921" y="413466"/>
            <a:ext cx="4996928" cy="561750"/>
            <a:chOff x="3455153" y="962320"/>
            <a:chExt cx="4996928" cy="561750"/>
          </a:xfrm>
        </p:grpSpPr>
        <p:sp>
          <p:nvSpPr>
            <p:cNvPr id="10" name="TextBox 9"/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5153" y="970072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00A68B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00A68B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1" y="46990"/>
            <a:ext cx="1261872" cy="134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4" b="96734" l="9231" r="97231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  <a14:foregroundMark x1="40923" y1="6281" x2="40923" y2="6281"/>
                        <a14:foregroundMark x1="30154" y1="3266" x2="46462" y2="3769"/>
                        <a14:foregroundMark x1="46462" y1="3769" x2="62769" y2="3518"/>
                        <a14:foregroundMark x1="62769" y1="3518" x2="76615" y2="9296"/>
                        <a14:foregroundMark x1="76615" y1="9296" x2="77231" y2="11558"/>
                        <a14:foregroundMark x1="62769" y1="3015" x2="77538" y2="4020"/>
                        <a14:foregroundMark x1="77538" y1="4020" x2="69846" y2="4271"/>
                        <a14:foregroundMark x1="77538" y1="4523" x2="77846" y2="7035"/>
                        <a14:foregroundMark x1="18154" y1="96734" x2="27692" y2="967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9719" y="3111881"/>
            <a:ext cx="2362735" cy="2893443"/>
          </a:xfrm>
          <a:prstGeom prst="rect">
            <a:avLst/>
          </a:prstGeom>
        </p:spPr>
      </p:pic>
      <p:sp>
        <p:nvSpPr>
          <p:cNvPr id="3" name="Speech Bubble: Oval 3"/>
          <p:cNvSpPr/>
          <p:nvPr/>
        </p:nvSpPr>
        <p:spPr>
          <a:xfrm>
            <a:off x="4859622" y="1470728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 em hãy đọc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00A47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CÂU CHUYỆN </a:t>
            </a:r>
            <a:r>
              <a:rPr lang="en-US" sz="3600" b="1" smtClean="0">
                <a:solidFill>
                  <a:srgbClr val="00A47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STEM</a:t>
            </a:r>
            <a:b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trang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31</a:t>
            </a: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5" grpId="0" animBg="1"/>
      <p:bldP spid="5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61734" y="-569572"/>
            <a:ext cx="3593475" cy="7475319"/>
            <a:chOff x="-461734" y="-569572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31653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40932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69572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9067237" y="-18877"/>
            <a:ext cx="3593475" cy="7414841"/>
            <a:chOff x="9067237" y="-18877"/>
            <a:chExt cx="3593475" cy="7414841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5598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5696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/>
            <p:cNvGrpSpPr/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18877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466" y="2028921"/>
            <a:ext cx="10705504" cy="2359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03853" y="5842535"/>
            <a:ext cx="3392762" cy="7868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/>
            <p:cNvGrpSpPr/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/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81401" y="438866"/>
            <a:ext cx="3497776" cy="554054"/>
            <a:chOff x="3454709" y="962320"/>
            <a:chExt cx="4997372" cy="554054"/>
          </a:xfrm>
        </p:grpSpPr>
        <p:sp>
          <p:nvSpPr>
            <p:cNvPr id="73" name="TextBox 72"/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Thử thách STEM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454709" y="962376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Thử thách STEm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461734" y="-555058"/>
            <a:ext cx="3593475" cy="7475319"/>
            <a:chOff x="-461734" y="-555058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17139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26418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55058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2" y="113665"/>
              <a:ext cx="1261872" cy="1285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9531" y="3435696"/>
            <a:ext cx="2366299" cy="2897807"/>
          </a:xfrm>
          <a:prstGeom prst="rect">
            <a:avLst/>
          </a:prstGeom>
        </p:spPr>
      </p:pic>
      <p:sp>
        <p:nvSpPr>
          <p:cNvPr id="3" name="Speech Bubble: Oval 9"/>
          <p:cNvSpPr/>
          <p:nvPr/>
        </p:nvSpPr>
        <p:spPr>
          <a:xfrm>
            <a:off x="4670542" y="1706038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 em hãy đọc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EF526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THỬ THÁCH STEM</a:t>
            </a:r>
            <a:endParaRPr lang="en-US" sz="3600" b="1">
              <a:solidFill>
                <a:srgbClr val="EF526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trang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32</a:t>
            </a: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71" grpId="0" animBg="1"/>
      <p:bldP spid="71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" name="Group 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14" name="Group 13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17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10" name="Group 9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13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6" name="Group 5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9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19" name="Group 18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30" name="Group 29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33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32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6" name="Group 25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9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8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/>
          <a:srcRect r="21842"/>
          <a:stretch>
            <a:fillRect/>
          </a:stretch>
        </p:blipFill>
        <p:spPr>
          <a:xfrm>
            <a:off x="399383" y="1652448"/>
            <a:ext cx="10765268" cy="315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473325" y="274824"/>
            <a:ext cx="8591459" cy="971149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470" y="2531938"/>
            <a:ext cx="37741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 sz="2800"/>
            </a:lvl1pPr>
          </a:lstStyle>
          <a:p>
            <a:pPr algn="just"/>
            <a:r>
              <a:rPr lang="en-US" sz="3200" spc="-14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Quan </a:t>
            </a:r>
            <a:r>
              <a:rPr lang="en-US" sz="3200" spc="-14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sát </a:t>
            </a:r>
            <a:r>
              <a:rPr lang="en-US" sz="3200" spc="-14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hình ảnh và cho biết con người sử dụng năng lượng gió vào những việc gì trong cuộc sống.</a:t>
            </a:r>
            <a:endParaRPr lang="vi-VN" sz="3200" spc="-1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706411" y="430389"/>
            <a:ext cx="7984282" cy="652044"/>
            <a:chOff x="2190343" y="-477150"/>
            <a:chExt cx="6333027" cy="652044"/>
          </a:xfrm>
        </p:grpSpPr>
        <p:sp>
          <p:nvSpPr>
            <p:cNvPr id="10" name="TextBox 9"/>
            <p:cNvSpPr txBox="1"/>
            <p:nvPr/>
          </p:nvSpPr>
          <p:spPr>
            <a:xfrm>
              <a:off x="2190343" y="-471437"/>
              <a:ext cx="6226785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1. Tìm hiểu VỀ năng lượng gió</a:t>
              </a:r>
              <a:endParaRPr lang="en-US" sz="36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0343" y="-477150"/>
              <a:ext cx="6333027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1. Tìm hiểu VỀ năng lượng gió</a:t>
              </a:r>
              <a:endParaRPr lang="en-US" sz="3600" b="1" spc="5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40" y="1732180"/>
            <a:ext cx="7476266" cy="445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327810" y="163731"/>
            <a:ext cx="9270875" cy="1363476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43" y="14311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88580" y="1605476"/>
            <a:ext cx="9811439" cy="1089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Tìm hiểu về tác động của gió lên cánh buồm làm từ </a:t>
            </a:r>
            <a:br>
              <a:rPr lang="en-US" sz="28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 </a:t>
            </a:r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vật liệu khác nhau</a:t>
            </a:r>
            <a:endParaRPr lang="vi-VN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8" b="97487" l="9231" r="97231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  <a14:foregroundMark x1="25846" y1="3518" x2="77231" y2="3518"/>
                        <a14:foregroundMark x1="10769" y1="81407" x2="18462" y2="94724"/>
                        <a14:foregroundMark x1="18462" y1="94724" x2="27692" y2="97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393" y="3584505"/>
            <a:ext cx="2480310" cy="3037427"/>
          </a:xfrm>
          <a:prstGeom prst="rect">
            <a:avLst/>
          </a:prstGeom>
        </p:spPr>
      </p:pic>
      <p:sp>
        <p:nvSpPr>
          <p:cNvPr id="10" name="Speech Bubble: Oval 2"/>
          <p:cNvSpPr/>
          <p:nvPr/>
        </p:nvSpPr>
        <p:spPr>
          <a:xfrm>
            <a:off x="4683947" y="2450789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 em hãy đọc và làm theo hướng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dẫn </a:t>
            </a:r>
            <a:r>
              <a:rPr lang="vi-VN" sz="3600" b="1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vi-VN" sz="3600" b="1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600" b="1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33, 34</a:t>
            </a:r>
            <a:r>
              <a:rPr lang="vi-VN" sz="3600" b="1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b="1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4810" y="227415"/>
            <a:ext cx="8804886" cy="1213030"/>
            <a:chOff x="2190343" y="-484138"/>
            <a:chExt cx="6334089" cy="1213030"/>
          </a:xfrm>
        </p:grpSpPr>
        <p:sp>
          <p:nvSpPr>
            <p:cNvPr id="5" name="TextBox 4"/>
            <p:cNvSpPr txBox="1"/>
            <p:nvPr/>
          </p:nvSpPr>
          <p:spPr>
            <a:xfrm>
              <a:off x="2190343" y="-471437"/>
              <a:ext cx="6226785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2. Khai thác năng lượng gió trong chế tạo cánh buồm</a:t>
              </a:r>
              <a:endParaRPr lang="en-US" sz="36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1405" y="-484138"/>
              <a:ext cx="6333027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2. Khai thác năng lượng gió trong chế tạo cánh buồm</a:t>
              </a:r>
              <a:endParaRPr lang="en-US" sz="3600" b="1" spc="5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2" grpId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327810" y="163731"/>
            <a:ext cx="9270875" cy="1363476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43" y="14311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88580" y="1605476"/>
            <a:ext cx="981143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Tìm hiểu về tác động của gió lên cánh buồm </a:t>
            </a:r>
            <a:r>
              <a:rPr lang="en-US" sz="28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với các </a:t>
            </a:r>
            <a:br>
              <a:rPr lang="en-US" sz="28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hình dạng khác nhau</a:t>
            </a:r>
            <a:endParaRPr lang="vi-VN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8" b="97487" l="9231" r="97231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  <a14:foregroundMark x1="25846" y1="3518" x2="77231" y2="3518"/>
                        <a14:foregroundMark x1="10769" y1="81407" x2="18462" y2="94724"/>
                        <a14:foregroundMark x1="18462" y1="94724" x2="27692" y2="97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393" y="3584505"/>
            <a:ext cx="2480310" cy="3037427"/>
          </a:xfrm>
          <a:prstGeom prst="rect">
            <a:avLst/>
          </a:prstGeom>
        </p:spPr>
      </p:pic>
      <p:sp>
        <p:nvSpPr>
          <p:cNvPr id="10" name="Speech Bubble: Oval 2"/>
          <p:cNvSpPr/>
          <p:nvPr/>
        </p:nvSpPr>
        <p:spPr>
          <a:xfrm>
            <a:off x="4683947" y="2450789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 em hãy đọc và làm theo hướng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dẫn </a:t>
            </a:r>
            <a:r>
              <a:rPr lang="vi-VN" sz="3600" b="1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vi-VN" sz="3600" b="1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35, 36</a:t>
            </a:r>
            <a:r>
              <a:rPr lang="vi-VN" sz="3600" b="1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b="1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4810" y="236712"/>
            <a:ext cx="8809587" cy="1203733"/>
            <a:chOff x="2190343" y="-474841"/>
            <a:chExt cx="6337471" cy="1203733"/>
          </a:xfrm>
        </p:grpSpPr>
        <p:sp>
          <p:nvSpPr>
            <p:cNvPr id="5" name="TextBox 4"/>
            <p:cNvSpPr txBox="1"/>
            <p:nvPr/>
          </p:nvSpPr>
          <p:spPr>
            <a:xfrm>
              <a:off x="2190343" y="-471437"/>
              <a:ext cx="6226785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2. Khai thác năng lượng gió trong chế tạo cánh buồm</a:t>
              </a:r>
              <a:endParaRPr lang="en-US" sz="36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4787" y="-474841"/>
              <a:ext cx="6333027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2. Khai thác năng lượng gió trong chế tạo cánh buồm</a:t>
              </a:r>
              <a:endParaRPr lang="en-US" sz="3600" b="1" spc="5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WPS Presentation</Application>
  <PresentationFormat>Widescreen</PresentationFormat>
  <Paragraphs>98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SVN-SAF</vt:lpstr>
      <vt:lpstr>Segoe Print</vt:lpstr>
      <vt:lpstr>字魂59号-创粗黑</vt:lpstr>
      <vt:lpstr>#9Slide03 Open Sans</vt:lpstr>
      <vt:lpstr>Roboto</vt:lpstr>
      <vt:lpstr>Open Sans</vt:lpstr>
      <vt:lpstr>Microsoft YaHei</vt:lpstr>
      <vt:lpstr>Arial Unicode MS</vt:lpstr>
      <vt:lpstr>Calibri Light</vt:lpstr>
      <vt:lpstr>Calibri</vt:lpstr>
      <vt:lpstr>Broadway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Trịnh Văn Xuân</dc:creator>
  <cp:lastModifiedBy>Lai Vo</cp:lastModifiedBy>
  <cp:revision>26</cp:revision>
  <dcterms:created xsi:type="dcterms:W3CDTF">2023-08-24T03:36:00Z</dcterms:created>
  <dcterms:modified xsi:type="dcterms:W3CDTF">2025-01-16T10:19:27Z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D28B2D6798E144EE83B321F08634EFF5_12</vt:lpwstr>
  </property>
  <property fmtid="{D5CDD505-2E9C-101B-9397-08002B2CF9AE}" pid="3" name="KSOProductBuildVer">
    <vt:lpwstr>1033-12.2.0.19805</vt:lpwstr>
  </property>
</Properties>
</file>