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8714" r:id="rId2"/>
    <p:sldId id="8715" r:id="rId3"/>
    <p:sldId id="8716" r:id="rId4"/>
    <p:sldId id="8717" r:id="rId5"/>
    <p:sldId id="8718" r:id="rId6"/>
    <p:sldId id="8719" r:id="rId7"/>
    <p:sldId id="8720" r:id="rId8"/>
    <p:sldId id="8721" r:id="rId9"/>
    <p:sldId id="8722" r:id="rId10"/>
    <p:sldId id="8723" r:id="rId11"/>
    <p:sldId id="8726" r:id="rId12"/>
    <p:sldId id="8724" r:id="rId13"/>
    <p:sldId id="8725" r:id="rId14"/>
    <p:sldId id="8727" r:id="rId15"/>
    <p:sldId id="8728" r:id="rId16"/>
    <p:sldId id="8729" r:id="rId17"/>
    <p:sldId id="8730" r:id="rId18"/>
    <p:sldId id="8731" r:id="rId19"/>
    <p:sldId id="8732" r:id="rId20"/>
    <p:sldId id="8733" r:id="rId21"/>
    <p:sldId id="8734" r:id="rId22"/>
    <p:sldId id="8735" r:id="rId23"/>
    <p:sldId id="8737" r:id="rId24"/>
    <p:sldId id="8738" r:id="rId25"/>
    <p:sldId id="8739" r:id="rId26"/>
    <p:sldId id="8740" r:id="rId27"/>
  </p:sldIdLst>
  <p:sldSz cx="12192000" cy="6858000"/>
  <p:notesSz cx="6858000" cy="9144000"/>
  <p:embeddedFontLs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#9Slide03 Open Sans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VN-SAF" panose="02040603050506020204" pitchFamily="18" charset="0"/>
      <p:regular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8321"/>
    <a:srgbClr val="F8B47C"/>
    <a:srgbClr val="F38222"/>
    <a:srgbClr val="EEB1A0"/>
    <a:srgbClr val="C14422"/>
    <a:srgbClr val="FFFFFF"/>
    <a:srgbClr val="D5CAE4"/>
    <a:srgbClr val="DED6EA"/>
    <a:srgbClr val="EDE9F3"/>
    <a:srgbClr val="E3D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4660"/>
  </p:normalViewPr>
  <p:slideViewPr>
    <p:cSldViewPr snapToGrid="0">
      <p:cViewPr>
        <p:scale>
          <a:sx n="75" d="100"/>
          <a:sy n="75" d="100"/>
        </p:scale>
        <p:origin x="144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i Thanh Tam" userId="80c56b30-ba68-4497-bef1-31f606dd66ee" providerId="ADAL" clId="{F583B6C9-9430-4DC2-9AD5-7BEE2AEF6156}"/>
    <pc:docChg chg="modSld">
      <pc:chgData name="Nguyen Thi Thanh Tam" userId="80c56b30-ba68-4497-bef1-31f606dd66ee" providerId="ADAL" clId="{F583B6C9-9430-4DC2-9AD5-7BEE2AEF6156}" dt="2024-07-09T09:39:45.374" v="11" actId="1076"/>
      <pc:docMkLst>
        <pc:docMk/>
      </pc:docMkLst>
      <pc:sldChg chg="modSp mod">
        <pc:chgData name="Nguyen Thi Thanh Tam" userId="80c56b30-ba68-4497-bef1-31f606dd66ee" providerId="ADAL" clId="{F583B6C9-9430-4DC2-9AD5-7BEE2AEF6156}" dt="2024-07-09T09:37:10.181" v="6" actId="1038"/>
        <pc:sldMkLst>
          <pc:docMk/>
          <pc:sldMk cId="2477408857" sldId="293"/>
        </pc:sldMkLst>
        <pc:picChg chg="mod">
          <ac:chgData name="Nguyen Thi Thanh Tam" userId="80c56b30-ba68-4497-bef1-31f606dd66ee" providerId="ADAL" clId="{F583B6C9-9430-4DC2-9AD5-7BEE2AEF6156}" dt="2024-07-09T09:37:10.181" v="6" actId="1038"/>
          <ac:picMkLst>
            <pc:docMk/>
            <pc:sldMk cId="2477408857" sldId="293"/>
            <ac:picMk id="16" creationId="{79ED127A-63D9-72D2-6A2B-126543E82810}"/>
          </ac:picMkLst>
        </pc:picChg>
      </pc:sldChg>
      <pc:sldChg chg="modSp mod">
        <pc:chgData name="Nguyen Thi Thanh Tam" userId="80c56b30-ba68-4497-bef1-31f606dd66ee" providerId="ADAL" clId="{F583B6C9-9430-4DC2-9AD5-7BEE2AEF6156}" dt="2024-07-09T09:39:45.374" v="11" actId="1076"/>
        <pc:sldMkLst>
          <pc:docMk/>
          <pc:sldMk cId="834031866" sldId="8683"/>
        </pc:sldMkLst>
        <pc:spChg chg="mod">
          <ac:chgData name="Nguyen Thi Thanh Tam" userId="80c56b30-ba68-4497-bef1-31f606dd66ee" providerId="ADAL" clId="{F583B6C9-9430-4DC2-9AD5-7BEE2AEF6156}" dt="2024-07-09T09:39:45.374" v="11" actId="1076"/>
          <ac:spMkLst>
            <pc:docMk/>
            <pc:sldMk cId="834031866" sldId="8683"/>
            <ac:spMk id="5" creationId="{6C66AFC8-71E3-1BB0-DA3A-EED9E72001AC}"/>
          </ac:spMkLst>
        </pc:spChg>
      </pc:sldChg>
      <pc:sldChg chg="modSp mod">
        <pc:chgData name="Nguyen Thi Thanh Tam" userId="80c56b30-ba68-4497-bef1-31f606dd66ee" providerId="ADAL" clId="{F583B6C9-9430-4DC2-9AD5-7BEE2AEF6156}" dt="2024-07-09T09:39:03.046" v="7" actId="947"/>
        <pc:sldMkLst>
          <pc:docMk/>
          <pc:sldMk cId="595598527" sldId="8712"/>
        </pc:sldMkLst>
        <pc:spChg chg="mod">
          <ac:chgData name="Nguyen Thi Thanh Tam" userId="80c56b30-ba68-4497-bef1-31f606dd66ee" providerId="ADAL" clId="{F583B6C9-9430-4DC2-9AD5-7BEE2AEF6156}" dt="2024-07-09T09:39:03.046" v="7" actId="947"/>
          <ac:spMkLst>
            <pc:docMk/>
            <pc:sldMk cId="595598527" sldId="8712"/>
            <ac:spMk id="15" creationId="{DDA5B6A7-D57F-2DEC-FE27-3EBBE42019F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88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7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61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8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90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83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9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4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0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43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white clouds in space&#10;&#10;Description automatically generated">
            <a:extLst>
              <a:ext uri="{FF2B5EF4-FFF2-40B4-BE49-F238E27FC236}">
                <a16:creationId xmlns="" xmlns:a16="http://schemas.microsoft.com/office/drawing/2014/main" id="{EBB4C1B6-7E78-CA8E-3E27-6F9F1138A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1227" cy="7313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D940C01-2A27-B41C-C903-EDE1BE2195D8}"/>
              </a:ext>
            </a:extLst>
          </p:cNvPr>
          <p:cNvSpPr txBox="1"/>
          <p:nvPr/>
        </p:nvSpPr>
        <p:spPr>
          <a:xfrm>
            <a:off x="-138538" y="602911"/>
            <a:ext cx="9456057" cy="646331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Chào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mừng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các</a:t>
            </a:r>
            <a:r>
              <a:rPr kumimoji="0" lang="en-US" sz="3600" b="1" u="none" strike="noStrike" kern="1200" cap="none" spc="0" normalizeH="0" baseline="0" noProof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em đến với </a:t>
            </a:r>
            <a:endParaRPr kumimoji="0" lang="en-US" sz="3600" b="0" u="none" strike="noStrike" kern="1200" cap="none" spc="0" normalizeH="0" baseline="0" noProof="0" dirty="0">
              <a:ln w="22225">
                <a:solidFill>
                  <a:srgbClr val="DA761B"/>
                </a:solidFill>
                <a:prstDash val="solid"/>
              </a:ln>
              <a:solidFill>
                <a:srgbClr val="FFD38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SAF" panose="02040603050506020204" pitchFamily="18" charset="0"/>
              <a:ea typeface="字魂59号-创粗黑"/>
              <a:cs typeface="#9Slide03 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474C0A-76F8-F5C2-E4C9-818A5ABF0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6" y="910678"/>
            <a:ext cx="7343144" cy="5172975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8399601" y="1870803"/>
            <a:ext cx="3322608" cy="3700593"/>
            <a:chOff x="8399601" y="1870803"/>
            <a:chExt cx="3322608" cy="3700593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A45676F-702A-5889-1F39-3A58B97A08CD}"/>
                </a:ext>
              </a:extLst>
            </p:cNvPr>
            <p:cNvGrpSpPr/>
            <p:nvPr/>
          </p:nvGrpSpPr>
          <p:grpSpPr>
            <a:xfrm>
              <a:off x="8399601" y="1870803"/>
              <a:ext cx="3322608" cy="3700593"/>
              <a:chOff x="8399601" y="1870803"/>
              <a:chExt cx="3322608" cy="3700593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71DB0EBB-DD73-AC59-50F3-923BD2210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99601" y="1870803"/>
                <a:ext cx="3322608" cy="3700593"/>
              </a:xfrm>
              <a:prstGeom prst="rect">
                <a:avLst/>
              </a:prstGeom>
              <a:effectLst>
                <a:outerShdw blurRad="50800" dist="3302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Oval 6">
                <a:extLst>
                  <a:ext uri="{FF2B5EF4-FFF2-40B4-BE49-F238E27FC236}">
                    <a16:creationId xmlns="" xmlns:a16="http://schemas.microsoft.com/office/drawing/2014/main" id="{AE0B3AF8-1203-AEAA-7AA7-297B50ECE896}"/>
                  </a:ext>
                </a:extLst>
              </p:cNvPr>
              <p:cNvSpPr/>
              <p:nvPr/>
            </p:nvSpPr>
            <p:spPr>
              <a:xfrm>
                <a:off x="9216217" y="2656291"/>
                <a:ext cx="1619250" cy="161925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5BB4F5C2-D472-444C-3CB0-D9895C958E9C}"/>
                </a:ext>
              </a:extLst>
            </p:cNvPr>
            <p:cNvSpPr/>
            <p:nvPr/>
          </p:nvSpPr>
          <p:spPr>
            <a:xfrm>
              <a:off x="9510871" y="2251073"/>
              <a:ext cx="1159293" cy="2400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5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86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6838997" cy="863490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81802" y="406916"/>
            <a:ext cx="8032099" cy="568235"/>
            <a:chOff x="3315913" y="1290462"/>
            <a:chExt cx="5385011" cy="936306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2" y="1313921"/>
              <a:ext cx="5384302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Nhận biết chu vi hình tròn</a:t>
              </a:r>
              <a:endParaRPr lang="en-US" sz="3000" b="1" spc="50" dirty="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5913" y="1290462"/>
              <a:ext cx="5298264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1. nhận biết chu vi hình tròn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Speech Bubble: Oval 4">
            <a:extLst>
              <a:ext uri="{FF2B5EF4-FFF2-40B4-BE49-F238E27FC236}">
                <a16:creationId xmlns="" xmlns:a16="http://schemas.microsoft.com/office/drawing/2014/main" id="{94501F37-9E86-BFF3-957E-88C2046685A3}"/>
              </a:ext>
            </a:extLst>
          </p:cNvPr>
          <p:cNvSpPr/>
          <p:nvPr/>
        </p:nvSpPr>
        <p:spPr>
          <a:xfrm>
            <a:off x="4249436" y="1839848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hãy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đọc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 </a:t>
            </a:r>
            <a:b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làm theo hướng dẫn </a:t>
            </a:r>
            <a:b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</a:t>
            </a:r>
            <a:r>
              <a:rPr lang="en-US" sz="3600" b="1" smtClean="0">
                <a:solidFill>
                  <a:srgbClr val="23B24B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trang </a:t>
            </a:r>
            <a:r>
              <a:rPr lang="en-US" sz="3600" b="1" smtClean="0">
                <a:solidFill>
                  <a:srgbClr val="23B24B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89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8721C78-F2B8-B1C7-8F1C-417D3D100C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243418" y="3494318"/>
            <a:ext cx="3025609" cy="33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1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2" grpId="0" animBg="1"/>
      <p:bldP spid="4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6838997" cy="863490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81802" y="406916"/>
            <a:ext cx="8032099" cy="568235"/>
            <a:chOff x="3315913" y="1290462"/>
            <a:chExt cx="5385011" cy="936306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2" y="1313921"/>
              <a:ext cx="5384302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Nhận biết chu vi hình tròn</a:t>
              </a:r>
              <a:endParaRPr lang="en-US" sz="3000" b="1" spc="50" dirty="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5913" y="1290462"/>
              <a:ext cx="5298264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1. nhận biết chu vi hình tròn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Google Shape;1135;p78">
            <a:extLst>
              <a:ext uri="{FF2B5EF4-FFF2-40B4-BE49-F238E27FC236}">
                <a16:creationId xmlns:a16="http://schemas.microsoft.com/office/drawing/2014/main" xmlns="" id="{349BBCA0-4FEC-F191-A688-F545504C8CF4}"/>
              </a:ext>
            </a:extLst>
          </p:cNvPr>
          <p:cNvSpPr/>
          <p:nvPr/>
        </p:nvSpPr>
        <p:spPr>
          <a:xfrm>
            <a:off x="4128324" y="1856348"/>
            <a:ext cx="5654897" cy="1448795"/>
          </a:xfrm>
          <a:custGeom>
            <a:avLst/>
            <a:gdLst>
              <a:gd name="connsiteX0" fmla="*/ 0 w 7136063"/>
              <a:gd name="connsiteY0" fmla="*/ 429971 h 2579774"/>
              <a:gd name="connsiteX1" fmla="*/ 429971 w 7136063"/>
              <a:gd name="connsiteY1" fmla="*/ 0 h 2579774"/>
              <a:gd name="connsiteX2" fmla="*/ 1189344 w 7136063"/>
              <a:gd name="connsiteY2" fmla="*/ 0 h 2579774"/>
              <a:gd name="connsiteX3" fmla="*/ 1189344 w 7136063"/>
              <a:gd name="connsiteY3" fmla="*/ 0 h 2579774"/>
              <a:gd name="connsiteX4" fmla="*/ 2973360 w 7136063"/>
              <a:gd name="connsiteY4" fmla="*/ 0 h 2579774"/>
              <a:gd name="connsiteX5" fmla="*/ 6706092 w 7136063"/>
              <a:gd name="connsiteY5" fmla="*/ 0 h 2579774"/>
              <a:gd name="connsiteX6" fmla="*/ 7136063 w 7136063"/>
              <a:gd name="connsiteY6" fmla="*/ 429971 h 2579774"/>
              <a:gd name="connsiteX7" fmla="*/ 7136063 w 7136063"/>
              <a:gd name="connsiteY7" fmla="*/ 429962 h 2579774"/>
              <a:gd name="connsiteX8" fmla="*/ 7136063 w 7136063"/>
              <a:gd name="connsiteY8" fmla="*/ 429962 h 2579774"/>
              <a:gd name="connsiteX9" fmla="*/ 7136063 w 7136063"/>
              <a:gd name="connsiteY9" fmla="*/ 1074906 h 2579774"/>
              <a:gd name="connsiteX10" fmla="*/ 7136063 w 7136063"/>
              <a:gd name="connsiteY10" fmla="*/ 2149803 h 2579774"/>
              <a:gd name="connsiteX11" fmla="*/ 6706092 w 7136063"/>
              <a:gd name="connsiteY11" fmla="*/ 2579774 h 2579774"/>
              <a:gd name="connsiteX12" fmla="*/ 2973360 w 7136063"/>
              <a:gd name="connsiteY12" fmla="*/ 2579774 h 2579774"/>
              <a:gd name="connsiteX13" fmla="*/ 1189344 w 7136063"/>
              <a:gd name="connsiteY13" fmla="*/ 2579774 h 2579774"/>
              <a:gd name="connsiteX14" fmla="*/ 1189344 w 7136063"/>
              <a:gd name="connsiteY14" fmla="*/ 2579774 h 2579774"/>
              <a:gd name="connsiteX15" fmla="*/ 429971 w 7136063"/>
              <a:gd name="connsiteY15" fmla="*/ 2579774 h 2579774"/>
              <a:gd name="connsiteX16" fmla="*/ 0 w 7136063"/>
              <a:gd name="connsiteY16" fmla="*/ 2149803 h 2579774"/>
              <a:gd name="connsiteX17" fmla="*/ 0 w 7136063"/>
              <a:gd name="connsiteY17" fmla="*/ 1074906 h 2579774"/>
              <a:gd name="connsiteX18" fmla="*/ -1504425 w 7136063"/>
              <a:gd name="connsiteY18" fmla="*/ 1276782 h 2579774"/>
              <a:gd name="connsiteX19" fmla="*/ 0 w 7136063"/>
              <a:gd name="connsiteY19" fmla="*/ 429962 h 2579774"/>
              <a:gd name="connsiteX20" fmla="*/ 0 w 7136063"/>
              <a:gd name="connsiteY20" fmla="*/ 429971 h 257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36063" h="2579774" fill="none" extrusionOk="0">
                <a:moveTo>
                  <a:pt x="0" y="429971"/>
                </a:moveTo>
                <a:cubicBezTo>
                  <a:pt x="21911" y="166218"/>
                  <a:pt x="167390" y="33797"/>
                  <a:pt x="429971" y="0"/>
                </a:cubicBezTo>
                <a:cubicBezTo>
                  <a:pt x="616181" y="-18694"/>
                  <a:pt x="977881" y="-52381"/>
                  <a:pt x="1189344" y="0"/>
                </a:cubicBezTo>
                <a:lnTo>
                  <a:pt x="1189344" y="0"/>
                </a:lnTo>
                <a:cubicBezTo>
                  <a:pt x="1924890" y="-92269"/>
                  <a:pt x="2162801" y="109950"/>
                  <a:pt x="2973360" y="0"/>
                </a:cubicBezTo>
                <a:cubicBezTo>
                  <a:pt x="4338123" y="141886"/>
                  <a:pt x="5474350" y="111691"/>
                  <a:pt x="6706092" y="0"/>
                </a:cubicBezTo>
                <a:cubicBezTo>
                  <a:pt x="6950823" y="5476"/>
                  <a:pt x="7115301" y="186417"/>
                  <a:pt x="7136063" y="429971"/>
                </a:cubicBezTo>
                <a:lnTo>
                  <a:pt x="7136063" y="429962"/>
                </a:lnTo>
                <a:lnTo>
                  <a:pt x="7136063" y="429962"/>
                </a:lnTo>
                <a:cubicBezTo>
                  <a:pt x="7131234" y="512833"/>
                  <a:pt x="7141299" y="759767"/>
                  <a:pt x="7136063" y="1074906"/>
                </a:cubicBezTo>
                <a:cubicBezTo>
                  <a:pt x="7168163" y="1343685"/>
                  <a:pt x="7115123" y="1806766"/>
                  <a:pt x="7136063" y="2149803"/>
                </a:cubicBezTo>
                <a:cubicBezTo>
                  <a:pt x="7157812" y="2385598"/>
                  <a:pt x="6961761" y="2614715"/>
                  <a:pt x="6706092" y="2579774"/>
                </a:cubicBezTo>
                <a:cubicBezTo>
                  <a:pt x="6203237" y="2470683"/>
                  <a:pt x="4152948" y="2550328"/>
                  <a:pt x="2973360" y="2579774"/>
                </a:cubicBezTo>
                <a:cubicBezTo>
                  <a:pt x="2543641" y="2601262"/>
                  <a:pt x="1949355" y="2499540"/>
                  <a:pt x="1189344" y="2579774"/>
                </a:cubicBezTo>
                <a:lnTo>
                  <a:pt x="1189344" y="2579774"/>
                </a:lnTo>
                <a:cubicBezTo>
                  <a:pt x="963540" y="2567453"/>
                  <a:pt x="577080" y="2582946"/>
                  <a:pt x="429971" y="2579774"/>
                </a:cubicBezTo>
                <a:cubicBezTo>
                  <a:pt x="175897" y="2535849"/>
                  <a:pt x="-2226" y="2379163"/>
                  <a:pt x="0" y="2149803"/>
                </a:cubicBezTo>
                <a:cubicBezTo>
                  <a:pt x="-12713" y="1619916"/>
                  <a:pt x="-83878" y="1312723"/>
                  <a:pt x="0" y="1074906"/>
                </a:cubicBezTo>
                <a:cubicBezTo>
                  <a:pt x="-658766" y="1040986"/>
                  <a:pt x="-844528" y="1053407"/>
                  <a:pt x="-1504425" y="1276782"/>
                </a:cubicBezTo>
                <a:cubicBezTo>
                  <a:pt x="-1107797" y="994644"/>
                  <a:pt x="-610302" y="640985"/>
                  <a:pt x="0" y="429962"/>
                </a:cubicBezTo>
                <a:lnTo>
                  <a:pt x="0" y="429971"/>
                </a:lnTo>
                <a:close/>
              </a:path>
              <a:path w="7136063" h="2579774" stroke="0" extrusionOk="0">
                <a:moveTo>
                  <a:pt x="0" y="429971"/>
                </a:moveTo>
                <a:cubicBezTo>
                  <a:pt x="16531" y="188161"/>
                  <a:pt x="189394" y="4577"/>
                  <a:pt x="429971" y="0"/>
                </a:cubicBezTo>
                <a:cubicBezTo>
                  <a:pt x="675119" y="-14417"/>
                  <a:pt x="832375" y="-19176"/>
                  <a:pt x="1189344" y="0"/>
                </a:cubicBezTo>
                <a:lnTo>
                  <a:pt x="1189344" y="0"/>
                </a:lnTo>
                <a:cubicBezTo>
                  <a:pt x="1869197" y="-22076"/>
                  <a:pt x="2404414" y="110226"/>
                  <a:pt x="2973360" y="0"/>
                </a:cubicBezTo>
                <a:cubicBezTo>
                  <a:pt x="4661363" y="-148071"/>
                  <a:pt x="5355959" y="-82554"/>
                  <a:pt x="6706092" y="0"/>
                </a:cubicBezTo>
                <a:cubicBezTo>
                  <a:pt x="6916096" y="-26813"/>
                  <a:pt x="7156205" y="176783"/>
                  <a:pt x="7136063" y="429971"/>
                </a:cubicBezTo>
                <a:lnTo>
                  <a:pt x="7136063" y="429962"/>
                </a:lnTo>
                <a:lnTo>
                  <a:pt x="7136063" y="429962"/>
                </a:lnTo>
                <a:cubicBezTo>
                  <a:pt x="7183097" y="669142"/>
                  <a:pt x="7122525" y="763942"/>
                  <a:pt x="7136063" y="1074906"/>
                </a:cubicBezTo>
                <a:cubicBezTo>
                  <a:pt x="7069771" y="1457459"/>
                  <a:pt x="7130199" y="2003058"/>
                  <a:pt x="7136063" y="2149803"/>
                </a:cubicBezTo>
                <a:cubicBezTo>
                  <a:pt x="7143879" y="2382235"/>
                  <a:pt x="6922821" y="2583863"/>
                  <a:pt x="6706092" y="2579774"/>
                </a:cubicBezTo>
                <a:cubicBezTo>
                  <a:pt x="5864430" y="2623242"/>
                  <a:pt x="4731656" y="2445759"/>
                  <a:pt x="2973360" y="2579774"/>
                </a:cubicBezTo>
                <a:cubicBezTo>
                  <a:pt x="2099657" y="2612255"/>
                  <a:pt x="1585850" y="2705267"/>
                  <a:pt x="1189344" y="2579774"/>
                </a:cubicBezTo>
                <a:lnTo>
                  <a:pt x="1189344" y="2579774"/>
                </a:lnTo>
                <a:cubicBezTo>
                  <a:pt x="1074763" y="2638929"/>
                  <a:pt x="524930" y="2553736"/>
                  <a:pt x="429971" y="2579774"/>
                </a:cubicBezTo>
                <a:cubicBezTo>
                  <a:pt x="182989" y="2592585"/>
                  <a:pt x="-2544" y="2414952"/>
                  <a:pt x="0" y="2149803"/>
                </a:cubicBezTo>
                <a:cubicBezTo>
                  <a:pt x="-43169" y="1624253"/>
                  <a:pt x="-23695" y="1365852"/>
                  <a:pt x="0" y="1074906"/>
                </a:cubicBezTo>
                <a:cubicBezTo>
                  <a:pt x="-499853" y="1173200"/>
                  <a:pt x="-1181105" y="1300654"/>
                  <a:pt x="-1504425" y="1276782"/>
                </a:cubicBezTo>
                <a:cubicBezTo>
                  <a:pt x="-921481" y="922875"/>
                  <a:pt x="-364477" y="680455"/>
                  <a:pt x="0" y="429962"/>
                </a:cubicBezTo>
                <a:lnTo>
                  <a:pt x="0" y="429971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1206775476">
                  <a:prstGeom prst="wedgeRoundRectCallout">
                    <a:avLst>
                      <a:gd name="adj1" fmla="val -71082"/>
                      <a:gd name="adj2" fmla="val -50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Độ dài của một đường tròn gọi là chu vi của hình tròn đó.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E8721C78-F2B8-B1C7-8F1C-417D3D100C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383627" y="2580745"/>
            <a:ext cx="3025609" cy="3358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44" y="3346528"/>
            <a:ext cx="5678376" cy="294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6838997" cy="863490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81802" y="406916"/>
            <a:ext cx="8032099" cy="568235"/>
            <a:chOff x="3315913" y="1290462"/>
            <a:chExt cx="5385011" cy="936306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2" y="1313921"/>
              <a:ext cx="5384302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1. Nhận biết chu vi hình tròn</a:t>
              </a:r>
              <a:endParaRPr lang="en-US" sz="3000" b="1" spc="50" dirty="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5913" y="1290462"/>
              <a:ext cx="5298264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1. nhận biết chu vi hình tròn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Google Shape;1135;p78">
            <a:extLst>
              <a:ext uri="{FF2B5EF4-FFF2-40B4-BE49-F238E27FC236}">
                <a16:creationId xmlns:a16="http://schemas.microsoft.com/office/drawing/2014/main" xmlns="" id="{349BBCA0-4FEC-F191-A688-F545504C8CF4}"/>
              </a:ext>
            </a:extLst>
          </p:cNvPr>
          <p:cNvSpPr/>
          <p:nvPr/>
        </p:nvSpPr>
        <p:spPr>
          <a:xfrm>
            <a:off x="3734017" y="1307105"/>
            <a:ext cx="7816432" cy="2251012"/>
          </a:xfrm>
          <a:custGeom>
            <a:avLst/>
            <a:gdLst>
              <a:gd name="connsiteX0" fmla="*/ 0 w 7136063"/>
              <a:gd name="connsiteY0" fmla="*/ 429971 h 2579774"/>
              <a:gd name="connsiteX1" fmla="*/ 429971 w 7136063"/>
              <a:gd name="connsiteY1" fmla="*/ 0 h 2579774"/>
              <a:gd name="connsiteX2" fmla="*/ 1189344 w 7136063"/>
              <a:gd name="connsiteY2" fmla="*/ 0 h 2579774"/>
              <a:gd name="connsiteX3" fmla="*/ 1189344 w 7136063"/>
              <a:gd name="connsiteY3" fmla="*/ 0 h 2579774"/>
              <a:gd name="connsiteX4" fmla="*/ 2973360 w 7136063"/>
              <a:gd name="connsiteY4" fmla="*/ 0 h 2579774"/>
              <a:gd name="connsiteX5" fmla="*/ 6706092 w 7136063"/>
              <a:gd name="connsiteY5" fmla="*/ 0 h 2579774"/>
              <a:gd name="connsiteX6" fmla="*/ 7136063 w 7136063"/>
              <a:gd name="connsiteY6" fmla="*/ 429971 h 2579774"/>
              <a:gd name="connsiteX7" fmla="*/ 7136063 w 7136063"/>
              <a:gd name="connsiteY7" fmla="*/ 429962 h 2579774"/>
              <a:gd name="connsiteX8" fmla="*/ 7136063 w 7136063"/>
              <a:gd name="connsiteY8" fmla="*/ 429962 h 2579774"/>
              <a:gd name="connsiteX9" fmla="*/ 7136063 w 7136063"/>
              <a:gd name="connsiteY9" fmla="*/ 1074906 h 2579774"/>
              <a:gd name="connsiteX10" fmla="*/ 7136063 w 7136063"/>
              <a:gd name="connsiteY10" fmla="*/ 2149803 h 2579774"/>
              <a:gd name="connsiteX11" fmla="*/ 6706092 w 7136063"/>
              <a:gd name="connsiteY11" fmla="*/ 2579774 h 2579774"/>
              <a:gd name="connsiteX12" fmla="*/ 2973360 w 7136063"/>
              <a:gd name="connsiteY12" fmla="*/ 2579774 h 2579774"/>
              <a:gd name="connsiteX13" fmla="*/ 1189344 w 7136063"/>
              <a:gd name="connsiteY13" fmla="*/ 2579774 h 2579774"/>
              <a:gd name="connsiteX14" fmla="*/ 1189344 w 7136063"/>
              <a:gd name="connsiteY14" fmla="*/ 2579774 h 2579774"/>
              <a:gd name="connsiteX15" fmla="*/ 429971 w 7136063"/>
              <a:gd name="connsiteY15" fmla="*/ 2579774 h 2579774"/>
              <a:gd name="connsiteX16" fmla="*/ 0 w 7136063"/>
              <a:gd name="connsiteY16" fmla="*/ 2149803 h 2579774"/>
              <a:gd name="connsiteX17" fmla="*/ 0 w 7136063"/>
              <a:gd name="connsiteY17" fmla="*/ 1074906 h 2579774"/>
              <a:gd name="connsiteX18" fmla="*/ -1504425 w 7136063"/>
              <a:gd name="connsiteY18" fmla="*/ 1276782 h 2579774"/>
              <a:gd name="connsiteX19" fmla="*/ 0 w 7136063"/>
              <a:gd name="connsiteY19" fmla="*/ 429962 h 2579774"/>
              <a:gd name="connsiteX20" fmla="*/ 0 w 7136063"/>
              <a:gd name="connsiteY20" fmla="*/ 429971 h 257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36063" h="2579774" fill="none" extrusionOk="0">
                <a:moveTo>
                  <a:pt x="0" y="429971"/>
                </a:moveTo>
                <a:cubicBezTo>
                  <a:pt x="21911" y="166218"/>
                  <a:pt x="167390" y="33797"/>
                  <a:pt x="429971" y="0"/>
                </a:cubicBezTo>
                <a:cubicBezTo>
                  <a:pt x="616181" y="-18694"/>
                  <a:pt x="977881" y="-52381"/>
                  <a:pt x="1189344" y="0"/>
                </a:cubicBezTo>
                <a:lnTo>
                  <a:pt x="1189344" y="0"/>
                </a:lnTo>
                <a:cubicBezTo>
                  <a:pt x="1924890" y="-92269"/>
                  <a:pt x="2162801" y="109950"/>
                  <a:pt x="2973360" y="0"/>
                </a:cubicBezTo>
                <a:cubicBezTo>
                  <a:pt x="4338123" y="141886"/>
                  <a:pt x="5474350" y="111691"/>
                  <a:pt x="6706092" y="0"/>
                </a:cubicBezTo>
                <a:cubicBezTo>
                  <a:pt x="6950823" y="5476"/>
                  <a:pt x="7115301" y="186417"/>
                  <a:pt x="7136063" y="429971"/>
                </a:cubicBezTo>
                <a:lnTo>
                  <a:pt x="7136063" y="429962"/>
                </a:lnTo>
                <a:lnTo>
                  <a:pt x="7136063" y="429962"/>
                </a:lnTo>
                <a:cubicBezTo>
                  <a:pt x="7131234" y="512833"/>
                  <a:pt x="7141299" y="759767"/>
                  <a:pt x="7136063" y="1074906"/>
                </a:cubicBezTo>
                <a:cubicBezTo>
                  <a:pt x="7168163" y="1343685"/>
                  <a:pt x="7115123" y="1806766"/>
                  <a:pt x="7136063" y="2149803"/>
                </a:cubicBezTo>
                <a:cubicBezTo>
                  <a:pt x="7157812" y="2385598"/>
                  <a:pt x="6961761" y="2614715"/>
                  <a:pt x="6706092" y="2579774"/>
                </a:cubicBezTo>
                <a:cubicBezTo>
                  <a:pt x="6203237" y="2470683"/>
                  <a:pt x="4152948" y="2550328"/>
                  <a:pt x="2973360" y="2579774"/>
                </a:cubicBezTo>
                <a:cubicBezTo>
                  <a:pt x="2543641" y="2601262"/>
                  <a:pt x="1949355" y="2499540"/>
                  <a:pt x="1189344" y="2579774"/>
                </a:cubicBezTo>
                <a:lnTo>
                  <a:pt x="1189344" y="2579774"/>
                </a:lnTo>
                <a:cubicBezTo>
                  <a:pt x="963540" y="2567453"/>
                  <a:pt x="577080" y="2582946"/>
                  <a:pt x="429971" y="2579774"/>
                </a:cubicBezTo>
                <a:cubicBezTo>
                  <a:pt x="175897" y="2535849"/>
                  <a:pt x="-2226" y="2379163"/>
                  <a:pt x="0" y="2149803"/>
                </a:cubicBezTo>
                <a:cubicBezTo>
                  <a:pt x="-12713" y="1619916"/>
                  <a:pt x="-83878" y="1312723"/>
                  <a:pt x="0" y="1074906"/>
                </a:cubicBezTo>
                <a:cubicBezTo>
                  <a:pt x="-658766" y="1040986"/>
                  <a:pt x="-844528" y="1053407"/>
                  <a:pt x="-1504425" y="1276782"/>
                </a:cubicBezTo>
                <a:cubicBezTo>
                  <a:pt x="-1107797" y="994644"/>
                  <a:pt x="-610302" y="640985"/>
                  <a:pt x="0" y="429962"/>
                </a:cubicBezTo>
                <a:lnTo>
                  <a:pt x="0" y="429971"/>
                </a:lnTo>
                <a:close/>
              </a:path>
              <a:path w="7136063" h="2579774" stroke="0" extrusionOk="0">
                <a:moveTo>
                  <a:pt x="0" y="429971"/>
                </a:moveTo>
                <a:cubicBezTo>
                  <a:pt x="16531" y="188161"/>
                  <a:pt x="189394" y="4577"/>
                  <a:pt x="429971" y="0"/>
                </a:cubicBezTo>
                <a:cubicBezTo>
                  <a:pt x="675119" y="-14417"/>
                  <a:pt x="832375" y="-19176"/>
                  <a:pt x="1189344" y="0"/>
                </a:cubicBezTo>
                <a:lnTo>
                  <a:pt x="1189344" y="0"/>
                </a:lnTo>
                <a:cubicBezTo>
                  <a:pt x="1869197" y="-22076"/>
                  <a:pt x="2404414" y="110226"/>
                  <a:pt x="2973360" y="0"/>
                </a:cubicBezTo>
                <a:cubicBezTo>
                  <a:pt x="4661363" y="-148071"/>
                  <a:pt x="5355959" y="-82554"/>
                  <a:pt x="6706092" y="0"/>
                </a:cubicBezTo>
                <a:cubicBezTo>
                  <a:pt x="6916096" y="-26813"/>
                  <a:pt x="7156205" y="176783"/>
                  <a:pt x="7136063" y="429971"/>
                </a:cubicBezTo>
                <a:lnTo>
                  <a:pt x="7136063" y="429962"/>
                </a:lnTo>
                <a:lnTo>
                  <a:pt x="7136063" y="429962"/>
                </a:lnTo>
                <a:cubicBezTo>
                  <a:pt x="7183097" y="669142"/>
                  <a:pt x="7122525" y="763942"/>
                  <a:pt x="7136063" y="1074906"/>
                </a:cubicBezTo>
                <a:cubicBezTo>
                  <a:pt x="7069771" y="1457459"/>
                  <a:pt x="7130199" y="2003058"/>
                  <a:pt x="7136063" y="2149803"/>
                </a:cubicBezTo>
                <a:cubicBezTo>
                  <a:pt x="7143879" y="2382235"/>
                  <a:pt x="6922821" y="2583863"/>
                  <a:pt x="6706092" y="2579774"/>
                </a:cubicBezTo>
                <a:cubicBezTo>
                  <a:pt x="5864430" y="2623242"/>
                  <a:pt x="4731656" y="2445759"/>
                  <a:pt x="2973360" y="2579774"/>
                </a:cubicBezTo>
                <a:cubicBezTo>
                  <a:pt x="2099657" y="2612255"/>
                  <a:pt x="1585850" y="2705267"/>
                  <a:pt x="1189344" y="2579774"/>
                </a:cubicBezTo>
                <a:lnTo>
                  <a:pt x="1189344" y="2579774"/>
                </a:lnTo>
                <a:cubicBezTo>
                  <a:pt x="1074763" y="2638929"/>
                  <a:pt x="524930" y="2553736"/>
                  <a:pt x="429971" y="2579774"/>
                </a:cubicBezTo>
                <a:cubicBezTo>
                  <a:pt x="182989" y="2592585"/>
                  <a:pt x="-2544" y="2414952"/>
                  <a:pt x="0" y="2149803"/>
                </a:cubicBezTo>
                <a:cubicBezTo>
                  <a:pt x="-43169" y="1624253"/>
                  <a:pt x="-23695" y="1365852"/>
                  <a:pt x="0" y="1074906"/>
                </a:cubicBezTo>
                <a:cubicBezTo>
                  <a:pt x="-499853" y="1173200"/>
                  <a:pt x="-1181105" y="1300654"/>
                  <a:pt x="-1504425" y="1276782"/>
                </a:cubicBezTo>
                <a:cubicBezTo>
                  <a:pt x="-921481" y="922875"/>
                  <a:pt x="-364477" y="680455"/>
                  <a:pt x="0" y="429962"/>
                </a:cubicBezTo>
                <a:lnTo>
                  <a:pt x="0" y="429971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1206775476">
                  <a:prstGeom prst="wedgeRoundRectCallout">
                    <a:avLst>
                      <a:gd name="adj1" fmla="val -71082"/>
                      <a:gd name="adj2" fmla="val -50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của một số đồ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vật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hình tròn như vành nắp chai, miệng bình nước,… theo đơn vị mi-li-mét và ghi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nhận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kết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theo bảng dưới đây.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76" y="1501937"/>
            <a:ext cx="3118137" cy="289999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46496"/>
              </p:ext>
            </p:extLst>
          </p:nvPr>
        </p:nvGraphicFramePr>
        <p:xfrm>
          <a:off x="4309052" y="4072902"/>
          <a:ext cx="6679450" cy="20324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339725"/>
                <a:gridCol w="3339725"/>
              </a:tblGrid>
              <a:tr h="775098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vật</a:t>
                      </a:r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dài đường tròn</a:t>
                      </a:r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286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</a:tr>
              <a:tr h="6286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05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6838997" cy="863490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82547" y="418989"/>
            <a:ext cx="8031353" cy="556162"/>
            <a:chOff x="3316413" y="1310355"/>
            <a:chExt cx="5384511" cy="916413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2" y="1313921"/>
              <a:ext cx="5384302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2. Tính chu vi hình tròn</a:t>
              </a:r>
              <a:endParaRPr lang="en-US" sz="3000" b="1" spc="50" dirty="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6413" y="1310355"/>
              <a:ext cx="5298264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2. Tính chu vi hình tròn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Speech Bubble: Oval 4">
            <a:extLst>
              <a:ext uri="{FF2B5EF4-FFF2-40B4-BE49-F238E27FC236}">
                <a16:creationId xmlns="" xmlns:a16="http://schemas.microsoft.com/office/drawing/2014/main" id="{94501F37-9E86-BFF3-957E-88C2046685A3}"/>
              </a:ext>
            </a:extLst>
          </p:cNvPr>
          <p:cNvSpPr/>
          <p:nvPr/>
        </p:nvSpPr>
        <p:spPr>
          <a:xfrm>
            <a:off x="4249436" y="1839848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hãy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đọc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 </a:t>
            </a:r>
            <a:b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làm theo hướng dẫn </a:t>
            </a:r>
            <a:b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</a:t>
            </a:r>
            <a:r>
              <a:rPr lang="en-US" sz="3600" b="1" smtClean="0">
                <a:solidFill>
                  <a:srgbClr val="23B24B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trang </a:t>
            </a:r>
            <a:r>
              <a:rPr lang="en-US" sz="3600" b="1" smtClean="0">
                <a:solidFill>
                  <a:srgbClr val="23B24B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89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8721C78-F2B8-B1C7-8F1C-417D3D100C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243418" y="3494318"/>
            <a:ext cx="3025609" cy="33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2" grpId="0" animBg="1"/>
      <p:bldP spid="4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6838997" cy="863490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82547" y="418989"/>
            <a:ext cx="8031353" cy="556162"/>
            <a:chOff x="3316413" y="1310355"/>
            <a:chExt cx="5384511" cy="916413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2" y="1313921"/>
              <a:ext cx="5384302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2. Tính chu vi hình tròn</a:t>
              </a:r>
              <a:endParaRPr lang="en-US" sz="3000" b="1" spc="50" dirty="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6413" y="1310355"/>
              <a:ext cx="5298264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2. Tính chu vi hình tròn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774700" y="1472609"/>
            <a:ext cx="10528299" cy="4928191"/>
            <a:chOff x="774700" y="1472609"/>
            <a:chExt cx="10528299" cy="4928191"/>
          </a:xfrm>
        </p:grpSpPr>
        <p:sp>
          <p:nvSpPr>
            <p:cNvPr id="44" name="Google Shape;1135;p78">
              <a:extLst>
                <a:ext uri="{FF2B5EF4-FFF2-40B4-BE49-F238E27FC236}">
                  <a16:creationId xmlns:a16="http://schemas.microsoft.com/office/drawing/2014/main" xmlns="" id="{DDA5B6A7-D57F-2DEC-FE27-3EBBE42019FA}"/>
                </a:ext>
              </a:extLst>
            </p:cNvPr>
            <p:cNvSpPr/>
            <p:nvPr/>
          </p:nvSpPr>
          <p:spPr>
            <a:xfrm>
              <a:off x="774700" y="1472609"/>
              <a:ext cx="10528299" cy="4928191"/>
            </a:xfrm>
            <a:custGeom>
              <a:avLst/>
              <a:gdLst>
                <a:gd name="connsiteX0" fmla="*/ 0 w 7966242"/>
                <a:gd name="connsiteY0" fmla="*/ 372271 h 4066754"/>
                <a:gd name="connsiteX1" fmla="*/ 372271 w 7966242"/>
                <a:gd name="connsiteY1" fmla="*/ 0 h 4066754"/>
                <a:gd name="connsiteX2" fmla="*/ 1072220 w 7966242"/>
                <a:gd name="connsiteY2" fmla="*/ 0 h 4066754"/>
                <a:gd name="connsiteX3" fmla="*/ 1411085 w 7966242"/>
                <a:gd name="connsiteY3" fmla="*/ 0 h 4066754"/>
                <a:gd name="connsiteX4" fmla="*/ 2111034 w 7966242"/>
                <a:gd name="connsiteY4" fmla="*/ 0 h 4066754"/>
                <a:gd name="connsiteX5" fmla="*/ 2594333 w 7966242"/>
                <a:gd name="connsiteY5" fmla="*/ 0 h 4066754"/>
                <a:gd name="connsiteX6" fmla="*/ 3294282 w 7966242"/>
                <a:gd name="connsiteY6" fmla="*/ 0 h 4066754"/>
                <a:gd name="connsiteX7" fmla="*/ 3849797 w 7966242"/>
                <a:gd name="connsiteY7" fmla="*/ 0 h 4066754"/>
                <a:gd name="connsiteX8" fmla="*/ 4549747 w 7966242"/>
                <a:gd name="connsiteY8" fmla="*/ 0 h 4066754"/>
                <a:gd name="connsiteX9" fmla="*/ 4960828 w 7966242"/>
                <a:gd name="connsiteY9" fmla="*/ 0 h 4066754"/>
                <a:gd name="connsiteX10" fmla="*/ 5660777 w 7966242"/>
                <a:gd name="connsiteY10" fmla="*/ 0 h 4066754"/>
                <a:gd name="connsiteX11" fmla="*/ 6071859 w 7966242"/>
                <a:gd name="connsiteY11" fmla="*/ 0 h 4066754"/>
                <a:gd name="connsiteX12" fmla="*/ 6699591 w 7966242"/>
                <a:gd name="connsiteY12" fmla="*/ 0 h 4066754"/>
                <a:gd name="connsiteX13" fmla="*/ 7593971 w 7966242"/>
                <a:gd name="connsiteY13" fmla="*/ 0 h 4066754"/>
                <a:gd name="connsiteX14" fmla="*/ 7966242 w 7966242"/>
                <a:gd name="connsiteY14" fmla="*/ 372271 h 4066754"/>
                <a:gd name="connsiteX15" fmla="*/ 7966242 w 7966242"/>
                <a:gd name="connsiteY15" fmla="*/ 992417 h 4066754"/>
                <a:gd name="connsiteX16" fmla="*/ 7966242 w 7966242"/>
                <a:gd name="connsiteY16" fmla="*/ 1512897 h 4066754"/>
                <a:gd name="connsiteX17" fmla="*/ 7966242 w 7966242"/>
                <a:gd name="connsiteY17" fmla="*/ 2033377 h 4066754"/>
                <a:gd name="connsiteX18" fmla="*/ 7966242 w 7966242"/>
                <a:gd name="connsiteY18" fmla="*/ 2587079 h 4066754"/>
                <a:gd name="connsiteX19" fmla="*/ 7966242 w 7966242"/>
                <a:gd name="connsiteY19" fmla="*/ 3174003 h 4066754"/>
                <a:gd name="connsiteX20" fmla="*/ 7966242 w 7966242"/>
                <a:gd name="connsiteY20" fmla="*/ 3694483 h 4066754"/>
                <a:gd name="connsiteX21" fmla="*/ 7593971 w 7966242"/>
                <a:gd name="connsiteY21" fmla="*/ 4066754 h 4066754"/>
                <a:gd name="connsiteX22" fmla="*/ 6894022 w 7966242"/>
                <a:gd name="connsiteY22" fmla="*/ 4066754 h 4066754"/>
                <a:gd name="connsiteX23" fmla="*/ 6194072 w 7966242"/>
                <a:gd name="connsiteY23" fmla="*/ 4066754 h 4066754"/>
                <a:gd name="connsiteX24" fmla="*/ 5710774 w 7966242"/>
                <a:gd name="connsiteY24" fmla="*/ 4066754 h 4066754"/>
                <a:gd name="connsiteX25" fmla="*/ 5083041 w 7966242"/>
                <a:gd name="connsiteY25" fmla="*/ 4066754 h 4066754"/>
                <a:gd name="connsiteX26" fmla="*/ 4527526 w 7966242"/>
                <a:gd name="connsiteY26" fmla="*/ 4066754 h 4066754"/>
                <a:gd name="connsiteX27" fmla="*/ 3827577 w 7966242"/>
                <a:gd name="connsiteY27" fmla="*/ 4066754 h 4066754"/>
                <a:gd name="connsiteX28" fmla="*/ 3488712 w 7966242"/>
                <a:gd name="connsiteY28" fmla="*/ 4066754 h 4066754"/>
                <a:gd name="connsiteX29" fmla="*/ 2788763 w 7966242"/>
                <a:gd name="connsiteY29" fmla="*/ 4066754 h 4066754"/>
                <a:gd name="connsiteX30" fmla="*/ 2088814 w 7966242"/>
                <a:gd name="connsiteY30" fmla="*/ 4066754 h 4066754"/>
                <a:gd name="connsiteX31" fmla="*/ 1677732 w 7966242"/>
                <a:gd name="connsiteY31" fmla="*/ 4066754 h 4066754"/>
                <a:gd name="connsiteX32" fmla="*/ 1194434 w 7966242"/>
                <a:gd name="connsiteY32" fmla="*/ 4066754 h 4066754"/>
                <a:gd name="connsiteX33" fmla="*/ 372271 w 7966242"/>
                <a:gd name="connsiteY33" fmla="*/ 4066754 h 4066754"/>
                <a:gd name="connsiteX34" fmla="*/ 0 w 7966242"/>
                <a:gd name="connsiteY34" fmla="*/ 3694483 h 4066754"/>
                <a:gd name="connsiteX35" fmla="*/ 0 w 7966242"/>
                <a:gd name="connsiteY35" fmla="*/ 3074337 h 4066754"/>
                <a:gd name="connsiteX36" fmla="*/ 0 w 7966242"/>
                <a:gd name="connsiteY36" fmla="*/ 2487413 h 4066754"/>
                <a:gd name="connsiteX37" fmla="*/ 0 w 7966242"/>
                <a:gd name="connsiteY37" fmla="*/ 1900489 h 4066754"/>
                <a:gd name="connsiteX38" fmla="*/ 0 w 7966242"/>
                <a:gd name="connsiteY38" fmla="*/ 1380009 h 4066754"/>
                <a:gd name="connsiteX39" fmla="*/ 0 w 7966242"/>
                <a:gd name="connsiteY39" fmla="*/ 859529 h 4066754"/>
                <a:gd name="connsiteX40" fmla="*/ 0 w 7966242"/>
                <a:gd name="connsiteY40" fmla="*/ 372271 h 406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966242" h="4066754" fill="none" extrusionOk="0">
                  <a:moveTo>
                    <a:pt x="0" y="372271"/>
                  </a:moveTo>
                  <a:cubicBezTo>
                    <a:pt x="-55341" y="175394"/>
                    <a:pt x="167742" y="5645"/>
                    <a:pt x="372271" y="0"/>
                  </a:cubicBezTo>
                  <a:cubicBezTo>
                    <a:pt x="550822" y="-40027"/>
                    <a:pt x="745499" y="46725"/>
                    <a:pt x="1072220" y="0"/>
                  </a:cubicBezTo>
                  <a:cubicBezTo>
                    <a:pt x="1398941" y="-46725"/>
                    <a:pt x="1307715" y="39667"/>
                    <a:pt x="1411085" y="0"/>
                  </a:cubicBezTo>
                  <a:cubicBezTo>
                    <a:pt x="1514456" y="-39667"/>
                    <a:pt x="1895485" y="3057"/>
                    <a:pt x="2111034" y="0"/>
                  </a:cubicBezTo>
                  <a:cubicBezTo>
                    <a:pt x="2326583" y="-3057"/>
                    <a:pt x="2438276" y="30412"/>
                    <a:pt x="2594333" y="0"/>
                  </a:cubicBezTo>
                  <a:cubicBezTo>
                    <a:pt x="2750390" y="-30412"/>
                    <a:pt x="3051110" y="74868"/>
                    <a:pt x="3294282" y="0"/>
                  </a:cubicBezTo>
                  <a:cubicBezTo>
                    <a:pt x="3537454" y="-74868"/>
                    <a:pt x="3615619" y="53735"/>
                    <a:pt x="3849797" y="0"/>
                  </a:cubicBezTo>
                  <a:cubicBezTo>
                    <a:pt x="4083976" y="-53735"/>
                    <a:pt x="4219159" y="43979"/>
                    <a:pt x="4549747" y="0"/>
                  </a:cubicBezTo>
                  <a:cubicBezTo>
                    <a:pt x="4880335" y="-43979"/>
                    <a:pt x="4829232" y="26810"/>
                    <a:pt x="4960828" y="0"/>
                  </a:cubicBezTo>
                  <a:cubicBezTo>
                    <a:pt x="5092424" y="-26810"/>
                    <a:pt x="5356461" y="60162"/>
                    <a:pt x="5660777" y="0"/>
                  </a:cubicBezTo>
                  <a:cubicBezTo>
                    <a:pt x="5965093" y="-60162"/>
                    <a:pt x="5872339" y="49321"/>
                    <a:pt x="6071859" y="0"/>
                  </a:cubicBezTo>
                  <a:cubicBezTo>
                    <a:pt x="6271379" y="-49321"/>
                    <a:pt x="6419795" y="16352"/>
                    <a:pt x="6699591" y="0"/>
                  </a:cubicBezTo>
                  <a:cubicBezTo>
                    <a:pt x="6979387" y="-16352"/>
                    <a:pt x="7382870" y="87482"/>
                    <a:pt x="7593971" y="0"/>
                  </a:cubicBezTo>
                  <a:cubicBezTo>
                    <a:pt x="7799292" y="-8216"/>
                    <a:pt x="7991196" y="163632"/>
                    <a:pt x="7966242" y="372271"/>
                  </a:cubicBezTo>
                  <a:cubicBezTo>
                    <a:pt x="8005508" y="496902"/>
                    <a:pt x="7962973" y="817637"/>
                    <a:pt x="7966242" y="992417"/>
                  </a:cubicBezTo>
                  <a:cubicBezTo>
                    <a:pt x="7969511" y="1167197"/>
                    <a:pt x="7923181" y="1405606"/>
                    <a:pt x="7966242" y="1512897"/>
                  </a:cubicBezTo>
                  <a:cubicBezTo>
                    <a:pt x="8009303" y="1620188"/>
                    <a:pt x="7918755" y="1872341"/>
                    <a:pt x="7966242" y="2033377"/>
                  </a:cubicBezTo>
                  <a:cubicBezTo>
                    <a:pt x="8013729" y="2194413"/>
                    <a:pt x="7929281" y="2403788"/>
                    <a:pt x="7966242" y="2587079"/>
                  </a:cubicBezTo>
                  <a:cubicBezTo>
                    <a:pt x="8003203" y="2770370"/>
                    <a:pt x="7914286" y="3027384"/>
                    <a:pt x="7966242" y="3174003"/>
                  </a:cubicBezTo>
                  <a:cubicBezTo>
                    <a:pt x="8018198" y="3320622"/>
                    <a:pt x="7924523" y="3570565"/>
                    <a:pt x="7966242" y="3694483"/>
                  </a:cubicBezTo>
                  <a:cubicBezTo>
                    <a:pt x="7973880" y="3897893"/>
                    <a:pt x="7792413" y="4008920"/>
                    <a:pt x="7593971" y="4066754"/>
                  </a:cubicBezTo>
                  <a:cubicBezTo>
                    <a:pt x="7268243" y="4089345"/>
                    <a:pt x="7218191" y="4003265"/>
                    <a:pt x="6894022" y="4066754"/>
                  </a:cubicBezTo>
                  <a:cubicBezTo>
                    <a:pt x="6569853" y="4130243"/>
                    <a:pt x="6446888" y="4027612"/>
                    <a:pt x="6194072" y="4066754"/>
                  </a:cubicBezTo>
                  <a:cubicBezTo>
                    <a:pt x="5941256" y="4105896"/>
                    <a:pt x="5894087" y="4018171"/>
                    <a:pt x="5710774" y="4066754"/>
                  </a:cubicBezTo>
                  <a:cubicBezTo>
                    <a:pt x="5527461" y="4115337"/>
                    <a:pt x="5266616" y="4027171"/>
                    <a:pt x="5083041" y="4066754"/>
                  </a:cubicBezTo>
                  <a:cubicBezTo>
                    <a:pt x="4899466" y="4106337"/>
                    <a:pt x="4714418" y="4022686"/>
                    <a:pt x="4527526" y="4066754"/>
                  </a:cubicBezTo>
                  <a:cubicBezTo>
                    <a:pt x="4340635" y="4110822"/>
                    <a:pt x="4165110" y="3988740"/>
                    <a:pt x="3827577" y="4066754"/>
                  </a:cubicBezTo>
                  <a:cubicBezTo>
                    <a:pt x="3490044" y="4144768"/>
                    <a:pt x="3638908" y="4038134"/>
                    <a:pt x="3488712" y="4066754"/>
                  </a:cubicBezTo>
                  <a:cubicBezTo>
                    <a:pt x="3338517" y="4095374"/>
                    <a:pt x="3010864" y="4018059"/>
                    <a:pt x="2788763" y="4066754"/>
                  </a:cubicBezTo>
                  <a:cubicBezTo>
                    <a:pt x="2566662" y="4115449"/>
                    <a:pt x="2235215" y="4005410"/>
                    <a:pt x="2088814" y="4066754"/>
                  </a:cubicBezTo>
                  <a:cubicBezTo>
                    <a:pt x="1942413" y="4128098"/>
                    <a:pt x="1764803" y="4028992"/>
                    <a:pt x="1677732" y="4066754"/>
                  </a:cubicBezTo>
                  <a:cubicBezTo>
                    <a:pt x="1590661" y="4104516"/>
                    <a:pt x="1425658" y="4035123"/>
                    <a:pt x="1194434" y="4066754"/>
                  </a:cubicBezTo>
                  <a:cubicBezTo>
                    <a:pt x="963210" y="4098385"/>
                    <a:pt x="700662" y="4066420"/>
                    <a:pt x="372271" y="4066754"/>
                  </a:cubicBezTo>
                  <a:cubicBezTo>
                    <a:pt x="190572" y="4122569"/>
                    <a:pt x="-31036" y="3852910"/>
                    <a:pt x="0" y="3694483"/>
                  </a:cubicBezTo>
                  <a:cubicBezTo>
                    <a:pt x="-68281" y="3530232"/>
                    <a:pt x="9446" y="3329479"/>
                    <a:pt x="0" y="3074337"/>
                  </a:cubicBezTo>
                  <a:cubicBezTo>
                    <a:pt x="-9446" y="2819195"/>
                    <a:pt x="35685" y="2614403"/>
                    <a:pt x="0" y="2487413"/>
                  </a:cubicBezTo>
                  <a:cubicBezTo>
                    <a:pt x="-35685" y="2360423"/>
                    <a:pt x="44445" y="2158854"/>
                    <a:pt x="0" y="1900489"/>
                  </a:cubicBezTo>
                  <a:cubicBezTo>
                    <a:pt x="-44445" y="1642124"/>
                    <a:pt x="45272" y="1601927"/>
                    <a:pt x="0" y="1380009"/>
                  </a:cubicBezTo>
                  <a:cubicBezTo>
                    <a:pt x="-45272" y="1158091"/>
                    <a:pt x="6208" y="1089474"/>
                    <a:pt x="0" y="859529"/>
                  </a:cubicBezTo>
                  <a:cubicBezTo>
                    <a:pt x="-6208" y="629584"/>
                    <a:pt x="28694" y="507636"/>
                    <a:pt x="0" y="372271"/>
                  </a:cubicBezTo>
                  <a:close/>
                </a:path>
                <a:path w="7966242" h="4066754" stroke="0" extrusionOk="0">
                  <a:moveTo>
                    <a:pt x="0" y="372271"/>
                  </a:moveTo>
                  <a:cubicBezTo>
                    <a:pt x="3156" y="176238"/>
                    <a:pt x="163269" y="-11413"/>
                    <a:pt x="372271" y="0"/>
                  </a:cubicBezTo>
                  <a:cubicBezTo>
                    <a:pt x="457493" y="-25586"/>
                    <a:pt x="633954" y="4806"/>
                    <a:pt x="711135" y="0"/>
                  </a:cubicBezTo>
                  <a:cubicBezTo>
                    <a:pt x="788316" y="-4806"/>
                    <a:pt x="1120354" y="65437"/>
                    <a:pt x="1411085" y="0"/>
                  </a:cubicBezTo>
                  <a:cubicBezTo>
                    <a:pt x="1701816" y="-65437"/>
                    <a:pt x="1604197" y="263"/>
                    <a:pt x="1749949" y="0"/>
                  </a:cubicBezTo>
                  <a:cubicBezTo>
                    <a:pt x="1895701" y="-263"/>
                    <a:pt x="2028543" y="4982"/>
                    <a:pt x="2233248" y="0"/>
                  </a:cubicBezTo>
                  <a:cubicBezTo>
                    <a:pt x="2437953" y="-4982"/>
                    <a:pt x="2559705" y="22843"/>
                    <a:pt x="2788763" y="0"/>
                  </a:cubicBezTo>
                  <a:cubicBezTo>
                    <a:pt x="3017822" y="-22843"/>
                    <a:pt x="3062620" y="25535"/>
                    <a:pt x="3199844" y="0"/>
                  </a:cubicBezTo>
                  <a:cubicBezTo>
                    <a:pt x="3337068" y="-25535"/>
                    <a:pt x="3680495" y="60653"/>
                    <a:pt x="3827577" y="0"/>
                  </a:cubicBezTo>
                  <a:cubicBezTo>
                    <a:pt x="3974659" y="-60653"/>
                    <a:pt x="4280615" y="41349"/>
                    <a:pt x="4455309" y="0"/>
                  </a:cubicBezTo>
                  <a:cubicBezTo>
                    <a:pt x="4630003" y="-41349"/>
                    <a:pt x="4833279" y="2967"/>
                    <a:pt x="5010824" y="0"/>
                  </a:cubicBezTo>
                  <a:cubicBezTo>
                    <a:pt x="5188369" y="-2967"/>
                    <a:pt x="5386033" y="11370"/>
                    <a:pt x="5710774" y="0"/>
                  </a:cubicBezTo>
                  <a:cubicBezTo>
                    <a:pt x="6035515" y="-11370"/>
                    <a:pt x="6071143" y="40050"/>
                    <a:pt x="6266289" y="0"/>
                  </a:cubicBezTo>
                  <a:cubicBezTo>
                    <a:pt x="6461436" y="-40050"/>
                    <a:pt x="6552476" y="42029"/>
                    <a:pt x="6677371" y="0"/>
                  </a:cubicBezTo>
                  <a:cubicBezTo>
                    <a:pt x="6802266" y="-42029"/>
                    <a:pt x="6883816" y="27381"/>
                    <a:pt x="7088452" y="0"/>
                  </a:cubicBezTo>
                  <a:cubicBezTo>
                    <a:pt x="7293088" y="-27381"/>
                    <a:pt x="7436210" y="11236"/>
                    <a:pt x="7593971" y="0"/>
                  </a:cubicBezTo>
                  <a:cubicBezTo>
                    <a:pt x="7795792" y="-13720"/>
                    <a:pt x="7975688" y="190157"/>
                    <a:pt x="7966242" y="372271"/>
                  </a:cubicBezTo>
                  <a:cubicBezTo>
                    <a:pt x="8032185" y="578790"/>
                    <a:pt x="7937515" y="670599"/>
                    <a:pt x="7966242" y="959195"/>
                  </a:cubicBezTo>
                  <a:cubicBezTo>
                    <a:pt x="7994969" y="1247791"/>
                    <a:pt x="7943702" y="1311895"/>
                    <a:pt x="7966242" y="1479675"/>
                  </a:cubicBezTo>
                  <a:cubicBezTo>
                    <a:pt x="7988782" y="1647455"/>
                    <a:pt x="7931283" y="1806182"/>
                    <a:pt x="7966242" y="1933711"/>
                  </a:cubicBezTo>
                  <a:cubicBezTo>
                    <a:pt x="8001201" y="2061240"/>
                    <a:pt x="7930711" y="2260713"/>
                    <a:pt x="7966242" y="2454191"/>
                  </a:cubicBezTo>
                  <a:cubicBezTo>
                    <a:pt x="8001773" y="2647669"/>
                    <a:pt x="7964419" y="2731116"/>
                    <a:pt x="7966242" y="2908226"/>
                  </a:cubicBezTo>
                  <a:cubicBezTo>
                    <a:pt x="7968065" y="3085337"/>
                    <a:pt x="7911434" y="3451596"/>
                    <a:pt x="7966242" y="3694483"/>
                  </a:cubicBezTo>
                  <a:cubicBezTo>
                    <a:pt x="7978849" y="3900372"/>
                    <a:pt x="7765842" y="4078641"/>
                    <a:pt x="7593971" y="4066754"/>
                  </a:cubicBezTo>
                  <a:cubicBezTo>
                    <a:pt x="7459034" y="4077315"/>
                    <a:pt x="7372542" y="4026255"/>
                    <a:pt x="7182890" y="4066754"/>
                  </a:cubicBezTo>
                  <a:cubicBezTo>
                    <a:pt x="6993238" y="4107253"/>
                    <a:pt x="6741006" y="4065624"/>
                    <a:pt x="6482940" y="4066754"/>
                  </a:cubicBezTo>
                  <a:cubicBezTo>
                    <a:pt x="6224874" y="4067884"/>
                    <a:pt x="6176555" y="4019170"/>
                    <a:pt x="6071859" y="4066754"/>
                  </a:cubicBezTo>
                  <a:cubicBezTo>
                    <a:pt x="5967163" y="4114338"/>
                    <a:pt x="5724906" y="4056123"/>
                    <a:pt x="5588560" y="4066754"/>
                  </a:cubicBezTo>
                  <a:cubicBezTo>
                    <a:pt x="5452214" y="4077385"/>
                    <a:pt x="5100296" y="3988113"/>
                    <a:pt x="4888611" y="4066754"/>
                  </a:cubicBezTo>
                  <a:cubicBezTo>
                    <a:pt x="4676926" y="4145395"/>
                    <a:pt x="4549046" y="4008547"/>
                    <a:pt x="4260879" y="4066754"/>
                  </a:cubicBezTo>
                  <a:cubicBezTo>
                    <a:pt x="3972712" y="4124961"/>
                    <a:pt x="3984904" y="4045640"/>
                    <a:pt x="3849797" y="4066754"/>
                  </a:cubicBezTo>
                  <a:cubicBezTo>
                    <a:pt x="3714690" y="4087868"/>
                    <a:pt x="3369464" y="4022505"/>
                    <a:pt x="3222065" y="4066754"/>
                  </a:cubicBezTo>
                  <a:cubicBezTo>
                    <a:pt x="3074666" y="4111003"/>
                    <a:pt x="3006091" y="4045383"/>
                    <a:pt x="2883201" y="4066754"/>
                  </a:cubicBezTo>
                  <a:cubicBezTo>
                    <a:pt x="2760311" y="4088125"/>
                    <a:pt x="2374625" y="4003900"/>
                    <a:pt x="2183251" y="4066754"/>
                  </a:cubicBezTo>
                  <a:cubicBezTo>
                    <a:pt x="1991877" y="4129608"/>
                    <a:pt x="1762093" y="3992826"/>
                    <a:pt x="1555519" y="4066754"/>
                  </a:cubicBezTo>
                  <a:cubicBezTo>
                    <a:pt x="1348945" y="4140682"/>
                    <a:pt x="1351590" y="4042383"/>
                    <a:pt x="1216654" y="4066754"/>
                  </a:cubicBezTo>
                  <a:cubicBezTo>
                    <a:pt x="1081718" y="4091125"/>
                    <a:pt x="770458" y="4031172"/>
                    <a:pt x="372271" y="4066754"/>
                  </a:cubicBezTo>
                  <a:cubicBezTo>
                    <a:pt x="180075" y="4060399"/>
                    <a:pt x="40125" y="3855889"/>
                    <a:pt x="0" y="3694483"/>
                  </a:cubicBezTo>
                  <a:cubicBezTo>
                    <a:pt x="-12403" y="3508401"/>
                    <a:pt x="10868" y="3346253"/>
                    <a:pt x="0" y="3240447"/>
                  </a:cubicBezTo>
                  <a:cubicBezTo>
                    <a:pt x="-10868" y="3134641"/>
                    <a:pt x="25450" y="2996625"/>
                    <a:pt x="0" y="2753190"/>
                  </a:cubicBezTo>
                  <a:cubicBezTo>
                    <a:pt x="-25450" y="2509755"/>
                    <a:pt x="4990" y="2471324"/>
                    <a:pt x="0" y="2299154"/>
                  </a:cubicBezTo>
                  <a:cubicBezTo>
                    <a:pt x="-4990" y="2126984"/>
                    <a:pt x="47254" y="2020028"/>
                    <a:pt x="0" y="1811896"/>
                  </a:cubicBezTo>
                  <a:cubicBezTo>
                    <a:pt x="-47254" y="1603764"/>
                    <a:pt x="48932" y="1348426"/>
                    <a:pt x="0" y="1224972"/>
                  </a:cubicBezTo>
                  <a:cubicBezTo>
                    <a:pt x="-48932" y="1101518"/>
                    <a:pt x="64839" y="780885"/>
                    <a:pt x="0" y="37227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8575"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xmlns="" sd="4149592955">
                    <a:prstGeom prst="roundRect">
                      <a:avLst>
                        <a:gd name="adj" fmla="val 915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  <a:defRPr/>
              </a:pPr>
              <a:r>
                <a:rPr lang="vi-VN" sz="3200" spc="-110" dirty="0">
                  <a:solidFill>
                    <a:schemeClr val="tx1"/>
                  </a:solidFill>
                </a:rPr>
                <a:t>Để tính chu vi của hình tròn, ta lấy đường kính nhân với 3,14.</a:t>
              </a:r>
              <a:endParaRPr lang="en-US" sz="3200" spc="-110" dirty="0">
                <a:solidFill>
                  <a:schemeClr val="tx1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= d ×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3,14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   </a:t>
              </a:r>
              <a:r>
                <a:rPr lang="en-US" sz="320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r × 2 × 3,14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T</a:t>
              </a:r>
              <a:r>
                <a:rPr lang="vi-VN" sz="3200" dirty="0">
                  <a:solidFill>
                    <a:schemeClr val="tx1"/>
                  </a:solidFill>
                </a:rPr>
                <a:t>rong đó: </a:t>
              </a:r>
              <a:endParaRPr lang="en-US" sz="3200" dirty="0">
                <a:solidFill>
                  <a:schemeClr val="tx1"/>
                </a:solidFill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chemeClr val="tx1"/>
                  </a:solidFill>
                </a:rPr>
                <a:t>	</a:t>
              </a:r>
              <a:r>
                <a:rPr lang="en-US" sz="3200" smtClean="0">
                  <a:solidFill>
                    <a:schemeClr val="tx1"/>
                  </a:solidFill>
                </a:rPr>
                <a:t>        </a:t>
              </a:r>
              <a:r>
                <a:rPr lang="vi-VN" sz="3200" smtClean="0">
                  <a:solidFill>
                    <a:schemeClr val="tx1"/>
                  </a:solidFill>
                </a:rPr>
                <a:t>C </a:t>
              </a:r>
              <a:r>
                <a:rPr lang="vi-VN" sz="3200" dirty="0">
                  <a:solidFill>
                    <a:schemeClr val="tx1"/>
                  </a:solidFill>
                </a:rPr>
                <a:t>là chu vi hình tròn, </a:t>
              </a:r>
              <a:endParaRPr lang="en-US" sz="3200" dirty="0">
                <a:solidFill>
                  <a:schemeClr val="tx1"/>
                </a:solidFill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chemeClr val="tx1"/>
                  </a:solidFill>
                </a:rPr>
                <a:t>	</a:t>
              </a:r>
              <a:r>
                <a:rPr lang="en-US" sz="3200" smtClean="0">
                  <a:solidFill>
                    <a:schemeClr val="tx1"/>
                  </a:solidFill>
                </a:rPr>
                <a:t>        </a:t>
              </a:r>
              <a:r>
                <a:rPr lang="vi-VN" sz="3200" smtClean="0">
                  <a:solidFill>
                    <a:schemeClr val="tx1"/>
                  </a:solidFill>
                </a:rPr>
                <a:t>d </a:t>
              </a:r>
              <a:r>
                <a:rPr lang="vi-VN" sz="3200" dirty="0">
                  <a:solidFill>
                    <a:schemeClr val="tx1"/>
                  </a:solidFill>
                </a:rPr>
                <a:t>là đường kính hình tròn, </a:t>
              </a:r>
              <a:endParaRPr lang="en-US" sz="3200" dirty="0">
                <a:solidFill>
                  <a:schemeClr val="tx1"/>
                </a:solidFill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chemeClr val="tx1"/>
                  </a:solidFill>
                </a:rPr>
                <a:t>	</a:t>
              </a:r>
              <a:r>
                <a:rPr lang="en-US" sz="3200" smtClean="0">
                  <a:solidFill>
                    <a:schemeClr val="tx1"/>
                  </a:solidFill>
                </a:rPr>
                <a:t>        </a:t>
              </a:r>
              <a:r>
                <a:rPr lang="vi-VN" sz="3200" smtClean="0">
                  <a:solidFill>
                    <a:schemeClr val="tx1"/>
                  </a:solidFill>
                </a:rPr>
                <a:t>r </a:t>
              </a:r>
              <a:r>
                <a:rPr lang="vi-VN" sz="3200" dirty="0">
                  <a:solidFill>
                    <a:schemeClr val="tx1"/>
                  </a:solidFill>
                </a:rPr>
                <a:t>là bán kính hình tròn</a:t>
              </a:r>
              <a:r>
                <a:rPr lang="en-US" sz="3200" dirty="0">
                  <a:solidFill>
                    <a:schemeClr val="tx1"/>
                  </a:solidFill>
                </a:rPr>
                <a:t>.</a:t>
              </a:r>
              <a:endParaRPr sz="3200" dirty="0">
                <a:solidFill>
                  <a:schemeClr val="tx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4665" y="3338973"/>
              <a:ext cx="3198470" cy="30497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19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6838997" cy="863490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82547" y="418989"/>
            <a:ext cx="8031353" cy="556162"/>
            <a:chOff x="3316413" y="1310355"/>
            <a:chExt cx="5384511" cy="916413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2" y="1313921"/>
              <a:ext cx="5384302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2. Tính chu vi hình tròn</a:t>
              </a:r>
              <a:endParaRPr lang="en-US" sz="3000" b="1" spc="50" dirty="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6413" y="1310355"/>
              <a:ext cx="5298264" cy="912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2. Tính chu vi hình tròn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Speech Bubble: Oval 4">
            <a:extLst>
              <a:ext uri="{FF2B5EF4-FFF2-40B4-BE49-F238E27FC236}">
                <a16:creationId xmlns="" xmlns:a16="http://schemas.microsoft.com/office/drawing/2014/main" id="{94501F37-9E86-BFF3-957E-88C2046685A3}"/>
              </a:ext>
            </a:extLst>
          </p:cNvPr>
          <p:cNvSpPr/>
          <p:nvPr/>
        </p:nvSpPr>
        <p:spPr>
          <a:xfrm>
            <a:off x="4249436" y="1839848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hãy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đọc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 </a:t>
            </a:r>
            <a:b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thực hiện các nhiệm vụ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</a:t>
            </a:r>
            <a:r>
              <a:rPr lang="en-US" sz="3600" b="1" smtClean="0">
                <a:solidFill>
                  <a:srgbClr val="23B24B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trang </a:t>
            </a:r>
            <a:r>
              <a:rPr lang="en-US" sz="3600" b="1" smtClean="0">
                <a:solidFill>
                  <a:srgbClr val="23B24B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90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E8721C78-F2B8-B1C7-8F1C-417D3D100C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243418" y="3494318"/>
            <a:ext cx="3025609" cy="33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6"/>
            <a:ext cx="8444966" cy="1174039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8B47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82859" y="421153"/>
            <a:ext cx="8031041" cy="1015663"/>
            <a:chOff x="3316622" y="1313921"/>
            <a:chExt cx="5384302" cy="1673553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2" y="1313921"/>
              <a:ext cx="5384302" cy="167355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Khám phá cách tạo trục quay cho tấm bìa hình tròn</a:t>
              </a:r>
              <a:endParaRPr lang="en-US" sz="3000" b="1" spc="50" dirty="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21519" y="1313921"/>
              <a:ext cx="5298264" cy="167355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smtClean="0">
                  <a:ln w="9525" cmpd="sng">
                    <a:noFill/>
                    <a:prstDash val="solid"/>
                  </a:ln>
                  <a:solidFill>
                    <a:srgbClr val="F48321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Khám phá cách tạo trục quay cho tấm bìa hình tròn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F48321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Speech Bubble: Oval 4">
            <a:extLst>
              <a:ext uri="{FF2B5EF4-FFF2-40B4-BE49-F238E27FC236}">
                <a16:creationId xmlns="" xmlns:a16="http://schemas.microsoft.com/office/drawing/2014/main" id="{94501F37-9E86-BFF3-957E-88C2046685A3}"/>
              </a:ext>
            </a:extLst>
          </p:cNvPr>
          <p:cNvSpPr/>
          <p:nvPr/>
        </p:nvSpPr>
        <p:spPr>
          <a:xfrm>
            <a:off x="4249436" y="1839848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hãy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đọc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 </a:t>
            </a:r>
            <a:b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làm theo hướng dẫn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</a:t>
            </a:r>
            <a:r>
              <a:rPr lang="en-US" sz="3600" b="1" smtClean="0">
                <a:solidFill>
                  <a:srgbClr val="F4832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trang </a:t>
            </a:r>
            <a:r>
              <a:rPr lang="en-US" sz="3600" b="1" smtClean="0">
                <a:solidFill>
                  <a:srgbClr val="F4832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91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E8721C78-F2B8-B1C7-8F1C-417D3D100C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243418" y="3494318"/>
            <a:ext cx="3025609" cy="33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3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3" grpId="0" animBg="1"/>
      <p:bldP spid="4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193024F-5B30-9117-CC7E-FC46FC9CA567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64FE478-FDB6-E7AE-91F7-33D2F214C915}"/>
              </a:ext>
            </a:extLst>
          </p:cNvPr>
          <p:cNvGrpSpPr/>
          <p:nvPr/>
        </p:nvGrpSpPr>
        <p:grpSpPr>
          <a:xfrm>
            <a:off x="9067237" y="-68116"/>
            <a:ext cx="3586196" cy="7449566"/>
            <a:chOff x="9067237" y="-68116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11007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43641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60524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43543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53830F-4028-F99C-AAE7-6145F2BC1E23}"/>
                </a:ext>
              </a:extLst>
            </p:cNvPr>
            <p:cNvGrpSpPr/>
            <p:nvPr/>
          </p:nvGrpSpPr>
          <p:grpSpPr>
            <a:xfrm>
              <a:off x="9303872" y="-68116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142632"/>
            <a:ext cx="10181202" cy="25727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0F399C-9891-D2FC-5F1B-7AA3A2AC6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485952"/>
            <a:ext cx="2044165" cy="21356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2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74346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860E275-CD66-53E9-6530-AA7CE0183841}"/>
              </a:ext>
            </a:extLst>
          </p:cNvPr>
          <p:cNvGrpSpPr/>
          <p:nvPr/>
        </p:nvGrpSpPr>
        <p:grpSpPr>
          <a:xfrm>
            <a:off x="1528992" y="424716"/>
            <a:ext cx="7133529" cy="585301"/>
            <a:chOff x="3435743" y="1209794"/>
            <a:chExt cx="7858408" cy="5853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944EE2-B7A5-3219-A35C-2105B9F3B274}"/>
                </a:ext>
              </a:extLst>
            </p:cNvPr>
            <p:cNvSpPr txBox="1"/>
            <p:nvPr/>
          </p:nvSpPr>
          <p:spPr>
            <a:xfrm>
              <a:off x="3435743" y="1210320"/>
              <a:ext cx="781553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Vật liệu và dụng cụ</a:t>
              </a:r>
              <a:endParaRPr lang="en-US" sz="32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4586958-03C3-38A1-6783-98CEF3FA1B77}"/>
                </a:ext>
              </a:extLst>
            </p:cNvPr>
            <p:cNvSpPr txBox="1"/>
            <p:nvPr/>
          </p:nvSpPr>
          <p:spPr>
            <a:xfrm>
              <a:off x="3444403" y="1209794"/>
              <a:ext cx="784974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smtClean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Vật liệu và dụng cụ</a:t>
              </a:r>
              <a:endParaRPr lang="en-US" sz="32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65" y="2069891"/>
            <a:ext cx="10618671" cy="292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8A3BFD-908A-1BDD-685F-0B9403F0F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601" y="1261155"/>
            <a:ext cx="6390607" cy="499891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370853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860E275-CD66-53E9-6530-AA7CE0183841}"/>
              </a:ext>
            </a:extLst>
          </p:cNvPr>
          <p:cNvGrpSpPr/>
          <p:nvPr/>
        </p:nvGrpSpPr>
        <p:grpSpPr>
          <a:xfrm>
            <a:off x="1590214" y="400858"/>
            <a:ext cx="3107148" cy="595715"/>
            <a:chOff x="3496704" y="1185936"/>
            <a:chExt cx="3107148" cy="59571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6"/>
              <a:ext cx="304334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4586958-03C3-38A1-6783-98CEF3FA1B77}"/>
                </a:ext>
              </a:extLst>
            </p:cNvPr>
            <p:cNvSpPr txBox="1"/>
            <p:nvPr/>
          </p:nvSpPr>
          <p:spPr>
            <a:xfrm>
              <a:off x="3496704" y="1196876"/>
              <a:ext cx="310714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66AFC8-71E3-1BB0-DA3A-EED9E72001AC}"/>
              </a:ext>
            </a:extLst>
          </p:cNvPr>
          <p:cNvSpPr txBox="1"/>
          <p:nvPr/>
        </p:nvSpPr>
        <p:spPr>
          <a:xfrm>
            <a:off x="544995" y="2307047"/>
            <a:ext cx="4791960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>
                <a:ea typeface="Open Sans" panose="020B0606030504020204" pitchFamily="34" charset="0"/>
                <a:cs typeface="Open Sans" panose="020B0606030504020204" pitchFamily="34" charset="0"/>
              </a:rPr>
              <a:t>Phác thảo </a:t>
            </a:r>
            <a:r>
              <a:rPr lang="en-US" sz="32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thước lăn.</a:t>
            </a:r>
            <a:endParaRPr lang="vi-VN" sz="32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66AFC8-71E3-1BB0-DA3A-EED9E72001AC}"/>
              </a:ext>
            </a:extLst>
          </p:cNvPr>
          <p:cNvSpPr txBox="1"/>
          <p:nvPr/>
        </p:nvSpPr>
        <p:spPr>
          <a:xfrm>
            <a:off x="544995" y="3515153"/>
            <a:ext cx="454813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spc="-5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Cần thể hiện được </a:t>
            </a:r>
            <a:r>
              <a:rPr lang="en-US" sz="3200" spc="-5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en-US" sz="3200" spc="-5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200" spc="-5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kích thước bánh xe lăn </a:t>
            </a:r>
            <a:br>
              <a:rPr lang="en-US" sz="3200" spc="-5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200" spc="-5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 chú thích phù hợp.</a:t>
            </a:r>
            <a:endParaRPr lang="vi-VN" sz="3200" spc="-9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5" grpId="0" build="allAtOnce"/>
      <p:bldP spid="3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03"/>
            <a:ext cx="12192000" cy="50425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1383AA4-0B82-6B89-EEAF-3269A7D6D92B}"/>
              </a:ext>
            </a:extLst>
          </p:cNvPr>
          <p:cNvSpPr txBox="1"/>
          <p:nvPr/>
        </p:nvSpPr>
        <p:spPr>
          <a:xfrm>
            <a:off x="3036145" y="365044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B2FA3CE-DD09-A99B-B130-B1226C63DBE2}"/>
              </a:ext>
            </a:extLst>
          </p:cNvPr>
          <p:cNvSpPr txBox="1"/>
          <p:nvPr/>
        </p:nvSpPr>
        <p:spPr>
          <a:xfrm>
            <a:off x="3325855" y="3626905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399477" y="1891475"/>
            <a:ext cx="1335314" cy="926089"/>
            <a:chOff x="1435689" y="1891475"/>
            <a:chExt cx="1335314" cy="926089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832E2A35-B8E0-C72A-3E05-197591FFBD4B}"/>
                </a:ext>
              </a:extLst>
            </p:cNvPr>
            <p:cNvSpPr txBox="1"/>
            <p:nvPr/>
          </p:nvSpPr>
          <p:spPr>
            <a:xfrm>
              <a:off x="1435689" y="1891475"/>
              <a:ext cx="1335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smtClean="0">
                  <a:ln w="1428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1143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14</a:t>
              </a:r>
              <a:endParaRPr lang="en-US" sz="5400" b="1">
                <a:ln w="1428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1143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775D8572-DF73-03A9-2CE8-91BA2F34C872}"/>
                </a:ext>
              </a:extLst>
            </p:cNvPr>
            <p:cNvSpPr txBox="1"/>
            <p:nvPr/>
          </p:nvSpPr>
          <p:spPr>
            <a:xfrm>
              <a:off x="1435689" y="1894234"/>
              <a:ext cx="1335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smtClean="0">
                  <a:solidFill>
                    <a:srgbClr val="9D070D"/>
                  </a:solidFill>
                </a:rPr>
                <a:t>14</a:t>
              </a:r>
              <a:endParaRPr lang="en-US" sz="5400" b="1" dirty="0">
                <a:solidFill>
                  <a:srgbClr val="9D070D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C87E125-A047-06CB-997F-9F4635065F2D}"/>
              </a:ext>
            </a:extLst>
          </p:cNvPr>
          <p:cNvSpPr txBox="1"/>
          <p:nvPr/>
        </p:nvSpPr>
        <p:spPr>
          <a:xfrm>
            <a:off x="2660884" y="1279542"/>
            <a:ext cx="93787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spc="50" smtClean="0">
                <a:ln w="7620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9D070D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  <a:cs typeface="Arial" panose="020B0604020202020204" pitchFamily="34" charset="0"/>
              </a:rPr>
              <a:t>Thước lăn</a:t>
            </a:r>
            <a:endParaRPr lang="en-US" sz="8800" b="1" spc="50" dirty="0">
              <a:ln w="76200" cmpd="sng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rgbClr val="9D070D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SAF" panose="02040603050506020204" pitchFamily="18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451" y="3953894"/>
            <a:ext cx="4230395" cy="290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994938" y="313877"/>
            <a:ext cx="10403778" cy="837128"/>
            <a:chOff x="994938" y="313877"/>
            <a:chExt cx="10403778" cy="83712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735767F-DB7E-BFEF-0321-EED473A1ADCD}"/>
                </a:ext>
              </a:extLst>
            </p:cNvPr>
            <p:cNvSpPr/>
            <p:nvPr/>
          </p:nvSpPr>
          <p:spPr>
            <a:xfrm>
              <a:off x="994938" y="313877"/>
              <a:ext cx="10349867" cy="837128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FFD1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3E8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860E275-CD66-53E9-6530-AA7CE0183841}"/>
                </a:ext>
              </a:extLst>
            </p:cNvPr>
            <p:cNvGrpSpPr/>
            <p:nvPr/>
          </p:nvGrpSpPr>
          <p:grpSpPr>
            <a:xfrm>
              <a:off x="1429430" y="399799"/>
              <a:ext cx="9969286" cy="623687"/>
              <a:chOff x="3495548" y="1185932"/>
              <a:chExt cx="2241627" cy="260310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3944EE2-B7A5-3219-A35C-2105B9F3B274}"/>
                  </a:ext>
                </a:extLst>
              </p:cNvPr>
              <p:cNvSpPr txBox="1"/>
              <p:nvPr/>
            </p:nvSpPr>
            <p:spPr>
              <a:xfrm>
                <a:off x="3496704" y="1185932"/>
                <a:ext cx="2240471" cy="244070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LỰA CHỌN VẬT LIỆU, DỤNG CỤ, THIẾT KẾ CHI TIẾT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4586958-03C3-38A1-6783-98CEF3FA1B77}"/>
                  </a:ext>
                </a:extLst>
              </p:cNvPr>
              <p:cNvSpPr txBox="1"/>
              <p:nvPr/>
            </p:nvSpPr>
            <p:spPr>
              <a:xfrm>
                <a:off x="3495548" y="1234498"/>
                <a:ext cx="2229505" cy="255454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pc="50">
                    <a:ln w="9525" cmpd="sng">
                      <a:noFill/>
                      <a:prstDash val="solid"/>
                    </a:ln>
                    <a:solidFill>
                      <a:srgbClr val="F5811E"/>
                    </a:solidFill>
                    <a:effectLst/>
                    <a:latin typeface="SVN-SAF" panose="02040603050506020204" pitchFamily="18" charset="0"/>
                    <a:ea typeface="Roboto" panose="02000000000000000000" pitchFamily="2" charset="0"/>
                  </a:rPr>
                  <a:t>LỰA CHỌN VẬT LIỆU, DỤNG CỤ, THIẾT KẾ CHI TIẾT</a:t>
                </a:r>
              </a:p>
            </p:txBody>
          </p: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648335" y="1478751"/>
            <a:ext cx="10895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Dựa trên ý tưởng thiết kế, lựa chọn các vật liệu, dụng cụ phù hợp để làm </a:t>
            </a: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thước lăn và </a:t>
            </a: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hoàn thành bảng.</a:t>
            </a:r>
            <a:endParaRPr lang="vi-VN" sz="2800">
              <a:solidFill>
                <a:srgbClr val="00A47C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718695" y="2794080"/>
          <a:ext cx="10754610" cy="266263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22336"/>
                <a:gridCol w="2804160"/>
                <a:gridCol w="1524000"/>
                <a:gridCol w="2734492"/>
                <a:gridCol w="2969622"/>
              </a:tblGrid>
              <a:tr h="526675"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bộ phận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lượng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liệu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cụ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5B68B"/>
                    </a:solidFill>
                  </a:tcPr>
                </a:tc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339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7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3;p2">
            <a:extLst>
              <a:ext uri="{FF2B5EF4-FFF2-40B4-BE49-F238E27FC236}">
                <a16:creationId xmlns="" xmlns:a16="http://schemas.microsoft.com/office/drawing/2014/main" id="{FBF54461-D01A-7773-CD55-B115C546BB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208597">
            <a:off x="9140924" y="4628590"/>
            <a:ext cx="2098706" cy="24390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6;p2">
            <a:extLst>
              <a:ext uri="{FF2B5EF4-FFF2-40B4-BE49-F238E27FC236}">
                <a16:creationId xmlns="" xmlns:a16="http://schemas.microsoft.com/office/drawing/2014/main" id="{31EDFCF4-54FA-D2ED-4A84-75559F0DE5E9}"/>
              </a:ext>
            </a:extLst>
          </p:cNvPr>
          <p:cNvSpPr txBox="1"/>
          <p:nvPr/>
        </p:nvSpPr>
        <p:spPr>
          <a:xfrm>
            <a:off x="1757523" y="2165011"/>
            <a:ext cx="6192649" cy="22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10"/>
              </a:lnSpc>
            </a:pPr>
            <a:endParaRPr sz="1100">
              <a:latin typeface="Broadway" pitchFamily="82" charset="0"/>
            </a:endParaRPr>
          </a:p>
        </p:txBody>
      </p:sp>
      <p:sp>
        <p:nvSpPr>
          <p:cNvPr id="6" name="Google Shape;108;p2">
            <a:extLst>
              <a:ext uri="{FF2B5EF4-FFF2-40B4-BE49-F238E27FC236}">
                <a16:creationId xmlns="" xmlns:a16="http://schemas.microsoft.com/office/drawing/2014/main" id="{9367F1C4-B89B-11D1-19A8-7C7D0C99E7CB}"/>
              </a:ext>
            </a:extLst>
          </p:cNvPr>
          <p:cNvSpPr/>
          <p:nvPr/>
        </p:nvSpPr>
        <p:spPr>
          <a:xfrm rot="-1250312">
            <a:off x="11204605" y="6092718"/>
            <a:ext cx="684614" cy="290359"/>
          </a:xfrm>
          <a:custGeom>
            <a:avLst/>
            <a:gdLst/>
            <a:ahLst/>
            <a:cxnLst/>
            <a:rect l="l" t="t" r="r" b="b"/>
            <a:pathLst>
              <a:path w="2527300" h="1071880" extrusionOk="0">
                <a:moveTo>
                  <a:pt x="260350" y="1071880"/>
                </a:moveTo>
                <a:lnTo>
                  <a:pt x="0" y="914400"/>
                </a:lnTo>
                <a:lnTo>
                  <a:pt x="524510" y="48260"/>
                </a:lnTo>
                <a:lnTo>
                  <a:pt x="941070" y="516890"/>
                </a:lnTo>
                <a:lnTo>
                  <a:pt x="1245870" y="0"/>
                </a:lnTo>
                <a:lnTo>
                  <a:pt x="1604010" y="500380"/>
                </a:lnTo>
                <a:lnTo>
                  <a:pt x="1941830" y="15240"/>
                </a:lnTo>
                <a:lnTo>
                  <a:pt x="2527300" y="787400"/>
                </a:lnTo>
                <a:lnTo>
                  <a:pt x="2284730" y="971550"/>
                </a:lnTo>
                <a:lnTo>
                  <a:pt x="1951990" y="533400"/>
                </a:lnTo>
                <a:lnTo>
                  <a:pt x="1607820" y="1028700"/>
                </a:lnTo>
                <a:lnTo>
                  <a:pt x="1271270" y="557530"/>
                </a:lnTo>
                <a:lnTo>
                  <a:pt x="990600" y="1031240"/>
                </a:lnTo>
                <a:lnTo>
                  <a:pt x="571500" y="56007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Google Shape;109;p2">
            <a:extLst>
              <a:ext uri="{FF2B5EF4-FFF2-40B4-BE49-F238E27FC236}">
                <a16:creationId xmlns="" xmlns:a16="http://schemas.microsoft.com/office/drawing/2014/main" id="{7AD1CA0A-533E-C75E-1ED7-134EA03032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7254" y="-305283"/>
            <a:ext cx="3176192" cy="2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0;p2">
            <a:extLst>
              <a:ext uri="{FF2B5EF4-FFF2-40B4-BE49-F238E27FC236}">
                <a16:creationId xmlns="" xmlns:a16="http://schemas.microsoft.com/office/drawing/2014/main" id="{7414C206-FA76-66FB-E018-27FAF01609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39509">
            <a:off x="-134575" y="-142376"/>
            <a:ext cx="2710913" cy="243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2">
            <a:extLst>
              <a:ext uri="{FF2B5EF4-FFF2-40B4-BE49-F238E27FC236}">
                <a16:creationId xmlns="" xmlns:a16="http://schemas.microsoft.com/office/drawing/2014/main" id="{50D92DFB-6F83-361C-169E-05EE965390E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3695" y="188922"/>
            <a:ext cx="661697" cy="61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2;p2">
            <a:extLst>
              <a:ext uri="{FF2B5EF4-FFF2-40B4-BE49-F238E27FC236}">
                <a16:creationId xmlns="" xmlns:a16="http://schemas.microsoft.com/office/drawing/2014/main" id="{3D7AF2B3-BF18-4B70-AE52-C827B6E689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6661" y="6327433"/>
            <a:ext cx="373704" cy="34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2">
            <a:extLst>
              <a:ext uri="{FF2B5EF4-FFF2-40B4-BE49-F238E27FC236}">
                <a16:creationId xmlns="" xmlns:a16="http://schemas.microsoft.com/office/drawing/2014/main" id="{C03D3C28-26CD-5646-64A9-A832FBB3C61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0202" y="6495352"/>
            <a:ext cx="388048" cy="36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4;p2">
            <a:extLst>
              <a:ext uri="{FF2B5EF4-FFF2-40B4-BE49-F238E27FC236}">
                <a16:creationId xmlns="" xmlns:a16="http://schemas.microsoft.com/office/drawing/2014/main" id="{63FD3DAC-F3C5-4AB7-4E45-864DAB5D46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800" y="4307828"/>
            <a:ext cx="585877" cy="54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5;p2">
            <a:extLst>
              <a:ext uri="{FF2B5EF4-FFF2-40B4-BE49-F238E27FC236}">
                <a16:creationId xmlns="" xmlns:a16="http://schemas.microsoft.com/office/drawing/2014/main" id="{D9CA55D1-A964-F39A-6F82-EE3C86CFBA1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9151" y="2713313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6;p2">
            <a:extLst>
              <a:ext uri="{FF2B5EF4-FFF2-40B4-BE49-F238E27FC236}">
                <a16:creationId xmlns="" xmlns:a16="http://schemas.microsoft.com/office/drawing/2014/main" id="{F5197D3B-5831-5A94-673A-828C8CC0A0C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642782" y="23014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7;p2">
            <a:extLst>
              <a:ext uri="{FF2B5EF4-FFF2-40B4-BE49-F238E27FC236}">
                <a16:creationId xmlns="" xmlns:a16="http://schemas.microsoft.com/office/drawing/2014/main" id="{CFF257EF-E43F-0846-E257-B043FB737FA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83768" y="6385847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8;p2">
            <a:extLst>
              <a:ext uri="{FF2B5EF4-FFF2-40B4-BE49-F238E27FC236}">
                <a16:creationId xmlns="" xmlns:a16="http://schemas.microsoft.com/office/drawing/2014/main" id="{1B2E2E7B-B08E-9ACC-AF8E-A5A52271CB7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74180" y="670125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9;p2">
            <a:extLst>
              <a:ext uri="{FF2B5EF4-FFF2-40B4-BE49-F238E27FC236}">
                <a16:creationId xmlns="" xmlns:a16="http://schemas.microsoft.com/office/drawing/2014/main" id="{E0F4DF7C-0776-6BA0-6B99-0C1C2940D2F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8365" y="4540478"/>
            <a:ext cx="3513565" cy="23175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367375" y="2822486"/>
            <a:ext cx="9457250" cy="1213029"/>
            <a:chOff x="3561078" y="2899885"/>
            <a:chExt cx="4679269" cy="1213029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561078" y="2899885"/>
              <a:ext cx="4679269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7200" b="1" spc="50" smtClean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TRÌNH BÀY Ý TƯỞNG</a:t>
              </a:r>
              <a:endParaRPr lang="en-US" sz="7200" b="1" spc="50">
                <a:ln w="1079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563377" y="2912585"/>
              <a:ext cx="4649534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7200" b="1" spc="50" smtClean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TRÌNH BÀY Ý TƯỞNG</a:t>
              </a:r>
              <a:endParaRPr lang="en-US" sz="72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994938" y="313877"/>
            <a:ext cx="4977599" cy="837128"/>
            <a:chOff x="994938" y="313877"/>
            <a:chExt cx="4977599" cy="83712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735767F-DB7E-BFEF-0321-EED473A1ADCD}"/>
                </a:ext>
              </a:extLst>
            </p:cNvPr>
            <p:cNvSpPr/>
            <p:nvPr/>
          </p:nvSpPr>
          <p:spPr>
            <a:xfrm>
              <a:off x="994938" y="313877"/>
              <a:ext cx="4977599" cy="837128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FFD1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3E8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860E275-CD66-53E9-6530-AA7CE0183841}"/>
                </a:ext>
              </a:extLst>
            </p:cNvPr>
            <p:cNvGrpSpPr/>
            <p:nvPr/>
          </p:nvGrpSpPr>
          <p:grpSpPr>
            <a:xfrm>
              <a:off x="1429430" y="399799"/>
              <a:ext cx="4296828" cy="596411"/>
              <a:chOff x="3495548" y="1185932"/>
              <a:chExt cx="966156" cy="248926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3944EE2-B7A5-3219-A35C-2105B9F3B274}"/>
                  </a:ext>
                </a:extLst>
              </p:cNvPr>
              <p:cNvSpPr txBox="1"/>
              <p:nvPr/>
            </p:nvSpPr>
            <p:spPr>
              <a:xfrm>
                <a:off x="3496704" y="1185932"/>
                <a:ext cx="965000" cy="244070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CHẾ TẠO SẢN PHẨM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4586958-03C3-38A1-6783-98CEF3FA1B77}"/>
                  </a:ext>
                </a:extLst>
              </p:cNvPr>
              <p:cNvSpPr txBox="1"/>
              <p:nvPr/>
            </p:nvSpPr>
            <p:spPr>
              <a:xfrm>
                <a:off x="3495548" y="1234498"/>
                <a:ext cx="951262" cy="244070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pc="50">
                    <a:ln w="9525" cmpd="sng">
                      <a:noFill/>
                      <a:prstDash val="solid"/>
                    </a:ln>
                    <a:solidFill>
                      <a:srgbClr val="F5811E"/>
                    </a:solidFill>
                    <a:effectLst/>
                    <a:latin typeface="SVN-SAF" panose="02040603050506020204" pitchFamily="18" charset="0"/>
                    <a:ea typeface="Roboto" panose="02000000000000000000" pitchFamily="2" charset="0"/>
                  </a:rPr>
                  <a:t>CHẾ TẠO SẢN PHẨM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1053563" y="1551200"/>
            <a:ext cx="9331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>
                <a:ea typeface="Open Sans" panose="020B0606030504020204" pitchFamily="34" charset="0"/>
                <a:cs typeface="Open Sans" panose="020B0606030504020204" pitchFamily="34" charset="0"/>
              </a:rPr>
              <a:t>Phân công nhiệm vụ trong nhóm theo bảng gợi ý.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6738111F-A663-7F4A-7908-C8E9BA221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39" y="2483002"/>
            <a:ext cx="10514150" cy="310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4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A95D67F-D123-23A9-520D-0A2269E7598B}"/>
              </a:ext>
            </a:extLst>
          </p:cNvPr>
          <p:cNvGrpSpPr/>
          <p:nvPr/>
        </p:nvGrpSpPr>
        <p:grpSpPr>
          <a:xfrm>
            <a:off x="-461734" y="-555058"/>
            <a:ext cx="3593475" cy="7475319"/>
            <a:chOff x="-461734" y="-555058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17139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26418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55058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3245A7E-BB3F-B11A-2C20-78B2E2B9F6FD}"/>
              </a:ext>
            </a:extLst>
          </p:cNvPr>
          <p:cNvGrpSpPr/>
          <p:nvPr/>
        </p:nvGrpSpPr>
        <p:grpSpPr>
          <a:xfrm>
            <a:off x="9067237" y="-82630"/>
            <a:ext cx="3586196" cy="7449566"/>
            <a:chOff x="9067237" y="-82630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96493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58155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46010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58057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82630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548688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8453" y="399799"/>
            <a:ext cx="5643677" cy="584775"/>
            <a:chOff x="3495381" y="1185932"/>
            <a:chExt cx="966323" cy="5079245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507924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381" y="1300819"/>
              <a:ext cx="836748" cy="449603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D8B69CE-E21E-FE44-A50D-36A0C19BF9A0}"/>
              </a:ext>
            </a:extLst>
          </p:cNvPr>
          <p:cNvSpPr txBox="1"/>
          <p:nvPr/>
        </p:nvSpPr>
        <p:spPr>
          <a:xfrm>
            <a:off x="1301442" y="1588707"/>
            <a:ext cx="1006505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Đại diện nhóm </a:t>
            </a:r>
            <a:r>
              <a:rPr lang="vi-VN" sz="3600" b="1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báo </a:t>
            </a:r>
            <a:r>
              <a:rPr lang="vi-VN" sz="3600" b="1" smtClean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cáo</a:t>
            </a:r>
            <a:r>
              <a:rPr lang="en-US" sz="3600" b="1" smtClean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giới thiệu và biểu diễn </a:t>
            </a:r>
            <a:r>
              <a:rPr lang="en-US" sz="36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cách sử dụng sản phẩm</a:t>
            </a:r>
            <a:r>
              <a:rPr lang="en-US" sz="3600" b="1" smtClean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3600" b="1">
              <a:solidFill>
                <a:srgbClr val="F5811E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smtClean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Bình chọn </a:t>
            </a:r>
            <a:r>
              <a:rPr lang="en-US" sz="36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nhóm có </a:t>
            </a:r>
            <a:r>
              <a:rPr lang="en-US" sz="36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sản phẩm </a:t>
            </a:r>
            <a:r>
              <a:rPr lang="en-US" sz="36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đáp ứng tốt </a:t>
            </a:r>
            <a:r>
              <a:rPr lang="en-US" sz="36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en-US" sz="36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 </a:t>
            </a:r>
            <a:r>
              <a:rPr lang="en-US" sz="36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yêu cầu đề ra và có phần chia sẻ </a:t>
            </a:r>
            <a:br>
              <a:rPr lang="en-US" sz="36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36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hay nhất.</a:t>
            </a:r>
            <a:endParaRPr lang="vi-VN" sz="36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83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FA647C1-92C3-A94F-2EBB-1CB1070622FB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EDE9F3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DED6EA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D5CAE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994B0C7-8477-3C20-F614-2CCD7849C1EE}"/>
              </a:ext>
            </a:extLst>
          </p:cNvPr>
          <p:cNvGrpSpPr/>
          <p:nvPr/>
        </p:nvGrpSpPr>
        <p:grpSpPr>
          <a:xfrm>
            <a:off x="9067237" y="-24574"/>
            <a:ext cx="3586196" cy="7449566"/>
            <a:chOff x="9067237" y="-24574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DED6EA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DED6EA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24574"/>
              <a:ext cx="3349561" cy="7449566"/>
              <a:chOff x="9303872" y="-24574"/>
              <a:chExt cx="3349561" cy="7449566"/>
            </a:xfrm>
            <a:solidFill>
              <a:srgbClr val="D5CAE4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0FE7DB-27A5-8A4E-F0A0-AF5D84C77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085A0B-1054-0064-E518-624314BCC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522632"/>
            <a:ext cx="2044165" cy="206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3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3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6456C68-85C8-CC78-914A-1E55749D83AD}"/>
              </a:ext>
            </a:extLst>
          </p:cNvPr>
          <p:cNvGrpSpPr/>
          <p:nvPr/>
        </p:nvGrpSpPr>
        <p:grpSpPr>
          <a:xfrm>
            <a:off x="1469421" y="447795"/>
            <a:ext cx="5009628" cy="557769"/>
            <a:chOff x="3442453" y="958549"/>
            <a:chExt cx="5009628" cy="557769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D06D1EE-B7CC-0B9A-909B-DC5293BE82C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A028F8A-2D41-D62B-2EB1-DF03B8DE2171}"/>
                </a:ext>
              </a:extLst>
            </p:cNvPr>
            <p:cNvSpPr txBox="1"/>
            <p:nvPr/>
          </p:nvSpPr>
          <p:spPr>
            <a:xfrm>
              <a:off x="3442453" y="958549"/>
              <a:ext cx="4565619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</p:grp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=""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A4E1484-5177-165C-223F-5FE448AB21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196735" y="2846172"/>
            <a:ext cx="3995682" cy="1810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b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STEM và cuộc sống </a:t>
            </a:r>
            <a:b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smtClean="0">
                <a:solidFill>
                  <a:srgbClr val="7E3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3200" smtClean="0">
                <a:solidFill>
                  <a:srgbClr val="7E3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159" y="1522411"/>
            <a:ext cx="6286562" cy="44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:a16="http://schemas.microsoft.com/office/drawing/2014/main" xmlns="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:a16="http://schemas.microsoft.com/office/drawing/2014/main" xmlns="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:a16="http://schemas.microsoft.com/office/drawing/2014/main" xmlns="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28" y="1122778"/>
            <a:ext cx="5779054" cy="46124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1;p5">
            <a:extLst>
              <a:ext uri="{FF2B5EF4-FFF2-40B4-BE49-F238E27FC236}">
                <a16:creationId xmlns="" xmlns:a16="http://schemas.microsoft.com/office/drawing/2014/main" id="{1C604D10-016F-4A9D-DF28-2B5E449FB88E}"/>
              </a:ext>
            </a:extLst>
          </p:cNvPr>
          <p:cNvSpPr txBox="1"/>
          <p:nvPr/>
        </p:nvSpPr>
        <p:spPr>
          <a:xfrm>
            <a:off x="6040450" y="1351508"/>
            <a:ext cx="5940513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Cảm ơn các em đã tham gia học tích cực!</a:t>
            </a:r>
            <a:endParaRPr sz="6000" b="1">
              <a:solidFill>
                <a:srgbClr val="C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10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BD29F6D-6531-26C0-A118-D7286C9484D8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6" name="Freeform 5579">
              <a:extLst>
                <a:ext uri="{FF2B5EF4-FFF2-40B4-BE49-F238E27FC236}">
                  <a16:creationId xmlns:a16="http://schemas.microsoft.com/office/drawing/2014/main" xmlns="" id="{940B1BB6-4340-5282-A21B-19983990D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7" name="Freeform 5577">
              <a:extLst>
                <a:ext uri="{FF2B5EF4-FFF2-40B4-BE49-F238E27FC236}">
                  <a16:creationId xmlns:a16="http://schemas.microsoft.com/office/drawing/2014/main" xmlns="" id="{F975D421-73E8-9AF9-A345-44E442F6A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83AB92A-096A-8EC1-6987-96BF93C4E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1" name="Freeform 5579">
                <a:extLst>
                  <a:ext uri="{FF2B5EF4-FFF2-40B4-BE49-F238E27FC236}">
                    <a16:creationId xmlns:a16="http://schemas.microsoft.com/office/drawing/2014/main" xmlns="" id="{604DAE78-5E95-A39D-2238-13BEC742A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2D1D090-A9A7-5AE9-89E9-792E496EF5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0" name="Freeform 5577">
                <a:extLst>
                  <a:ext uri="{FF2B5EF4-FFF2-40B4-BE49-F238E27FC236}">
                    <a16:creationId xmlns:a16="http://schemas.microsoft.com/office/drawing/2014/main" xmlns="" id="{9EC300B1-C3C5-F9D4-0C58-2CECC522C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0559378-2F33-B71D-844F-3B3D07C3872F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AE73A8EA-5351-6A00-D0B6-94FC0A27AD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19" name="Freeform 5579">
                  <a:extLst>
                    <a:ext uri="{FF2B5EF4-FFF2-40B4-BE49-F238E27FC236}">
                      <a16:creationId xmlns:a16="http://schemas.microsoft.com/office/drawing/2014/main" xmlns="" id="{4EDA50F6-23C5-82CB-A4DA-ED11517F1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29CEE2E4-7895-FDD9-E512-924F186CE7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18" name="Freeform 5577">
                  <a:extLst>
                    <a:ext uri="{FF2B5EF4-FFF2-40B4-BE49-F238E27FC236}">
                      <a16:creationId xmlns:a16="http://schemas.microsoft.com/office/drawing/2014/main" xmlns="" id="{C519C7D6-B330-159F-5E1C-3EFAE5A401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D0FFDF-F847-F107-62B3-CAD2A5A38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901" y="1539225"/>
            <a:ext cx="9522530" cy="28371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1E6BF1A-84A1-5AB8-673B-6897917DC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470B78D-B7D7-23F3-53D2-42C5E5F5001E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25" name="Freeform 5579">
              <a:extLst>
                <a:ext uri="{FF2B5EF4-FFF2-40B4-BE49-F238E27FC236}">
                  <a16:creationId xmlns:a16="http://schemas.microsoft.com/office/drawing/2014/main" xmlns="" id="{2F8871B3-7544-DF71-5759-FBF9496970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454579F-E831-E366-BB2B-91B22CBE0F42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27" name="Freeform 5577">
                <a:extLst>
                  <a:ext uri="{FF2B5EF4-FFF2-40B4-BE49-F238E27FC236}">
                    <a16:creationId xmlns:a16="http://schemas.microsoft.com/office/drawing/2014/main" xmlns="" id="{8929F633-28ED-246A-B030-8A53047A2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5E54110-EE08-7C16-33FF-3E26C928E86E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FF8CA9D3-608E-59AD-64EF-13A1C7E5000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C1B2476F-3538-2028-F54C-3ECBBB70DF4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36" name="Freeform 5577">
                <a:extLst>
                  <a:ext uri="{FF2B5EF4-FFF2-40B4-BE49-F238E27FC236}">
                    <a16:creationId xmlns:a16="http://schemas.microsoft.com/office/drawing/2014/main" xmlns="" id="{D769FEB6-A25B-BD1C-5994-4CE170FC0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DAD3DE74-2892-9004-969B-1728F1DF5363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38" name="Freeform 5579">
              <a:extLst>
                <a:ext uri="{FF2B5EF4-FFF2-40B4-BE49-F238E27FC236}">
                  <a16:creationId xmlns:a16="http://schemas.microsoft.com/office/drawing/2014/main" xmlns="" id="{31F5FFF7-6201-EDA6-5AE9-6B89C91D049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6C122216-9443-C434-1D6F-BCE3133E316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40" name="Freeform 5577">
                <a:extLst>
                  <a:ext uri="{FF2B5EF4-FFF2-40B4-BE49-F238E27FC236}">
                    <a16:creationId xmlns:a16="http://schemas.microsoft.com/office/drawing/2014/main" xmlns="" id="{8B9225DE-1F8C-7B13-9A58-A5516A361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39A44FB-0292-DD58-EB6F-519A6033D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486845"/>
            <a:ext cx="2044165" cy="21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086E8FEF-FD75-F5EE-CDDF-FBA73F720CA4}"/>
              </a:ext>
            </a:extLst>
          </p:cNvPr>
          <p:cNvSpPr/>
          <p:nvPr/>
        </p:nvSpPr>
        <p:spPr>
          <a:xfrm>
            <a:off x="1202383" y="263077"/>
            <a:ext cx="283821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92C1F24-9C07-228A-70F0-45414C8378E0}"/>
              </a:ext>
            </a:extLst>
          </p:cNvPr>
          <p:cNvGrpSpPr/>
          <p:nvPr/>
        </p:nvGrpSpPr>
        <p:grpSpPr>
          <a:xfrm>
            <a:off x="1665153" y="393608"/>
            <a:ext cx="2413845" cy="553998"/>
            <a:chOff x="3452414" y="809920"/>
            <a:chExt cx="4999667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612D1DF-5108-43A3-0C49-F41CE4F06A61}"/>
                </a:ext>
              </a:extLst>
            </p:cNvPr>
            <p:cNvSpPr txBox="1"/>
            <p:nvPr/>
          </p:nvSpPr>
          <p:spPr>
            <a:xfrm>
              <a:off x="3455153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E48F2DB-227D-8FC7-315B-047F97F4B6A4}"/>
                </a:ext>
              </a:extLst>
            </p:cNvPr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B0401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" y="77230"/>
            <a:ext cx="1262953" cy="1262953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A90ED5-BB53-C513-E7B5-7F472938ED26}"/>
              </a:ext>
            </a:extLst>
          </p:cNvPr>
          <p:cNvSpPr txBox="1"/>
          <p:nvPr/>
        </p:nvSpPr>
        <p:spPr>
          <a:xfrm>
            <a:off x="2486636" y="1477330"/>
            <a:ext cx="721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Sau </a:t>
            </a:r>
            <a:r>
              <a:rPr lang="en-US" sz="2800" b="1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bài học này</a:t>
            </a:r>
            <a:r>
              <a:rPr lang="en-US" sz="2800" b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em sẽ:</a:t>
            </a:r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xmlns="" id="{ADAB989A-95A5-BFAA-56BF-BF6E6F925976}"/>
              </a:ext>
            </a:extLst>
          </p:cNvPr>
          <p:cNvSpPr/>
          <p:nvPr/>
        </p:nvSpPr>
        <p:spPr>
          <a:xfrm rot="10800000">
            <a:off x="1213781" y="2422986"/>
            <a:ext cx="9776951" cy="2675998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#9Slide03 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DEE015-3A5B-712C-78A7-652B4DD19ADA}"/>
              </a:ext>
            </a:extLst>
          </p:cNvPr>
          <p:cNvSpPr txBox="1"/>
          <p:nvPr/>
        </p:nvSpPr>
        <p:spPr>
          <a:xfrm>
            <a:off x="1384362" y="2604527"/>
            <a:ext cx="953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18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Tính được chu vi hình tròn.</a:t>
            </a:r>
            <a:endParaRPr lang="vi-VN" sz="28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E1BCCD6-1C4D-D0E6-58C3-FD05617C8065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6DEE015-3A5B-712C-78A7-652B4DD19ADA}"/>
              </a:ext>
            </a:extLst>
          </p:cNvPr>
          <p:cNvSpPr txBox="1"/>
          <p:nvPr/>
        </p:nvSpPr>
        <p:spPr>
          <a:xfrm>
            <a:off x="1384362" y="3437568"/>
            <a:ext cx="953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18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Chế tạo được thước lăn.</a:t>
            </a:r>
            <a:endParaRPr lang="vi-VN" sz="28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6DEE015-3A5B-712C-78A7-652B4DD19ADA}"/>
              </a:ext>
            </a:extLst>
          </p:cNvPr>
          <p:cNvSpPr txBox="1"/>
          <p:nvPr/>
        </p:nvSpPr>
        <p:spPr>
          <a:xfrm>
            <a:off x="1381223" y="4270609"/>
            <a:ext cx="953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18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Dùng thước lăn để đo chiều dài của một đường bất kì.</a:t>
            </a:r>
            <a:endParaRPr lang="vi-VN" sz="28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" grpId="0"/>
      <p:bldP spid="3" grpId="1"/>
      <p:bldP spid="5" grpId="0" animBg="1"/>
      <p:bldP spid="5" grpId="1" animBg="1"/>
      <p:bldP spid="6" grpId="0" build="p"/>
      <p:bldP spid="6" grpId="1" build="allAtOnce"/>
      <p:bldP spid="37" grpId="0" build="p"/>
      <p:bldP spid="37" grpId="1" build="allAtOnce"/>
      <p:bldP spid="38" grpId="0" build="p"/>
      <p:bldP spid="38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22" y="2429910"/>
            <a:ext cx="9157378" cy="1998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0C240B-A7DA-8EBF-EA4F-846C53943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499332-AA65-1F15-1E72-6F0358A0A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485952"/>
            <a:ext cx="2044165" cy="21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3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91C3AD6-0E76-40C7-C398-CF0DD3B7E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xmlns="" id="{6FBC6761-9935-A24C-2BFD-717DB1420CE0}"/>
              </a:ext>
            </a:extLst>
          </p:cNvPr>
          <p:cNvSpPr/>
          <p:nvPr/>
        </p:nvSpPr>
        <p:spPr>
          <a:xfrm flipH="1">
            <a:off x="5682816" y="1394211"/>
            <a:ext cx="5173206" cy="2370701"/>
          </a:xfrm>
          <a:custGeom>
            <a:avLst/>
            <a:gdLst>
              <a:gd name="connsiteX0" fmla="*/ 8249 w 6202065"/>
              <a:gd name="connsiteY0" fmla="*/ 2821703 h 2370701"/>
              <a:gd name="connsiteX1" fmla="*/ 838753 w 6202065"/>
              <a:gd name="connsiteY1" fmla="*/ 1996076 h 2370701"/>
              <a:gd name="connsiteX2" fmla="*/ 2564744 w 6202065"/>
              <a:gd name="connsiteY2" fmla="*/ 17859 h 2370701"/>
              <a:gd name="connsiteX3" fmla="*/ 4830876 w 6202065"/>
              <a:gd name="connsiteY3" fmla="*/ 201560 h 2370701"/>
              <a:gd name="connsiteX4" fmla="*/ 3891269 w 6202065"/>
              <a:gd name="connsiteY4" fmla="*/ 2331568 h 2370701"/>
              <a:gd name="connsiteX5" fmla="*/ 1798011 w 6202065"/>
              <a:gd name="connsiteY5" fmla="*/ 2260980 h 2370701"/>
              <a:gd name="connsiteX6" fmla="*/ 8249 w 6202065"/>
              <a:gd name="connsiteY6" fmla="*/ 2821703 h 237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2065" h="2370701" fill="none" extrusionOk="0">
                <a:moveTo>
                  <a:pt x="8249" y="2821703"/>
                </a:moveTo>
                <a:cubicBezTo>
                  <a:pt x="52332" y="2677695"/>
                  <a:pt x="665111" y="2121979"/>
                  <a:pt x="838753" y="1996076"/>
                </a:cubicBezTo>
                <a:cubicBezTo>
                  <a:pt x="-921135" y="1202387"/>
                  <a:pt x="-133298" y="208556"/>
                  <a:pt x="2564744" y="17859"/>
                </a:cubicBezTo>
                <a:cubicBezTo>
                  <a:pt x="3302028" y="-110562"/>
                  <a:pt x="4288526" y="69641"/>
                  <a:pt x="4830876" y="201560"/>
                </a:cubicBezTo>
                <a:cubicBezTo>
                  <a:pt x="6924266" y="568083"/>
                  <a:pt x="6693914" y="2014177"/>
                  <a:pt x="3891269" y="2331568"/>
                </a:cubicBezTo>
                <a:cubicBezTo>
                  <a:pt x="3284479" y="2416880"/>
                  <a:pt x="2449113" y="2404696"/>
                  <a:pt x="1798011" y="2260980"/>
                </a:cubicBezTo>
                <a:cubicBezTo>
                  <a:pt x="1116529" y="2650018"/>
                  <a:pt x="346718" y="2721920"/>
                  <a:pt x="8249" y="2821703"/>
                </a:cubicBezTo>
                <a:close/>
              </a:path>
              <a:path w="6202065" h="2370701" stroke="0" extrusionOk="0">
                <a:moveTo>
                  <a:pt x="8249" y="2821703"/>
                </a:moveTo>
                <a:cubicBezTo>
                  <a:pt x="76677" y="2686277"/>
                  <a:pt x="568346" y="2168243"/>
                  <a:pt x="838753" y="1996076"/>
                </a:cubicBezTo>
                <a:cubicBezTo>
                  <a:pt x="-638907" y="1512810"/>
                  <a:pt x="186208" y="153620"/>
                  <a:pt x="2564744" y="17859"/>
                </a:cubicBezTo>
                <a:cubicBezTo>
                  <a:pt x="3277954" y="-38554"/>
                  <a:pt x="4184636" y="24465"/>
                  <a:pt x="4830876" y="201560"/>
                </a:cubicBezTo>
                <a:cubicBezTo>
                  <a:pt x="6986695" y="578300"/>
                  <a:pt x="6610625" y="2201474"/>
                  <a:pt x="3891269" y="2331568"/>
                </a:cubicBezTo>
                <a:cubicBezTo>
                  <a:pt x="3185895" y="2397958"/>
                  <a:pt x="2449290" y="2322333"/>
                  <a:pt x="1798011" y="2260980"/>
                </a:cubicBezTo>
                <a:cubicBezTo>
                  <a:pt x="1137926" y="2540593"/>
                  <a:pt x="793195" y="2536214"/>
                  <a:pt x="8249" y="28217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-49867"/>
                      <a:gd name="adj2" fmla="val 6902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3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lang="en-US" sz="3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endParaRPr lang="en-US" sz="33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300" b="1" dirty="0">
                <a:solidFill>
                  <a:srgbClr val="00A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 CHUYỆN STEM</a:t>
            </a:r>
          </a:p>
          <a:p>
            <a:pPr algn="ctr"/>
            <a:r>
              <a:rPr lang="vi-VN" sz="3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ở </a:t>
            </a:r>
            <a:r>
              <a:rPr lang="vi-VN" sz="33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trang </a:t>
            </a:r>
            <a:r>
              <a:rPr lang="en-US" sz="33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88</a:t>
            </a:r>
            <a:r>
              <a:rPr lang="vi-VN" sz="33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3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B9E787-7333-D536-8CF3-73A851E94116}"/>
              </a:ext>
            </a:extLst>
          </p:cNvPr>
          <p:cNvGrpSpPr/>
          <p:nvPr/>
        </p:nvGrpSpPr>
        <p:grpSpPr>
          <a:xfrm>
            <a:off x="9316292" y="4027653"/>
            <a:ext cx="2545908" cy="2406857"/>
            <a:chOff x="-38038" y="3872700"/>
            <a:chExt cx="2545908" cy="240685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7B0B38F2-CCA0-EC3C-69E2-BEC68D79E7CB}"/>
                </a:ext>
              </a:extLst>
            </p:cNvPr>
            <p:cNvSpPr/>
            <p:nvPr/>
          </p:nvSpPr>
          <p:spPr>
            <a:xfrm>
              <a:off x="-38038" y="5702147"/>
              <a:ext cx="2161987" cy="5774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A2F3B193-4E06-722D-36F1-FD28564C2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9" t="8116" r="5383" b="10003"/>
            <a:stretch/>
          </p:blipFill>
          <p:spPr>
            <a:xfrm>
              <a:off x="376651" y="3872700"/>
              <a:ext cx="2131219" cy="236565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27" y="1184770"/>
            <a:ext cx="4074237" cy="52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4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5" grpId="0" animBg="1"/>
      <p:bldP spid="5" grpId="1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124CF10-DD7E-7258-3F0D-07241CF7F030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DC184AE-D742-D2C5-D192-4758271F88D6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5" y="1909010"/>
            <a:ext cx="10705504" cy="235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FB14C8-6135-B3C5-7A39-304751C0D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EE9382F-DBE6-F02C-5743-2D233200F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485952"/>
            <a:ext cx="2044165" cy="21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4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A106EBC-88EF-411D-789E-9E134FE1254D}"/>
              </a:ext>
            </a:extLst>
          </p:cNvPr>
          <p:cNvSpPr/>
          <p:nvPr/>
        </p:nvSpPr>
        <p:spPr>
          <a:xfrm>
            <a:off x="1946697" y="5793599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EE7E2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DD3CB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CC5BA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6F1E054-3672-29B7-A88D-94AEDEA8DB14}"/>
              </a:ext>
            </a:extLst>
          </p:cNvPr>
          <p:cNvGrpSpPr/>
          <p:nvPr/>
        </p:nvGrpSpPr>
        <p:grpSpPr>
          <a:xfrm>
            <a:off x="9067237" y="-53602"/>
            <a:ext cx="3593475" cy="7449566"/>
            <a:chOff x="9067237" y="-53602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29127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29029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53602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71" name="Freeform: Shape 70">
            <a:extLst>
              <a:ext uri="{FF2B5EF4-FFF2-40B4-BE49-F238E27FC236}">
                <a16:creationId xmlns="" xmlns:a16="http://schemas.microsoft.com/office/drawing/2014/main" id="{B5BB6953-ED24-E3D8-BE63-056B64E9AA5C}"/>
              </a:ext>
            </a:extLst>
          </p:cNvPr>
          <p:cNvSpPr/>
          <p:nvPr/>
        </p:nvSpPr>
        <p:spPr>
          <a:xfrm>
            <a:off x="800101" y="3011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15B13214-D2D7-F031-0F54-9B5F442B1193}"/>
              </a:ext>
            </a:extLst>
          </p:cNvPr>
          <p:cNvGrpSpPr/>
          <p:nvPr/>
        </p:nvGrpSpPr>
        <p:grpSpPr>
          <a:xfrm>
            <a:off x="1480757" y="433484"/>
            <a:ext cx="4998292" cy="559380"/>
            <a:chOff x="3453789" y="956938"/>
            <a:chExt cx="4998292" cy="559380"/>
          </a:xfrm>
        </p:grpSpPr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22727C4B-83B0-A0F1-021D-02B06134FD3D}"/>
                </a:ext>
              </a:extLst>
            </p:cNvPr>
            <p:cNvSpPr txBox="1"/>
            <p:nvPr/>
          </p:nvSpPr>
          <p:spPr>
            <a:xfrm>
              <a:off x="3453789" y="956938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36FC9935-CDEF-90C0-FF20-4F2B7B92D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2" y="113665"/>
            <a:ext cx="1261872" cy="1285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8A81FB5-38A3-AFD1-5DEC-CDBC2CCAC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94501F37-9E86-BFF3-957E-88C2046685A3}"/>
              </a:ext>
            </a:extLst>
          </p:cNvPr>
          <p:cNvSpPr/>
          <p:nvPr/>
        </p:nvSpPr>
        <p:spPr>
          <a:xfrm>
            <a:off x="4892041" y="1274424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endParaRPr lang="en-US" sz="3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600" b="1" dirty="0">
                <a:solidFill>
                  <a:srgbClr val="EF52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THỬ THÁCH STEM</a:t>
            </a:r>
          </a:p>
          <a:p>
            <a:pPr algn="ctr"/>
            <a:r>
              <a:rPr lang="vi-VN" sz="3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ở </a:t>
            </a:r>
            <a:r>
              <a:rPr lang="vi-VN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trang </a:t>
            </a:r>
            <a:r>
              <a:rPr lang="en-GB" sz="36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89</a:t>
            </a:r>
            <a:r>
              <a:rPr lang="vi-VN" sz="36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8721C78-F2B8-B1C7-8F1C-417D3D100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779759" y="3060700"/>
            <a:ext cx="3025609" cy="33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2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71" grpId="0" animBg="1"/>
      <p:bldP spid="71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="" xmlns:a16="http://schemas.microsoft.com/office/drawing/2014/main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="" xmlns:a16="http://schemas.microsoft.com/office/drawing/2014/main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="" xmlns:a16="http://schemas.microsoft.com/office/drawing/2014/main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="" xmlns:a16="http://schemas.microsoft.com/office/drawing/2014/main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="" xmlns:a16="http://schemas.microsoft.com/office/drawing/2014/main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="" xmlns:a16="http://schemas.microsoft.com/office/drawing/2014/main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="" xmlns:a16="http://schemas.microsoft.com/office/drawing/2014/main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657FF8E7-63AC-C698-C868-66766C1B4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F50C654-9698-6D4C-5EDF-B51A590A4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78" y="1761727"/>
            <a:ext cx="13773821" cy="31539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6F8DED2-6A48-9A28-3892-B4BF614FF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5434" y="4485952"/>
            <a:ext cx="2044165" cy="21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9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4167</TotalTime>
  <Words>461</Words>
  <Application>Microsoft Office PowerPoint</Application>
  <PresentationFormat>Widescreen</PresentationFormat>
  <Paragraphs>86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Open Sans</vt:lpstr>
      <vt:lpstr>Roboto</vt:lpstr>
      <vt:lpstr>Broadway</vt:lpstr>
      <vt:lpstr>Arial</vt:lpstr>
      <vt:lpstr>#9Slide03 Open Sans</vt:lpstr>
      <vt:lpstr>字魂59号-创粗黑</vt:lpstr>
      <vt:lpstr>Calibri</vt:lpstr>
      <vt:lpstr>SVN-SAF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Microsoft account</cp:lastModifiedBy>
  <cp:revision>40</cp:revision>
  <dcterms:created xsi:type="dcterms:W3CDTF">2023-08-24T03:36:01Z</dcterms:created>
  <dcterms:modified xsi:type="dcterms:W3CDTF">2024-08-19T10:27:31Z</dcterms:modified>
</cp:coreProperties>
</file>