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349" r:id="rId3"/>
    <p:sldId id="350" r:id="rId4"/>
    <p:sldId id="351" r:id="rId5"/>
    <p:sldId id="352" r:id="rId6"/>
    <p:sldId id="353" r:id="rId7"/>
    <p:sldId id="354" r:id="rId8"/>
    <p:sldId id="355" r:id="rId9"/>
    <p:sldId id="359" r:id="rId10"/>
    <p:sldId id="358" r:id="rId11"/>
    <p:sldId id="357" r:id="rId12"/>
    <p:sldId id="35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124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97362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194967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333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06330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78184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4045538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2659717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47683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275381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505263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8EFD3CC-E74C-454E-AEC8-ADE3669C89A5}" type="datetimeFigureOut">
              <a:rPr lang="en-US" smtClean="0"/>
              <a:pPr/>
              <a:t>07/01/2025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502AF4-5419-4C97-8941-6E8144AD9252}" type="slidenum">
              <a:rPr lang="en-US" smtClean="0"/>
              <a:pPr/>
              <a:t>‹#›</a:t>
            </a:fld>
            <a:endParaRPr lang="en-US"/>
          </a:p>
        </p:txBody>
      </p:sp>
    </p:spTree>
    <p:extLst>
      <p:ext uri="{BB962C8B-B14F-4D97-AF65-F5344CB8AC3E}">
        <p14:creationId xmlns:p14="http://schemas.microsoft.com/office/powerpoint/2010/main" val="3596067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FD3CC-E74C-454E-AEC8-ADE3669C89A5}" type="datetimeFigureOut">
              <a:rPr lang="en-US" smtClean="0"/>
              <a:pPr/>
              <a:t>07/01/2025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02AF4-5419-4C97-8941-6E8144AD9252}" type="slidenum">
              <a:rPr lang="en-US" smtClean="0"/>
              <a:pPr/>
              <a:t>‹#›</a:t>
            </a:fld>
            <a:endParaRPr lang="en-US"/>
          </a:p>
        </p:txBody>
      </p:sp>
    </p:spTree>
    <p:extLst>
      <p:ext uri="{BB962C8B-B14F-4D97-AF65-F5344CB8AC3E}">
        <p14:creationId xmlns:p14="http://schemas.microsoft.com/office/powerpoint/2010/main" val="1048384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8" name="Rectangle 7"/>
          <p:cNvSpPr/>
          <p:nvPr/>
        </p:nvSpPr>
        <p:spPr>
          <a:xfrm>
            <a:off x="3007544" y="1848779"/>
            <a:ext cx="5773567" cy="3718885"/>
          </a:xfrm>
          <a:prstGeom prst="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r>
              <a:rPr lang="en-US" sz="4800" b="1" dirty="0">
                <a:ln w="22225">
                  <a:solidFill>
                    <a:schemeClr val="accent2"/>
                  </a:solidFill>
                  <a:prstDash val="solid"/>
                </a:ln>
                <a:solidFill>
                  <a:schemeClr val="accent2">
                    <a:lumMod val="40000"/>
                    <a:lumOff val="60000"/>
                  </a:schemeClr>
                </a:solidFill>
              </a:rPr>
              <a:t>KẾ HOẠCH BÀI DẠY </a:t>
            </a:r>
          </a:p>
          <a:p>
            <a:pPr algn="ctr"/>
            <a:r>
              <a:rPr lang="en-US" sz="2400" b="1" dirty="0">
                <a:ln w="22225">
                  <a:solidFill>
                    <a:schemeClr val="accent2"/>
                  </a:solidFill>
                  <a:prstDash val="solid"/>
                </a:ln>
                <a:solidFill>
                  <a:schemeClr val="accent2">
                    <a:lumMod val="40000"/>
                    <a:lumOff val="60000"/>
                  </a:schemeClr>
                </a:solidFill>
              </a:rPr>
              <a:t>MÔN: MĨ THUẬT </a:t>
            </a:r>
          </a:p>
          <a:p>
            <a:pPr algn="ctr"/>
            <a:r>
              <a:rPr lang="en-US" sz="2400" b="1" dirty="0">
                <a:ln w="22225">
                  <a:solidFill>
                    <a:schemeClr val="accent2"/>
                  </a:solidFill>
                  <a:prstDash val="solid"/>
                </a:ln>
                <a:solidFill>
                  <a:schemeClr val="accent2">
                    <a:lumMod val="40000"/>
                    <a:lumOff val="60000"/>
                  </a:schemeClr>
                </a:solidFill>
              </a:rPr>
              <a:t>LỚP: 1</a:t>
            </a:r>
            <a:endParaRPr lang="en-US" sz="2400" b="1" dirty="0" smtClean="0">
              <a:ln w="22225">
                <a:solidFill>
                  <a:schemeClr val="accent2"/>
                </a:solidFill>
                <a:prstDash val="solid"/>
              </a:ln>
              <a:solidFill>
                <a:schemeClr val="accent2">
                  <a:lumMod val="40000"/>
                  <a:lumOff val="60000"/>
                </a:schemeClr>
              </a:solidFill>
            </a:endParaRPr>
          </a:p>
          <a:p>
            <a:r>
              <a:rPr lang="vi-VN" sz="2400" b="1" dirty="0">
                <a:ln w="22225">
                  <a:solidFill>
                    <a:schemeClr val="accent2"/>
                  </a:solidFill>
                  <a:prstDash val="solid"/>
                </a:ln>
                <a:solidFill>
                  <a:schemeClr val="accent2">
                    <a:lumMod val="40000"/>
                    <a:lumOff val="60000"/>
                  </a:schemeClr>
                </a:solidFill>
              </a:rPr>
              <a:t>Trường</a:t>
            </a:r>
            <a:r>
              <a:rPr lang="vi-VN" sz="2400" b="1" dirty="0" smtClean="0">
                <a:ln w="22225">
                  <a:solidFill>
                    <a:schemeClr val="accent2"/>
                  </a:solidFill>
                  <a:prstDash val="solid"/>
                </a:ln>
                <a:solidFill>
                  <a:schemeClr val="accent2">
                    <a:lumMod val="40000"/>
                    <a:lumOff val="60000"/>
                  </a:schemeClr>
                </a:solidFill>
              </a:rPr>
              <a:t>: TH Hứa Tạo</a:t>
            </a:r>
            <a:endParaRPr lang="vi-VN" sz="2400" b="1" dirty="0">
              <a:ln w="22225">
                <a:solidFill>
                  <a:schemeClr val="accent2"/>
                </a:solidFill>
                <a:prstDash val="solid"/>
              </a:ln>
              <a:solidFill>
                <a:schemeClr val="accent2">
                  <a:lumMod val="40000"/>
                  <a:lumOff val="60000"/>
                </a:schemeClr>
              </a:solidFill>
            </a:endParaRPr>
          </a:p>
          <a:p>
            <a:r>
              <a:rPr lang="vi-VN" sz="2400" b="1" dirty="0">
                <a:ln w="22225">
                  <a:solidFill>
                    <a:schemeClr val="accent2"/>
                  </a:solidFill>
                  <a:prstDash val="solid"/>
                </a:ln>
                <a:solidFill>
                  <a:schemeClr val="accent2">
                    <a:lumMod val="40000"/>
                    <a:lumOff val="60000"/>
                  </a:schemeClr>
                </a:solidFill>
              </a:rPr>
              <a:t>Tổ</a:t>
            </a:r>
            <a:r>
              <a:rPr lang="vi-VN" sz="2400" b="1" dirty="0" smtClean="0">
                <a:ln w="22225">
                  <a:solidFill>
                    <a:schemeClr val="accent2"/>
                  </a:solidFill>
                  <a:prstDash val="solid"/>
                </a:ln>
                <a:solidFill>
                  <a:schemeClr val="accent2">
                    <a:lumMod val="40000"/>
                    <a:lumOff val="60000"/>
                  </a:schemeClr>
                </a:solidFill>
              </a:rPr>
              <a:t>: 1</a:t>
            </a:r>
            <a:r>
              <a:rPr lang="vi-VN" sz="2400" b="1" dirty="0">
                <a:ln w="22225">
                  <a:solidFill>
                    <a:schemeClr val="accent2"/>
                  </a:solidFill>
                  <a:prstDash val="solid"/>
                </a:ln>
                <a:solidFill>
                  <a:schemeClr val="accent2">
                    <a:lumMod val="40000"/>
                    <a:lumOff val="60000"/>
                  </a:schemeClr>
                </a:solidFill>
              </a:rPr>
              <a:t>	</a:t>
            </a:r>
          </a:p>
          <a:p>
            <a:r>
              <a:rPr lang="vi-VN" sz="2400" b="1" dirty="0">
                <a:ln w="22225">
                  <a:solidFill>
                    <a:schemeClr val="accent2"/>
                  </a:solidFill>
                  <a:prstDash val="solid"/>
                </a:ln>
                <a:solidFill>
                  <a:schemeClr val="accent2">
                    <a:lumMod val="40000"/>
                    <a:lumOff val="60000"/>
                  </a:schemeClr>
                </a:solidFill>
              </a:rPr>
              <a:t>Họ và tên giáo </a:t>
            </a:r>
            <a:r>
              <a:rPr lang="vi-VN" sz="2400" b="1" smtClean="0">
                <a:ln w="22225">
                  <a:solidFill>
                    <a:schemeClr val="accent2"/>
                  </a:solidFill>
                  <a:prstDash val="solid"/>
                </a:ln>
                <a:solidFill>
                  <a:schemeClr val="accent2">
                    <a:lumMod val="40000"/>
                    <a:lumOff val="60000"/>
                  </a:schemeClr>
                </a:solidFill>
              </a:rPr>
              <a:t>viên: Nguyễn Văn Quang</a:t>
            </a:r>
            <a:endParaRPr lang="vi-VN" sz="2400" b="1" dirty="0">
              <a:ln w="22225">
                <a:solidFill>
                  <a:schemeClr val="accent2"/>
                </a:solidFill>
                <a:prstDash val="solid"/>
              </a:ln>
              <a:solidFill>
                <a:schemeClr val="accent2">
                  <a:lumMod val="40000"/>
                  <a:lumOff val="60000"/>
                </a:schemeClr>
              </a:solidFill>
            </a:endParaRPr>
          </a:p>
          <a:p>
            <a:pPr algn="ctr"/>
            <a:endParaRPr lang="en-US" sz="2400" b="1" dirty="0">
              <a:ln w="22225">
                <a:solidFill>
                  <a:schemeClr val="accent2"/>
                </a:solidFill>
                <a:prstDash val="solid"/>
              </a:ln>
              <a:solidFill>
                <a:schemeClr val="accent2">
                  <a:lumMod val="40000"/>
                  <a:lumOff val="60000"/>
                </a:schemeClr>
              </a:solidFill>
            </a:endParaRPr>
          </a:p>
          <a:p>
            <a:pPr algn="ctr"/>
            <a:endParaRPr lang="en-US" b="1" dirty="0">
              <a:ln w="22225">
                <a:solidFill>
                  <a:schemeClr val="accent2"/>
                </a:solidFill>
                <a:prstDash val="solid"/>
              </a:ln>
              <a:solidFill>
                <a:schemeClr val="accent2">
                  <a:lumMod val="40000"/>
                  <a:lumOff val="60000"/>
                </a:schemeClr>
              </a:solidFill>
            </a:endParaRPr>
          </a:p>
        </p:txBody>
      </p:sp>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985301" cy="3732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6567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70139" y="368307"/>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3:</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70139" y="892917"/>
            <a:ext cx="2572109" cy="428685"/>
          </a:xfrm>
          <a:prstGeom prst="rect">
            <a:avLst/>
          </a:prstGeom>
        </p:spPr>
      </p:pic>
      <p:pic>
        <p:nvPicPr>
          <p:cNvPr id="5" name="Picture 4"/>
          <p:cNvPicPr>
            <a:picLocks noChangeAspect="1"/>
          </p:cNvPicPr>
          <p:nvPr/>
        </p:nvPicPr>
        <p:blipFill>
          <a:blip r:embed="rId4"/>
          <a:stretch>
            <a:fillRect/>
          </a:stretch>
        </p:blipFill>
        <p:spPr>
          <a:xfrm>
            <a:off x="1096023" y="1475566"/>
            <a:ext cx="6469697" cy="2164119"/>
          </a:xfrm>
          <a:prstGeom prst="rect">
            <a:avLst/>
          </a:prstGeom>
        </p:spPr>
      </p:pic>
      <p:pic>
        <p:nvPicPr>
          <p:cNvPr id="6" name="Picture 5"/>
          <p:cNvPicPr>
            <a:picLocks noChangeAspect="1"/>
          </p:cNvPicPr>
          <p:nvPr/>
        </p:nvPicPr>
        <p:blipFill>
          <a:blip r:embed="rId5"/>
          <a:stretch>
            <a:fillRect/>
          </a:stretch>
        </p:blipFill>
        <p:spPr>
          <a:xfrm>
            <a:off x="1096023" y="3793649"/>
            <a:ext cx="6460086" cy="2131162"/>
          </a:xfrm>
          <a:prstGeom prst="rect">
            <a:avLst/>
          </a:prstGeom>
        </p:spPr>
      </p:pic>
    </p:spTree>
    <p:extLst>
      <p:ext uri="{BB962C8B-B14F-4D97-AF65-F5344CB8AC3E}">
        <p14:creationId xmlns:p14="http://schemas.microsoft.com/office/powerpoint/2010/main" val="202793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0139" y="892917"/>
            <a:ext cx="2572109" cy="428685"/>
          </a:xfrm>
          <a:prstGeom prst="rect">
            <a:avLst/>
          </a:prstGeom>
        </p:spPr>
      </p:pic>
      <p:pic>
        <p:nvPicPr>
          <p:cNvPr id="4" name="Picture 3"/>
          <p:cNvPicPr>
            <a:picLocks noChangeAspect="1"/>
          </p:cNvPicPr>
          <p:nvPr/>
        </p:nvPicPr>
        <p:blipFill>
          <a:blip r:embed="rId4"/>
          <a:stretch>
            <a:fillRect/>
          </a:stretch>
        </p:blipFill>
        <p:spPr>
          <a:xfrm>
            <a:off x="1836888" y="1419963"/>
            <a:ext cx="4989796" cy="2232722"/>
          </a:xfrm>
          <a:prstGeom prst="rect">
            <a:avLst/>
          </a:prstGeom>
        </p:spPr>
      </p:pic>
      <p:pic>
        <p:nvPicPr>
          <p:cNvPr id="5" name="Picture 4"/>
          <p:cNvPicPr>
            <a:picLocks noChangeAspect="1"/>
          </p:cNvPicPr>
          <p:nvPr/>
        </p:nvPicPr>
        <p:blipFill>
          <a:blip r:embed="rId5"/>
          <a:stretch>
            <a:fillRect/>
          </a:stretch>
        </p:blipFill>
        <p:spPr>
          <a:xfrm>
            <a:off x="1440545" y="3910436"/>
            <a:ext cx="5782482" cy="2324424"/>
          </a:xfrm>
          <a:prstGeom prst="rect">
            <a:avLst/>
          </a:prstGeom>
        </p:spPr>
      </p:pic>
    </p:spTree>
    <p:extLst>
      <p:ext uri="{BB962C8B-B14F-4D97-AF65-F5344CB8AC3E}">
        <p14:creationId xmlns:p14="http://schemas.microsoft.com/office/powerpoint/2010/main" val="1492509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929977356"/>
              </p:ext>
            </p:extLst>
          </p:nvPr>
        </p:nvGraphicFramePr>
        <p:xfrm>
          <a:off x="1039660" y="1397000"/>
          <a:ext cx="6976998" cy="4511040"/>
        </p:xfrm>
        <a:graphic>
          <a:graphicData uri="http://schemas.openxmlformats.org/drawingml/2006/table">
            <a:tbl>
              <a:tblPr firstRow="1" bandRow="1">
                <a:tableStyleId>{5C22544A-7EE6-4342-B048-85BDC9FD1C3A}</a:tableStyleId>
              </a:tblPr>
              <a:tblGrid>
                <a:gridCol w="6976998">
                  <a:extLst>
                    <a:ext uri="{9D8B030D-6E8A-4147-A177-3AD203B41FA5}">
                      <a16:colId xmlns="" xmlns:a16="http://schemas.microsoft.com/office/drawing/2014/main" val="251759597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err="1" smtClean="0"/>
                        <a:t>Câu</a:t>
                      </a:r>
                      <a:r>
                        <a:rPr lang="en-US" sz="3200" b="1" dirty="0" smtClean="0"/>
                        <a:t> </a:t>
                      </a:r>
                      <a:r>
                        <a:rPr lang="en-US" sz="3200" b="1" dirty="0" err="1" smtClean="0"/>
                        <a:t>hỏi</a:t>
                      </a:r>
                      <a:r>
                        <a:rPr lang="en-US" sz="3200" b="1" dirty="0" smtClean="0"/>
                        <a:t> </a:t>
                      </a:r>
                      <a:r>
                        <a:rPr lang="en-US" sz="3200" b="1" dirty="0" err="1" smtClean="0"/>
                        <a:t>thảo</a:t>
                      </a:r>
                      <a:r>
                        <a:rPr lang="en-US" sz="3200" b="1" dirty="0" smtClean="0"/>
                        <a:t> </a:t>
                      </a:r>
                      <a:r>
                        <a:rPr lang="en-US" sz="3200" b="1" dirty="0" err="1" smtClean="0"/>
                        <a:t>luận</a:t>
                      </a:r>
                      <a:r>
                        <a:rPr lang="en-US" sz="3200" b="1" dirty="0" smtClean="0"/>
                        <a:t> </a:t>
                      </a:r>
                      <a:r>
                        <a:rPr lang="en-US" sz="3200" b="1" dirty="0" err="1" smtClean="0"/>
                        <a:t>gợi</a:t>
                      </a:r>
                      <a:r>
                        <a:rPr lang="en-US" sz="3200" b="1" baseline="0" dirty="0" smtClean="0"/>
                        <a:t> ý</a:t>
                      </a:r>
                      <a:endParaRPr lang="en-US" sz="3200" b="1" dirty="0" smtClean="0"/>
                    </a:p>
                  </a:txBody>
                  <a:tcPr/>
                </a:tc>
                <a:extLst>
                  <a:ext uri="{0D108BD9-81ED-4DB2-BD59-A6C34878D82A}">
                    <a16:rowId xmlns="" xmlns:a16="http://schemas.microsoft.com/office/drawing/2014/main" val="783247405"/>
                  </a:ext>
                </a:extLst>
              </a:tr>
              <a:tr h="370840">
                <a:tc>
                  <a:txBody>
                    <a:bodyPr/>
                    <a:lstStyle/>
                    <a:p>
                      <a:r>
                        <a:rPr lang="en-US" sz="2400" dirty="0" err="1" smtClean="0"/>
                        <a:t>Vẽ</a:t>
                      </a:r>
                      <a:r>
                        <a:rPr lang="en-US" sz="2400" baseline="0" dirty="0" smtClean="0"/>
                        <a:t> </a:t>
                      </a:r>
                      <a:r>
                        <a:rPr lang="en-US" sz="2400" baseline="0" dirty="0" err="1" smtClean="0"/>
                        <a:t>hình</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nào</a:t>
                      </a:r>
                      <a:r>
                        <a:rPr lang="en-US" sz="2400" baseline="0" dirty="0" smtClean="0"/>
                        <a:t>?</a:t>
                      </a:r>
                      <a:endParaRPr lang="en-US" sz="2400" dirty="0"/>
                    </a:p>
                  </a:txBody>
                  <a:tcPr/>
                </a:tc>
                <a:extLst>
                  <a:ext uri="{0D108BD9-81ED-4DB2-BD59-A6C34878D82A}">
                    <a16:rowId xmlns="" xmlns:a16="http://schemas.microsoft.com/office/drawing/2014/main" val="2726406346"/>
                  </a:ext>
                </a:extLst>
              </a:tr>
              <a:tr h="370840">
                <a:tc>
                  <a:txBody>
                    <a:bodyPr/>
                    <a:lstStyle/>
                    <a:p>
                      <a:r>
                        <a:rPr lang="en-US" sz="2400" dirty="0" err="1" smtClean="0"/>
                        <a:t>Khi</a:t>
                      </a:r>
                      <a:r>
                        <a:rPr lang="en-US" sz="2400" dirty="0" smtClean="0"/>
                        <a:t> </a:t>
                      </a:r>
                      <a:r>
                        <a:rPr lang="en-US" sz="2400" dirty="0" err="1" smtClean="0"/>
                        <a:t>vẽ</a:t>
                      </a:r>
                      <a:r>
                        <a:rPr lang="en-US" sz="2400" baseline="0" dirty="0" smtClean="0"/>
                        <a:t> </a:t>
                      </a:r>
                      <a:r>
                        <a:rPr lang="en-US" sz="2400" baseline="0" dirty="0" err="1" smtClean="0"/>
                        <a:t>chưa</a:t>
                      </a:r>
                      <a:r>
                        <a:rPr lang="en-US" sz="2400" baseline="0" dirty="0" smtClean="0"/>
                        <a:t> </a:t>
                      </a:r>
                      <a:r>
                        <a:rPr lang="en-US" sz="2400" baseline="0" dirty="0" err="1" smtClean="0"/>
                        <a:t>được</a:t>
                      </a:r>
                      <a:r>
                        <a:rPr lang="en-US" sz="2400" baseline="0" dirty="0" smtClean="0"/>
                        <a:t>, </a:t>
                      </a:r>
                      <a:r>
                        <a:rPr lang="en-US" sz="2400" baseline="0" dirty="0" err="1" smtClean="0"/>
                        <a:t>dùng</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 </a:t>
                      </a:r>
                      <a:r>
                        <a:rPr lang="en-US" sz="2400" baseline="0" dirty="0" err="1" smtClean="0"/>
                        <a:t>để</a:t>
                      </a:r>
                      <a:r>
                        <a:rPr lang="en-US" sz="2400" baseline="0" dirty="0" smtClean="0"/>
                        <a:t> </a:t>
                      </a:r>
                      <a:r>
                        <a:rPr lang="en-US" sz="2400" baseline="0" dirty="0" err="1" smtClean="0"/>
                        <a:t>xóa</a:t>
                      </a:r>
                      <a:r>
                        <a:rPr lang="en-US" sz="2400" baseline="0" dirty="0" smtClean="0"/>
                        <a:t>?</a:t>
                      </a:r>
                    </a:p>
                    <a:p>
                      <a:r>
                        <a:rPr lang="en-US" sz="2400" baseline="0" dirty="0" err="1" smtClean="0"/>
                        <a:t>Vẽ</a:t>
                      </a:r>
                      <a:r>
                        <a:rPr lang="en-US" sz="2400" baseline="0" dirty="0" smtClean="0"/>
                        <a:t> </a:t>
                      </a:r>
                      <a:r>
                        <a:rPr lang="en-US" sz="2400" baseline="0" dirty="0" err="1" smtClean="0"/>
                        <a:t>trên</a:t>
                      </a:r>
                      <a:r>
                        <a:rPr lang="en-US" sz="2400" baseline="0" dirty="0" smtClean="0"/>
                        <a:t> </a:t>
                      </a:r>
                      <a:r>
                        <a:rPr lang="en-US" sz="2400" baseline="0" dirty="0" err="1" smtClean="0"/>
                        <a:t>cái</a:t>
                      </a:r>
                      <a:r>
                        <a:rPr lang="en-US" sz="2400" baseline="0" dirty="0" smtClean="0"/>
                        <a:t> </a:t>
                      </a:r>
                      <a:r>
                        <a:rPr lang="en-US" sz="2400" baseline="0" dirty="0" err="1" smtClean="0"/>
                        <a:t>gì</a:t>
                      </a:r>
                      <a:r>
                        <a:rPr lang="en-US" sz="2400" baseline="0" dirty="0" smtClean="0"/>
                        <a:t>?</a:t>
                      </a:r>
                    </a:p>
                    <a:p>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bằng</a:t>
                      </a:r>
                      <a:r>
                        <a:rPr lang="en-US" sz="2400" baseline="0" dirty="0" smtClean="0"/>
                        <a:t> </a:t>
                      </a:r>
                      <a:r>
                        <a:rPr lang="en-US" sz="2400" baseline="0" dirty="0" err="1" smtClean="0"/>
                        <a:t>dụng</a:t>
                      </a:r>
                      <a:r>
                        <a:rPr lang="en-US" sz="2400" baseline="0" dirty="0" smtClean="0"/>
                        <a:t> </a:t>
                      </a:r>
                      <a:r>
                        <a:rPr lang="en-US" sz="2400" baseline="0" dirty="0" err="1" smtClean="0"/>
                        <a:t>cụ</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 xmlns:a16="http://schemas.microsoft.com/office/drawing/2014/main" val="3980961806"/>
                  </a:ext>
                </a:extLst>
              </a:tr>
              <a:tr h="370840">
                <a:tc>
                  <a:txBody>
                    <a:bodyPr/>
                    <a:lstStyle/>
                    <a:p>
                      <a:r>
                        <a:rPr lang="en-US" sz="2400" dirty="0" err="1" smtClean="0"/>
                        <a:t>Giấy</a:t>
                      </a:r>
                      <a:r>
                        <a:rPr lang="en-US" sz="2400" baseline="0" dirty="0" smtClean="0"/>
                        <a:t> </a:t>
                      </a:r>
                      <a:r>
                        <a:rPr lang="en-US" sz="2400" baseline="0" dirty="0" err="1" smtClean="0"/>
                        <a:t>màu</a:t>
                      </a:r>
                      <a:r>
                        <a:rPr lang="en-US" sz="2400" baseline="0" dirty="0" smtClean="0"/>
                        <a:t> d</a:t>
                      </a:r>
                      <a:r>
                        <a:rPr lang="vi-VN" sz="2400" baseline="0" smtClean="0"/>
                        <a:t>ù</a:t>
                      </a:r>
                      <a:r>
                        <a:rPr lang="en-US" sz="2400" baseline="0" smtClean="0"/>
                        <a:t>ng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 xmlns:a16="http://schemas.microsoft.com/office/drawing/2014/main" val="1906418919"/>
                  </a:ext>
                </a:extLst>
              </a:tr>
              <a:tr h="370840">
                <a:tc>
                  <a:txBody>
                    <a:bodyPr/>
                    <a:lstStyle/>
                    <a:p>
                      <a:r>
                        <a:rPr lang="en-US" sz="2400" baseline="0" dirty="0" err="1" smtClean="0"/>
                        <a:t>Kéo</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 xmlns:a16="http://schemas.microsoft.com/office/drawing/2014/main" val="560687309"/>
                  </a:ext>
                </a:extLst>
              </a:tr>
              <a:tr h="370840">
                <a:tc>
                  <a:txBody>
                    <a:bodyPr/>
                    <a:lstStyle/>
                    <a:p>
                      <a:r>
                        <a:rPr lang="en-US" sz="2400" dirty="0" err="1" smtClean="0"/>
                        <a:t>Hồ</a:t>
                      </a:r>
                      <a:r>
                        <a:rPr lang="en-US" sz="2400" baseline="0" dirty="0" smtClean="0"/>
                        <a:t> </a:t>
                      </a:r>
                      <a:r>
                        <a:rPr lang="en-US" sz="2400" baseline="0" dirty="0" err="1" smtClean="0"/>
                        <a:t>dán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p>
                  </a:txBody>
                  <a:tcPr/>
                </a:tc>
                <a:extLst>
                  <a:ext uri="{0D108BD9-81ED-4DB2-BD59-A6C34878D82A}">
                    <a16:rowId xmlns="" xmlns:a16="http://schemas.microsoft.com/office/drawing/2014/main" val="1082302076"/>
                  </a:ext>
                </a:extLst>
              </a:tr>
              <a:tr h="370840">
                <a:tc>
                  <a:txBody>
                    <a:bodyPr/>
                    <a:lstStyle/>
                    <a:p>
                      <a:r>
                        <a:rPr lang="en-US" sz="2400" dirty="0" err="1" smtClean="0"/>
                        <a:t>Đất</a:t>
                      </a:r>
                      <a:r>
                        <a:rPr lang="en-US" sz="2400" baseline="0" dirty="0" smtClean="0"/>
                        <a:t> </a:t>
                      </a:r>
                      <a:r>
                        <a:rPr lang="en-US" sz="2400" baseline="0" dirty="0" err="1" smtClean="0"/>
                        <a:t>nặn</a:t>
                      </a:r>
                      <a:r>
                        <a:rPr lang="en-US" sz="2400" baseline="0" dirty="0" smtClean="0"/>
                        <a:t> </a:t>
                      </a:r>
                      <a:r>
                        <a:rPr lang="en-US" sz="2400" baseline="0" dirty="0" err="1" smtClean="0"/>
                        <a:t>dùng</a:t>
                      </a:r>
                      <a:r>
                        <a:rPr lang="en-US" sz="2400" baseline="0" dirty="0" smtClean="0"/>
                        <a:t> </a:t>
                      </a:r>
                      <a:r>
                        <a:rPr lang="en-US" sz="2400" baseline="0" dirty="0" err="1" smtClean="0"/>
                        <a:t>để</a:t>
                      </a:r>
                      <a:r>
                        <a:rPr lang="en-US" sz="2400" baseline="0" dirty="0" smtClean="0"/>
                        <a:t> </a:t>
                      </a:r>
                      <a:r>
                        <a:rPr lang="en-US" sz="2400" baseline="0" dirty="0" err="1" smtClean="0"/>
                        <a:t>làm</a:t>
                      </a:r>
                      <a:r>
                        <a:rPr lang="en-US" sz="2400" baseline="0" dirty="0" smtClean="0"/>
                        <a:t> </a:t>
                      </a:r>
                      <a:r>
                        <a:rPr lang="en-US" sz="2400" baseline="0" dirty="0" err="1" smtClean="0"/>
                        <a:t>gì</a:t>
                      </a:r>
                      <a:r>
                        <a:rPr lang="en-US" sz="2400" baseline="0" dirty="0" smtClean="0"/>
                        <a:t>?</a:t>
                      </a:r>
                      <a:endParaRPr lang="en-US" sz="2400" dirty="0"/>
                    </a:p>
                  </a:txBody>
                  <a:tcPr/>
                </a:tc>
                <a:extLst>
                  <a:ext uri="{0D108BD9-81ED-4DB2-BD59-A6C34878D82A}">
                    <a16:rowId xmlns="" xmlns:a16="http://schemas.microsoft.com/office/drawing/2014/main" val="2486120878"/>
                  </a:ext>
                </a:extLst>
              </a:tr>
              <a:tr h="370840">
                <a:tc>
                  <a:txBody>
                    <a:bodyPr/>
                    <a:lstStyle/>
                    <a:p>
                      <a:r>
                        <a:rPr lang="en-US" sz="2400" dirty="0" err="1" smtClean="0"/>
                        <a:t>Có</a:t>
                      </a:r>
                      <a:r>
                        <a:rPr lang="en-US" sz="2400" baseline="0" dirty="0" smtClean="0"/>
                        <a:t> </a:t>
                      </a:r>
                      <a:r>
                        <a:rPr lang="en-US" sz="2400" baseline="0" dirty="0" err="1" smtClean="0"/>
                        <a:t>được</a:t>
                      </a:r>
                      <a:r>
                        <a:rPr lang="en-US" sz="2400" baseline="0" dirty="0" smtClean="0"/>
                        <a:t> </a:t>
                      </a:r>
                      <a:r>
                        <a:rPr lang="en-US" sz="2400" baseline="0" dirty="0" err="1" smtClean="0"/>
                        <a:t>vẽ</a:t>
                      </a:r>
                      <a:r>
                        <a:rPr lang="en-US" sz="2400" baseline="0" dirty="0" smtClean="0"/>
                        <a:t> </a:t>
                      </a:r>
                      <a:r>
                        <a:rPr lang="en-US" sz="2400" baseline="0" dirty="0" err="1" smtClean="0"/>
                        <a:t>và</a:t>
                      </a:r>
                      <a:r>
                        <a:rPr lang="en-US" sz="2400" baseline="0" dirty="0" smtClean="0"/>
                        <a:t> </a:t>
                      </a:r>
                      <a:r>
                        <a:rPr lang="en-US" sz="2400" baseline="0" dirty="0" err="1" smtClean="0"/>
                        <a:t>tô</a:t>
                      </a:r>
                      <a:r>
                        <a:rPr lang="en-US" sz="2400" baseline="0" dirty="0" smtClean="0"/>
                        <a:t> </a:t>
                      </a:r>
                      <a:r>
                        <a:rPr lang="en-US" sz="2400" baseline="0" dirty="0" err="1" smtClean="0"/>
                        <a:t>màu</a:t>
                      </a:r>
                      <a:r>
                        <a:rPr lang="en-US" sz="2400" baseline="0" dirty="0" smtClean="0"/>
                        <a:t> </a:t>
                      </a:r>
                      <a:r>
                        <a:rPr lang="en-US" sz="2400" baseline="0" dirty="0" err="1" smtClean="0"/>
                        <a:t>ra</a:t>
                      </a:r>
                      <a:r>
                        <a:rPr lang="en-US" sz="2400" baseline="0" dirty="0" smtClean="0"/>
                        <a:t> </a:t>
                      </a:r>
                      <a:r>
                        <a:rPr lang="en-US" sz="2400" baseline="0" dirty="0" err="1" smtClean="0"/>
                        <a:t>bàn</a:t>
                      </a:r>
                      <a:r>
                        <a:rPr lang="en-US" sz="2400" baseline="0" dirty="0" smtClean="0"/>
                        <a:t>, </a:t>
                      </a:r>
                      <a:r>
                        <a:rPr lang="en-US" sz="2400" baseline="0" dirty="0" err="1" smtClean="0"/>
                        <a:t>tường</a:t>
                      </a:r>
                      <a:r>
                        <a:rPr lang="en-US" sz="2400" baseline="0" dirty="0" smtClean="0"/>
                        <a:t> </a:t>
                      </a:r>
                      <a:r>
                        <a:rPr lang="en-US" sz="2400" baseline="0" dirty="0" err="1" smtClean="0"/>
                        <a:t>không</a:t>
                      </a:r>
                      <a:r>
                        <a:rPr lang="en-US" sz="2400" baseline="0" dirty="0" smtClean="0"/>
                        <a:t>? </a:t>
                      </a:r>
                      <a:r>
                        <a:rPr lang="en-US" sz="2400" baseline="0" dirty="0" err="1" smtClean="0"/>
                        <a:t>Vì</a:t>
                      </a:r>
                      <a:r>
                        <a:rPr lang="en-US" sz="2400" baseline="0" dirty="0" smtClean="0"/>
                        <a:t> </a:t>
                      </a:r>
                      <a:r>
                        <a:rPr lang="en-US" sz="2400" baseline="0" dirty="0" err="1" smtClean="0"/>
                        <a:t>sao</a:t>
                      </a:r>
                      <a:r>
                        <a:rPr lang="en-US" sz="2400" baseline="0" dirty="0" smtClean="0"/>
                        <a:t>?</a:t>
                      </a:r>
                      <a:endParaRPr lang="en-US" sz="2400" dirty="0"/>
                    </a:p>
                  </a:txBody>
                  <a:tcPr/>
                </a:tc>
                <a:extLst>
                  <a:ext uri="{0D108BD9-81ED-4DB2-BD59-A6C34878D82A}">
                    <a16:rowId xmlns="" xmlns:a16="http://schemas.microsoft.com/office/drawing/2014/main" val="3288003372"/>
                  </a:ext>
                </a:extLst>
              </a:tr>
            </a:tbl>
          </a:graphicData>
        </a:graphic>
      </p:graphicFrame>
    </p:spTree>
    <p:extLst>
      <p:ext uri="{BB962C8B-B14F-4D97-AF65-F5344CB8AC3E}">
        <p14:creationId xmlns:p14="http://schemas.microsoft.com/office/powerpoint/2010/main" val="2681564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5" name="Rectangle 4"/>
          <p:cNvSpPr/>
          <p:nvPr/>
        </p:nvSpPr>
        <p:spPr>
          <a:xfrm>
            <a:off x="649905" y="1838324"/>
            <a:ext cx="7693050" cy="4562476"/>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a:solidFill>
                  <a:schemeClr val="tx1"/>
                </a:solidFill>
              </a:rPr>
              <a:t>Trò chơi gợi ý: Đúng - Sai</a:t>
            </a:r>
          </a:p>
          <a:p>
            <a:r>
              <a:rPr lang="vi-VN" sz="2400" dirty="0">
                <a:solidFill>
                  <a:schemeClr val="tx1"/>
                </a:solidFill>
              </a:rPr>
              <a:t>(Thực hiện video clip chiếu các sản phẩm mĩ thuật và lồng ghép một số hình ảnh không phải là sản phẩm mĩ thuật như chai nước, hộp bánh, đồ chơi bằng nhựa).</a:t>
            </a:r>
          </a:p>
          <a:p>
            <a:r>
              <a:rPr lang="vi-VN" sz="2400" b="1" dirty="0">
                <a:solidFill>
                  <a:schemeClr val="tx1"/>
                </a:solidFill>
              </a:rPr>
              <a:t>Mục đích: </a:t>
            </a:r>
            <a:r>
              <a:rPr lang="vi-VN" sz="2400" dirty="0">
                <a:solidFill>
                  <a:schemeClr val="tx1"/>
                </a:solidFill>
              </a:rPr>
              <a:t>Học sinh nhận biết được sản phẩm mĩ thuật </a:t>
            </a:r>
          </a:p>
          <a:p>
            <a:r>
              <a:rPr lang="vi-VN" sz="2400" b="1" dirty="0">
                <a:solidFill>
                  <a:schemeClr val="tx1"/>
                </a:solidFill>
              </a:rPr>
              <a:t>Cách </a:t>
            </a:r>
            <a:r>
              <a:rPr lang="vi-VN" sz="2400" b="1" dirty="0" smtClean="0">
                <a:solidFill>
                  <a:schemeClr val="tx1"/>
                </a:solidFill>
              </a:rPr>
              <a:t>chơi</a:t>
            </a:r>
            <a:r>
              <a:rPr lang="en-US" sz="2400" b="1" dirty="0" smtClean="0">
                <a:solidFill>
                  <a:schemeClr val="tx1"/>
                </a:solidFill>
              </a:rPr>
              <a:t>:</a:t>
            </a:r>
          </a:p>
          <a:p>
            <a:r>
              <a:rPr lang="vi-VN" sz="2400" dirty="0" smtClean="0">
                <a:solidFill>
                  <a:schemeClr val="tx1"/>
                </a:solidFill>
              </a:rPr>
              <a:t>Trong </a:t>
            </a:r>
            <a:r>
              <a:rPr lang="vi-VN" sz="2400" dirty="0">
                <a:solidFill>
                  <a:schemeClr val="tx1"/>
                </a:solidFill>
              </a:rPr>
              <a:t>2 phút, lựa chọn hình sản phẩm mĩ thuật trong những hình có sẵn.</a:t>
            </a:r>
          </a:p>
          <a:p>
            <a:r>
              <a:rPr lang="vi-VN" sz="2400" dirty="0">
                <a:solidFill>
                  <a:schemeClr val="tx1"/>
                </a:solidFill>
              </a:rPr>
              <a:t>Chọn 5 học sinh có số kết quả và mô tả chính xác để khen thưởng.</a:t>
            </a:r>
          </a:p>
          <a:p>
            <a:r>
              <a:rPr lang="vi-VN" sz="2400" dirty="0">
                <a:solidFill>
                  <a:schemeClr val="tx1"/>
                </a:solidFill>
              </a:rPr>
              <a:t>GV có thể lồng ghép việc giải thích thế nào là sản phẩm mĩ thuật.</a:t>
            </a:r>
          </a:p>
        </p:txBody>
      </p:sp>
      <p:sp>
        <p:nvSpPr>
          <p:cNvPr id="6" name="Rectangle 5"/>
          <p:cNvSpPr/>
          <p:nvPr/>
        </p:nvSpPr>
        <p:spPr>
          <a:xfrm>
            <a:off x="649905" y="1103326"/>
            <a:ext cx="1957270" cy="5214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err="1" smtClean="0"/>
              <a:t>Tổ</a:t>
            </a:r>
            <a:r>
              <a:rPr lang="en-US" dirty="0" smtClean="0"/>
              <a:t> </a:t>
            </a:r>
            <a:r>
              <a:rPr lang="en-US" dirty="0" err="1" smtClean="0"/>
              <a:t>chức</a:t>
            </a:r>
            <a:r>
              <a:rPr lang="en-US" dirty="0" smtClean="0"/>
              <a:t> </a:t>
            </a:r>
            <a:r>
              <a:rPr lang="en-US" dirty="0" err="1" smtClean="0"/>
              <a:t>trò</a:t>
            </a:r>
            <a:r>
              <a:rPr lang="en-US" dirty="0" smtClean="0"/>
              <a:t> </a:t>
            </a:r>
            <a:r>
              <a:rPr lang="en-US" dirty="0" err="1" smtClean="0"/>
              <a:t>chơi</a:t>
            </a:r>
            <a:endParaRPr lang="en-US" dirty="0"/>
          </a:p>
        </p:txBody>
      </p:sp>
    </p:spTree>
    <p:extLst>
      <p:ext uri="{BB962C8B-B14F-4D97-AF65-F5344CB8AC3E}">
        <p14:creationId xmlns:p14="http://schemas.microsoft.com/office/powerpoint/2010/main" val="1526099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723540" y="1691013"/>
            <a:ext cx="7704163" cy="3001116"/>
          </a:xfrm>
          <a:prstGeom prst="rect">
            <a:avLst/>
          </a:prstGeom>
        </p:spPr>
      </p:pic>
    </p:spTree>
    <p:extLst>
      <p:ext uri="{BB962C8B-B14F-4D97-AF65-F5344CB8AC3E}">
        <p14:creationId xmlns:p14="http://schemas.microsoft.com/office/powerpoint/2010/main" val="1513234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36348" y="480990"/>
            <a:ext cx="2067213" cy="390580"/>
          </a:xfrm>
          <a:prstGeom prst="rect">
            <a:avLst/>
          </a:prstGeom>
        </p:spPr>
      </p:pic>
      <p:pic>
        <p:nvPicPr>
          <p:cNvPr id="4" name="Picture 3"/>
          <p:cNvPicPr>
            <a:picLocks noChangeAspect="1"/>
          </p:cNvPicPr>
          <p:nvPr/>
        </p:nvPicPr>
        <p:blipFill>
          <a:blip r:embed="rId4"/>
          <a:stretch>
            <a:fillRect/>
          </a:stretch>
        </p:blipFill>
        <p:spPr>
          <a:xfrm>
            <a:off x="417484" y="901707"/>
            <a:ext cx="3941574" cy="5824770"/>
          </a:xfrm>
          <a:prstGeom prst="rect">
            <a:avLst/>
          </a:prstGeom>
        </p:spPr>
      </p:pic>
      <p:pic>
        <p:nvPicPr>
          <p:cNvPr id="5" name="Picture 4"/>
          <p:cNvPicPr>
            <a:picLocks noChangeAspect="1"/>
          </p:cNvPicPr>
          <p:nvPr/>
        </p:nvPicPr>
        <p:blipFill>
          <a:blip r:embed="rId5"/>
          <a:stretch>
            <a:fillRect/>
          </a:stretch>
        </p:blipFill>
        <p:spPr>
          <a:xfrm>
            <a:off x="5054751" y="399538"/>
            <a:ext cx="3114158" cy="2926235"/>
          </a:xfrm>
          <a:prstGeom prst="rect">
            <a:avLst/>
          </a:prstGeom>
        </p:spPr>
      </p:pic>
      <p:pic>
        <p:nvPicPr>
          <p:cNvPr id="6" name="Picture 5"/>
          <p:cNvPicPr>
            <a:picLocks noChangeAspect="1"/>
          </p:cNvPicPr>
          <p:nvPr/>
        </p:nvPicPr>
        <p:blipFill>
          <a:blip r:embed="rId6"/>
          <a:stretch>
            <a:fillRect/>
          </a:stretch>
        </p:blipFill>
        <p:spPr>
          <a:xfrm>
            <a:off x="5054751" y="3707099"/>
            <a:ext cx="3114158" cy="3019378"/>
          </a:xfrm>
          <a:prstGeom prst="rect">
            <a:avLst/>
          </a:prstGeom>
        </p:spPr>
      </p:pic>
      <p:sp>
        <p:nvSpPr>
          <p:cNvPr id="8" name="Rectangle 7"/>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1:</a:t>
            </a:r>
            <a:endParaRPr lang="en-US" b="1" dirty="0">
              <a:solidFill>
                <a:srgbClr val="FF0000"/>
              </a:solidFill>
            </a:endParaRPr>
          </a:p>
        </p:txBody>
      </p:sp>
    </p:spTree>
    <p:extLst>
      <p:ext uri="{BB962C8B-B14F-4D97-AF65-F5344CB8AC3E}">
        <p14:creationId xmlns:p14="http://schemas.microsoft.com/office/powerpoint/2010/main" val="1365246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3" name="Picture 2"/>
          <p:cNvPicPr>
            <a:picLocks noChangeAspect="1"/>
          </p:cNvPicPr>
          <p:nvPr/>
        </p:nvPicPr>
        <p:blipFill>
          <a:blip r:embed="rId3"/>
          <a:stretch>
            <a:fillRect/>
          </a:stretch>
        </p:blipFill>
        <p:spPr>
          <a:xfrm>
            <a:off x="6724370" y="739000"/>
            <a:ext cx="2067213" cy="390580"/>
          </a:xfrm>
          <a:prstGeom prst="rect">
            <a:avLst/>
          </a:prstGeom>
        </p:spPr>
      </p:pic>
      <p:pic>
        <p:nvPicPr>
          <p:cNvPr id="5" name="Picture 4"/>
          <p:cNvPicPr>
            <a:picLocks noChangeAspect="1"/>
          </p:cNvPicPr>
          <p:nvPr/>
        </p:nvPicPr>
        <p:blipFill>
          <a:blip r:embed="rId4"/>
          <a:stretch>
            <a:fillRect/>
          </a:stretch>
        </p:blipFill>
        <p:spPr>
          <a:xfrm>
            <a:off x="934643" y="145091"/>
            <a:ext cx="2298736" cy="6567818"/>
          </a:xfrm>
          <a:prstGeom prst="rect">
            <a:avLst/>
          </a:prstGeom>
        </p:spPr>
      </p:pic>
      <p:pic>
        <p:nvPicPr>
          <p:cNvPr id="6" name="Picture 5"/>
          <p:cNvPicPr>
            <a:picLocks noChangeAspect="1"/>
          </p:cNvPicPr>
          <p:nvPr/>
        </p:nvPicPr>
        <p:blipFill>
          <a:blip r:embed="rId5"/>
          <a:stretch>
            <a:fillRect/>
          </a:stretch>
        </p:blipFill>
        <p:spPr>
          <a:xfrm>
            <a:off x="3867098" y="1793424"/>
            <a:ext cx="4924485" cy="3793184"/>
          </a:xfrm>
          <a:prstGeom prst="rect">
            <a:avLst/>
          </a:prstGeom>
        </p:spPr>
      </p:pic>
    </p:spTree>
    <p:extLst>
      <p:ext uri="{BB962C8B-B14F-4D97-AF65-F5344CB8AC3E}">
        <p14:creationId xmlns:p14="http://schemas.microsoft.com/office/powerpoint/2010/main" val="4106188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4193063017"/>
              </p:ext>
            </p:extLst>
          </p:nvPr>
        </p:nvGraphicFramePr>
        <p:xfrm>
          <a:off x="926926" y="1397000"/>
          <a:ext cx="7377830" cy="3291840"/>
        </p:xfrm>
        <a:graphic>
          <a:graphicData uri="http://schemas.openxmlformats.org/drawingml/2006/table">
            <a:tbl>
              <a:tblPr firstRow="1" bandRow="1">
                <a:tableStyleId>{5C22544A-7EE6-4342-B048-85BDC9FD1C3A}</a:tableStyleId>
              </a:tblPr>
              <a:tblGrid>
                <a:gridCol w="7377830">
                  <a:extLst>
                    <a:ext uri="{9D8B030D-6E8A-4147-A177-3AD203B41FA5}">
                      <a16:colId xmlns="" xmlns:a16="http://schemas.microsoft.com/office/drawing/2014/main" val="242416846"/>
                    </a:ext>
                  </a:extLst>
                </a:gridCol>
              </a:tblGrid>
              <a:tr h="370840">
                <a:tc>
                  <a:txBody>
                    <a:bodyPr/>
                    <a:lstStyle/>
                    <a:p>
                      <a:pPr>
                        <a:spcBef>
                          <a:spcPts val="600"/>
                        </a:spcBef>
                        <a:spcAft>
                          <a:spcPts val="600"/>
                        </a:spcAft>
                      </a:pPr>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 xmlns:a16="http://schemas.microsoft.com/office/drawing/2014/main" val="2740169456"/>
                  </a:ext>
                </a:extLst>
              </a:tr>
              <a:tr h="370840">
                <a:tc>
                  <a:txBody>
                    <a:bodyPr/>
                    <a:lstStyle/>
                    <a:p>
                      <a:pPr>
                        <a:spcBef>
                          <a:spcPts val="600"/>
                        </a:spcBef>
                        <a:spcAft>
                          <a:spcPts val="600"/>
                        </a:spcAft>
                      </a:pPr>
                      <a:r>
                        <a:rPr lang="en-US" sz="3200" dirty="0" err="1" smtClean="0"/>
                        <a:t>Đây</a:t>
                      </a:r>
                      <a:r>
                        <a:rPr lang="en-US" sz="3200" dirty="0" smtClean="0"/>
                        <a:t> </a:t>
                      </a:r>
                      <a:r>
                        <a:rPr lang="en-US" sz="3200" dirty="0" err="1" smtClean="0"/>
                        <a:t>là</a:t>
                      </a:r>
                      <a:r>
                        <a:rPr lang="en-US" sz="3200" dirty="0" smtClean="0"/>
                        <a:t> </a:t>
                      </a: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gì</a:t>
                      </a:r>
                      <a:r>
                        <a:rPr lang="en-US" sz="3200" dirty="0" smtClean="0"/>
                        <a:t>?</a:t>
                      </a:r>
                      <a:endParaRPr lang="en-US" sz="3200" dirty="0"/>
                    </a:p>
                  </a:txBody>
                  <a:tcPr/>
                </a:tc>
                <a:extLst>
                  <a:ext uri="{0D108BD9-81ED-4DB2-BD59-A6C34878D82A}">
                    <a16:rowId xmlns="" xmlns:a16="http://schemas.microsoft.com/office/drawing/2014/main" val="394711422"/>
                  </a:ext>
                </a:extLst>
              </a:tr>
              <a:tr h="370840">
                <a:tc>
                  <a:txBody>
                    <a:bodyPr/>
                    <a:lstStyle/>
                    <a:p>
                      <a:pPr>
                        <a:spcBef>
                          <a:spcPts val="600"/>
                        </a:spcBef>
                        <a:spcAft>
                          <a:spcPts val="600"/>
                        </a:spcAft>
                      </a:pPr>
                      <a:r>
                        <a:rPr lang="en-US" sz="3200" dirty="0" err="1" smtClean="0"/>
                        <a:t>Những</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này</a:t>
                      </a:r>
                      <a:r>
                        <a:rPr lang="en-US" sz="3200" dirty="0" smtClean="0"/>
                        <a:t> </a:t>
                      </a:r>
                      <a:r>
                        <a:rPr lang="en-US" sz="3200" dirty="0" err="1" smtClean="0"/>
                        <a:t>có</a:t>
                      </a:r>
                      <a:r>
                        <a:rPr lang="en-US" sz="3200" dirty="0" smtClean="0"/>
                        <a:t> </a:t>
                      </a:r>
                      <a:r>
                        <a:rPr lang="en-US" sz="3200" dirty="0" err="1" smtClean="0"/>
                        <a:t>đặc</a:t>
                      </a:r>
                      <a:r>
                        <a:rPr lang="en-US" sz="3200" dirty="0" smtClean="0"/>
                        <a:t> </a:t>
                      </a:r>
                      <a:r>
                        <a:rPr lang="en-US" sz="3200" dirty="0" err="1" smtClean="0"/>
                        <a:t>điểm</a:t>
                      </a:r>
                      <a:r>
                        <a:rPr lang="en-US" sz="3200" dirty="0" smtClean="0"/>
                        <a:t> </a:t>
                      </a:r>
                      <a:r>
                        <a:rPr lang="en-US" sz="3200" dirty="0" err="1" smtClean="0"/>
                        <a:t>gì</a:t>
                      </a:r>
                      <a:r>
                        <a:rPr lang="en-US" sz="3200" dirty="0" smtClean="0"/>
                        <a:t> </a:t>
                      </a:r>
                      <a:r>
                        <a:rPr lang="en-US" sz="3200" dirty="0" err="1" smtClean="0"/>
                        <a:t>để</a:t>
                      </a:r>
                      <a:r>
                        <a:rPr lang="en-US" sz="3200" dirty="0" smtClean="0"/>
                        <a:t> </a:t>
                      </a:r>
                      <a:r>
                        <a:rPr lang="en-US" sz="3200" dirty="0" err="1" smtClean="0"/>
                        <a:t>nhận</a:t>
                      </a:r>
                      <a:r>
                        <a:rPr lang="en-US" sz="3200" dirty="0" smtClean="0"/>
                        <a:t> </a:t>
                      </a:r>
                      <a:r>
                        <a:rPr lang="en-US" sz="3200" dirty="0" err="1" smtClean="0"/>
                        <a:t>biết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màu</a:t>
                      </a:r>
                      <a:r>
                        <a:rPr lang="en-US" sz="3200" dirty="0" smtClean="0"/>
                        <a:t> </a:t>
                      </a:r>
                      <a:r>
                        <a:rPr lang="en-US" sz="3200" dirty="0" err="1" smtClean="0"/>
                        <a:t>sắc</a:t>
                      </a:r>
                      <a:r>
                        <a:rPr lang="en-US" sz="3200" dirty="0" smtClean="0"/>
                        <a:t>, </a:t>
                      </a:r>
                      <a:r>
                        <a:rPr lang="en-US" sz="3200" dirty="0" err="1" smtClean="0"/>
                        <a:t>vật</a:t>
                      </a:r>
                      <a:r>
                        <a:rPr lang="en-US" sz="3200" dirty="0" smtClean="0"/>
                        <a:t> </a:t>
                      </a:r>
                      <a:r>
                        <a:rPr lang="en-US" sz="3200" dirty="0" err="1" smtClean="0"/>
                        <a:t>liệu</a:t>
                      </a:r>
                      <a:r>
                        <a:rPr lang="en-US" sz="3200" dirty="0" smtClean="0"/>
                        <a:t>)</a:t>
                      </a:r>
                      <a:endParaRPr lang="en-US" sz="3200" dirty="0"/>
                    </a:p>
                  </a:txBody>
                  <a:tcPr/>
                </a:tc>
                <a:extLst>
                  <a:ext uri="{0D108BD9-81ED-4DB2-BD59-A6C34878D82A}">
                    <a16:rowId xmlns="" xmlns:a16="http://schemas.microsoft.com/office/drawing/2014/main" val="3934327231"/>
                  </a:ext>
                </a:extLst>
              </a:tr>
              <a:tr h="370840">
                <a:tc>
                  <a:txBody>
                    <a:bodyPr/>
                    <a:lstStyle/>
                    <a:p>
                      <a:pPr>
                        <a:spcBef>
                          <a:spcPts val="600"/>
                        </a:spcBef>
                        <a:spcAft>
                          <a:spcPts val="600"/>
                        </a:spcAft>
                      </a:pPr>
                      <a:r>
                        <a:rPr lang="en-US" sz="3200" dirty="0" smtClean="0"/>
                        <a:t>Theo </a:t>
                      </a:r>
                      <a:r>
                        <a:rPr lang="en-US" sz="3200" dirty="0" err="1" smtClean="0"/>
                        <a:t>em</a:t>
                      </a:r>
                      <a:r>
                        <a:rPr lang="en-US" sz="3200" dirty="0" smtClean="0"/>
                        <a:t>, </a:t>
                      </a:r>
                      <a:r>
                        <a:rPr lang="en-US" sz="3200" dirty="0" err="1" smtClean="0"/>
                        <a:t>thế</a:t>
                      </a:r>
                      <a:r>
                        <a:rPr lang="en-US" sz="3200" dirty="0" smtClean="0"/>
                        <a:t> </a:t>
                      </a:r>
                      <a:r>
                        <a:rPr lang="en-US" sz="3200" dirty="0" err="1" smtClean="0"/>
                        <a:t>nào</a:t>
                      </a:r>
                      <a:r>
                        <a:rPr lang="en-US" sz="3200" dirty="0" smtClean="0"/>
                        <a:t> </a:t>
                      </a:r>
                      <a:r>
                        <a:rPr lang="en-US" sz="3200" dirty="0" err="1" smtClean="0"/>
                        <a:t>là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tạo</a:t>
                      </a:r>
                      <a:r>
                        <a:rPr lang="en-US" sz="3200" dirty="0" smtClean="0"/>
                        <a:t> </a:t>
                      </a:r>
                      <a:r>
                        <a:rPr lang="en-US" sz="3200" dirty="0" err="1" smtClean="0"/>
                        <a:t>hình</a:t>
                      </a:r>
                      <a:r>
                        <a:rPr lang="en-US" sz="3200" dirty="0" smtClean="0"/>
                        <a:t> </a:t>
                      </a:r>
                      <a:r>
                        <a:rPr lang="en-US" sz="3200" dirty="0" err="1" smtClean="0"/>
                        <a:t>và</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 </a:t>
                      </a:r>
                      <a:r>
                        <a:rPr lang="en-US" sz="3200" dirty="0" err="1" smtClean="0"/>
                        <a:t>ứng</a:t>
                      </a:r>
                      <a:r>
                        <a:rPr lang="en-US" sz="3200" dirty="0" smtClean="0"/>
                        <a:t> </a:t>
                      </a:r>
                      <a:r>
                        <a:rPr lang="en-US" sz="3200" dirty="0" err="1" smtClean="0"/>
                        <a:t>dụng</a:t>
                      </a:r>
                      <a:r>
                        <a:rPr lang="en-US" sz="3200" dirty="0" smtClean="0"/>
                        <a:t>?</a:t>
                      </a:r>
                      <a:endParaRPr lang="en-US" sz="3200" dirty="0"/>
                    </a:p>
                  </a:txBody>
                  <a:tcPr/>
                </a:tc>
                <a:extLst>
                  <a:ext uri="{0D108BD9-81ED-4DB2-BD59-A6C34878D82A}">
                    <a16:rowId xmlns="" xmlns:a16="http://schemas.microsoft.com/office/drawing/2014/main" val="82457261"/>
                  </a:ext>
                </a:extLst>
              </a:tr>
            </a:tbl>
          </a:graphicData>
        </a:graphic>
      </p:graphicFrame>
    </p:spTree>
    <p:extLst>
      <p:ext uri="{BB962C8B-B14F-4D97-AF65-F5344CB8AC3E}">
        <p14:creationId xmlns:p14="http://schemas.microsoft.com/office/powerpoint/2010/main" val="1676503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sp>
        <p:nvSpPr>
          <p:cNvPr id="3" name="Rectangle 2"/>
          <p:cNvSpPr/>
          <p:nvPr/>
        </p:nvSpPr>
        <p:spPr>
          <a:xfrm>
            <a:off x="632561" y="80208"/>
            <a:ext cx="1787022" cy="3706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FF0000"/>
                </a:solidFill>
              </a:rPr>
              <a:t>NỘI DUNG 2:</a:t>
            </a:r>
            <a:endParaRPr lang="en-US" b="1" dirty="0">
              <a:solidFill>
                <a:srgbClr val="FF0000"/>
              </a:solidFill>
            </a:endParaRPr>
          </a:p>
        </p:txBody>
      </p:sp>
      <p:pic>
        <p:nvPicPr>
          <p:cNvPr id="4" name="Picture 3"/>
          <p:cNvPicPr>
            <a:picLocks noChangeAspect="1"/>
          </p:cNvPicPr>
          <p:nvPr/>
        </p:nvPicPr>
        <p:blipFill>
          <a:blip r:embed="rId3"/>
          <a:stretch>
            <a:fillRect/>
          </a:stretch>
        </p:blipFill>
        <p:spPr>
          <a:xfrm>
            <a:off x="632561" y="531062"/>
            <a:ext cx="2476846" cy="33342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61" y="3855363"/>
            <a:ext cx="3118067" cy="2356441"/>
          </a:xfrm>
          <a:prstGeom prst="rect">
            <a:avLst/>
          </a:prstGeom>
        </p:spPr>
      </p:pic>
      <p:pic>
        <p:nvPicPr>
          <p:cNvPr id="8" name="Picture 7"/>
          <p:cNvPicPr>
            <a:picLocks noChangeAspect="1"/>
          </p:cNvPicPr>
          <p:nvPr/>
        </p:nvPicPr>
        <p:blipFill>
          <a:blip r:embed="rId5"/>
          <a:stretch>
            <a:fillRect/>
          </a:stretch>
        </p:blipFill>
        <p:spPr>
          <a:xfrm>
            <a:off x="5363986" y="3474140"/>
            <a:ext cx="2994158" cy="3277389"/>
          </a:xfrm>
          <a:prstGeom prst="rect">
            <a:avLst/>
          </a:prstGeom>
        </p:spPr>
      </p:pic>
      <p:pic>
        <p:nvPicPr>
          <p:cNvPr id="9" name="Picture 8"/>
          <p:cNvPicPr>
            <a:picLocks noChangeAspect="1"/>
          </p:cNvPicPr>
          <p:nvPr/>
        </p:nvPicPr>
        <p:blipFill>
          <a:blip r:embed="rId6"/>
          <a:stretch>
            <a:fillRect/>
          </a:stretch>
        </p:blipFill>
        <p:spPr>
          <a:xfrm>
            <a:off x="5363986" y="265531"/>
            <a:ext cx="3054821" cy="3066392"/>
          </a:xfrm>
          <a:prstGeom prst="rect">
            <a:avLst/>
          </a:prstGeom>
        </p:spPr>
      </p:pic>
      <p:sp>
        <p:nvSpPr>
          <p:cNvPr id="12" name="Rectangle 11"/>
          <p:cNvSpPr/>
          <p:nvPr/>
        </p:nvSpPr>
        <p:spPr>
          <a:xfrm>
            <a:off x="1698739" y="6266718"/>
            <a:ext cx="983254" cy="37433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Họa</a:t>
            </a:r>
            <a:r>
              <a:rPr lang="en-US" b="1" dirty="0" smtClean="0">
                <a:solidFill>
                  <a:schemeClr val="tx1"/>
                </a:solidFill>
              </a:rPr>
              <a:t> </a:t>
            </a:r>
            <a:r>
              <a:rPr lang="en-US" b="1" dirty="0" err="1" smtClean="0">
                <a:solidFill>
                  <a:schemeClr val="tx1"/>
                </a:solidFill>
              </a:rPr>
              <a:t>sĩ</a:t>
            </a:r>
            <a:endParaRPr lang="en-US" b="1" dirty="0">
              <a:solidFill>
                <a:schemeClr val="tx1"/>
              </a:solidFill>
            </a:endParaRPr>
          </a:p>
        </p:txBody>
      </p:sp>
      <p:pic>
        <p:nvPicPr>
          <p:cNvPr id="13" name="Picture 12"/>
          <p:cNvPicPr>
            <a:picLocks noChangeAspect="1"/>
          </p:cNvPicPr>
          <p:nvPr/>
        </p:nvPicPr>
        <p:blipFill>
          <a:blip r:embed="rId7"/>
          <a:stretch>
            <a:fillRect/>
          </a:stretch>
        </p:blipFill>
        <p:spPr>
          <a:xfrm>
            <a:off x="1317495" y="981916"/>
            <a:ext cx="2400635" cy="2524477"/>
          </a:xfrm>
          <a:prstGeom prst="rect">
            <a:avLst/>
          </a:prstGeom>
        </p:spPr>
      </p:pic>
      <p:sp>
        <p:nvSpPr>
          <p:cNvPr id="14" name="Rectangle 13"/>
          <p:cNvSpPr/>
          <p:nvPr/>
        </p:nvSpPr>
        <p:spPr>
          <a:xfrm>
            <a:off x="167120" y="2686155"/>
            <a:ext cx="983254" cy="78798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Nhà</a:t>
            </a:r>
            <a:r>
              <a:rPr lang="en-US" b="1" dirty="0" smtClean="0">
                <a:solidFill>
                  <a:schemeClr val="tx1"/>
                </a:solidFill>
              </a:rPr>
              <a:t> </a:t>
            </a:r>
            <a:r>
              <a:rPr lang="en-US" b="1" dirty="0" err="1" smtClean="0">
                <a:solidFill>
                  <a:schemeClr val="tx1"/>
                </a:solidFill>
              </a:rPr>
              <a:t>điêu</a:t>
            </a:r>
            <a:r>
              <a:rPr lang="en-US" b="1" dirty="0" smtClean="0">
                <a:solidFill>
                  <a:schemeClr val="tx1"/>
                </a:solidFill>
              </a:rPr>
              <a:t> </a:t>
            </a:r>
            <a:r>
              <a:rPr lang="en-US" b="1" dirty="0" err="1" smtClean="0">
                <a:solidFill>
                  <a:schemeClr val="tx1"/>
                </a:solidFill>
              </a:rPr>
              <a:t>khắc</a:t>
            </a:r>
            <a:endParaRPr lang="en-US" b="1" dirty="0">
              <a:solidFill>
                <a:schemeClr val="tx1"/>
              </a:solidFill>
            </a:endParaRPr>
          </a:p>
        </p:txBody>
      </p:sp>
    </p:spTree>
    <p:extLst>
      <p:ext uri="{BB962C8B-B14F-4D97-AF65-F5344CB8AC3E}">
        <p14:creationId xmlns:p14="http://schemas.microsoft.com/office/powerpoint/2010/main" val="27878523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8263" y="851769"/>
            <a:ext cx="4341460" cy="288960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729" y="1302291"/>
            <a:ext cx="4096011" cy="3072009"/>
          </a:xfrm>
          <a:prstGeom prst="rect">
            <a:avLst/>
          </a:prstGeom>
        </p:spPr>
      </p:pic>
      <p:sp>
        <p:nvSpPr>
          <p:cNvPr id="6" name="Rectangle 5"/>
          <p:cNvSpPr/>
          <p:nvPr/>
        </p:nvSpPr>
        <p:spPr>
          <a:xfrm>
            <a:off x="701459" y="4513074"/>
            <a:ext cx="3432130"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ngoài</a:t>
            </a:r>
            <a:r>
              <a:rPr lang="en-US" b="1" dirty="0" smtClean="0">
                <a:solidFill>
                  <a:schemeClr val="tx1"/>
                </a:solidFill>
              </a:rPr>
              <a:t> </a:t>
            </a:r>
            <a:r>
              <a:rPr lang="en-US" b="1" dirty="0" err="1" smtClean="0">
                <a:solidFill>
                  <a:schemeClr val="tx1"/>
                </a:solidFill>
              </a:rPr>
              <a:t>sân</a:t>
            </a:r>
            <a:r>
              <a:rPr lang="en-US" b="1" dirty="0" smtClean="0">
                <a:solidFill>
                  <a:schemeClr val="tx1"/>
                </a:solidFill>
              </a:rPr>
              <a:t> </a:t>
            </a:r>
            <a:r>
              <a:rPr lang="en-US" b="1" dirty="0" err="1" smtClean="0">
                <a:solidFill>
                  <a:schemeClr val="tx1"/>
                </a:solidFill>
              </a:rPr>
              <a:t>trường</a:t>
            </a:r>
            <a:endParaRPr lang="en-US" b="1" dirty="0">
              <a:solidFill>
                <a:schemeClr val="tx1"/>
              </a:solidFill>
            </a:endParaRPr>
          </a:p>
        </p:txBody>
      </p:sp>
      <p:sp>
        <p:nvSpPr>
          <p:cNvPr id="7" name="Rectangle 6"/>
          <p:cNvSpPr/>
          <p:nvPr/>
        </p:nvSpPr>
        <p:spPr>
          <a:xfrm>
            <a:off x="5333374" y="3915529"/>
            <a:ext cx="3148833" cy="42218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sinh</a:t>
            </a:r>
            <a:r>
              <a:rPr lang="en-US" b="1" dirty="0" smtClean="0">
                <a:solidFill>
                  <a:schemeClr val="tx1"/>
                </a:solidFill>
              </a:rPr>
              <a:t> </a:t>
            </a:r>
            <a:r>
              <a:rPr lang="en-US" b="1" dirty="0" err="1" smtClean="0">
                <a:solidFill>
                  <a:schemeClr val="tx1"/>
                </a:solidFill>
              </a:rPr>
              <a:t>học</a:t>
            </a:r>
            <a:r>
              <a:rPr lang="en-US" b="1" dirty="0" smtClean="0">
                <a:solidFill>
                  <a:schemeClr val="tx1"/>
                </a:solidFill>
              </a:rPr>
              <a:t> </a:t>
            </a:r>
            <a:r>
              <a:rPr lang="en-US" b="1" dirty="0" err="1" smtClean="0">
                <a:solidFill>
                  <a:schemeClr val="tx1"/>
                </a:solidFill>
              </a:rPr>
              <a:t>vẽ</a:t>
            </a:r>
            <a:r>
              <a:rPr lang="en-US" b="1" dirty="0" smtClean="0">
                <a:solidFill>
                  <a:schemeClr val="tx1"/>
                </a:solidFill>
              </a:rPr>
              <a:t> </a:t>
            </a:r>
            <a:r>
              <a:rPr lang="en-US" b="1" dirty="0" err="1" smtClean="0">
                <a:solidFill>
                  <a:schemeClr val="tx1"/>
                </a:solidFill>
              </a:rPr>
              <a:t>trong</a:t>
            </a:r>
            <a:r>
              <a:rPr lang="en-US" b="1" dirty="0" smtClean="0">
                <a:solidFill>
                  <a:schemeClr val="tx1"/>
                </a:solidFill>
              </a:rPr>
              <a:t> </a:t>
            </a:r>
            <a:r>
              <a:rPr lang="en-US" b="1" dirty="0" err="1" smtClean="0">
                <a:solidFill>
                  <a:schemeClr val="tx1"/>
                </a:solidFill>
              </a:rPr>
              <a:t>lớp</a:t>
            </a:r>
            <a:endParaRPr lang="en-US" b="1" dirty="0">
              <a:solidFill>
                <a:schemeClr val="tx1"/>
              </a:solidFill>
            </a:endParaRPr>
          </a:p>
        </p:txBody>
      </p:sp>
    </p:spTree>
    <p:extLst>
      <p:ext uri="{BB962C8B-B14F-4D97-AF65-F5344CB8AC3E}">
        <p14:creationId xmlns:p14="http://schemas.microsoft.com/office/powerpoint/2010/main" val="3119047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51247" cy="685800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339487279"/>
              </p:ext>
            </p:extLst>
          </p:nvPr>
        </p:nvGraphicFramePr>
        <p:xfrm>
          <a:off x="1524000" y="1397000"/>
          <a:ext cx="6096000" cy="3200400"/>
        </p:xfrm>
        <a:graphic>
          <a:graphicData uri="http://schemas.openxmlformats.org/drawingml/2006/table">
            <a:tbl>
              <a:tblPr firstRow="1" bandRow="1">
                <a:tableStyleId>{5C22544A-7EE6-4342-B048-85BDC9FD1C3A}</a:tableStyleId>
              </a:tblPr>
              <a:tblGrid>
                <a:gridCol w="6096000">
                  <a:extLst>
                    <a:ext uri="{9D8B030D-6E8A-4147-A177-3AD203B41FA5}">
                      <a16:colId xmlns="" xmlns:a16="http://schemas.microsoft.com/office/drawing/2014/main" val="2373534006"/>
                    </a:ext>
                  </a:extLst>
                </a:gridCol>
              </a:tblGrid>
              <a:tr h="370840">
                <a:tc>
                  <a:txBody>
                    <a:bodyPr/>
                    <a:lstStyle/>
                    <a:p>
                      <a:r>
                        <a:rPr lang="en-US" sz="3200" dirty="0" err="1" smtClean="0"/>
                        <a:t>Câu</a:t>
                      </a:r>
                      <a:r>
                        <a:rPr lang="en-US" sz="3200" dirty="0" smtClean="0"/>
                        <a:t> </a:t>
                      </a:r>
                      <a:r>
                        <a:rPr lang="en-US" sz="3200" dirty="0" err="1" smtClean="0"/>
                        <a:t>hỏi</a:t>
                      </a:r>
                      <a:r>
                        <a:rPr lang="en-US" sz="3200" dirty="0" smtClean="0"/>
                        <a:t> </a:t>
                      </a:r>
                      <a:r>
                        <a:rPr lang="en-US" sz="3200" dirty="0" err="1" smtClean="0"/>
                        <a:t>thảo</a:t>
                      </a:r>
                      <a:r>
                        <a:rPr lang="en-US" sz="3200" dirty="0" smtClean="0"/>
                        <a:t> </a:t>
                      </a:r>
                      <a:r>
                        <a:rPr lang="en-US" sz="3200" dirty="0" err="1" smtClean="0"/>
                        <a:t>luận</a:t>
                      </a:r>
                      <a:r>
                        <a:rPr lang="en-US" sz="3200" dirty="0" smtClean="0"/>
                        <a:t> </a:t>
                      </a:r>
                      <a:r>
                        <a:rPr lang="en-US" sz="3200" dirty="0" err="1" smtClean="0"/>
                        <a:t>gợi</a:t>
                      </a:r>
                      <a:r>
                        <a:rPr lang="en-US" sz="3200" baseline="0" dirty="0" smtClean="0"/>
                        <a:t> ý</a:t>
                      </a:r>
                      <a:endParaRPr lang="en-US" sz="3200" dirty="0"/>
                    </a:p>
                  </a:txBody>
                  <a:tcPr/>
                </a:tc>
                <a:extLst>
                  <a:ext uri="{0D108BD9-81ED-4DB2-BD59-A6C34878D82A}">
                    <a16:rowId xmlns="" xmlns:a16="http://schemas.microsoft.com/office/drawing/2014/main" val="4106421590"/>
                  </a:ext>
                </a:extLst>
              </a:tr>
              <a:tr h="370840">
                <a:tc>
                  <a:txBody>
                    <a:bodyPr/>
                    <a:lstStyle/>
                    <a:p>
                      <a:r>
                        <a:rPr lang="en-US" sz="3200" dirty="0" smtClean="0"/>
                        <a:t>Theo </a:t>
                      </a:r>
                      <a:r>
                        <a:rPr lang="en-US" sz="3200" dirty="0" err="1" smtClean="0"/>
                        <a:t>em</a:t>
                      </a:r>
                      <a:r>
                        <a:rPr lang="en-US" sz="3200" dirty="0" smtClean="0"/>
                        <a:t>, </a:t>
                      </a:r>
                      <a:r>
                        <a:rPr lang="en-US" sz="3200" dirty="0" err="1" smtClean="0"/>
                        <a:t>những</a:t>
                      </a:r>
                      <a:r>
                        <a:rPr lang="en-US" sz="3200" dirty="0" smtClean="0"/>
                        <a:t> </a:t>
                      </a:r>
                      <a:r>
                        <a:rPr lang="en-US" sz="3200" dirty="0" err="1" smtClean="0"/>
                        <a:t>ai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sáng</a:t>
                      </a:r>
                      <a:r>
                        <a:rPr lang="en-US" sz="3200" dirty="0" smtClean="0"/>
                        <a:t> </a:t>
                      </a:r>
                      <a:r>
                        <a:rPr lang="en-US" sz="3200" dirty="0" err="1" smtClean="0"/>
                        <a:t>tạo</a:t>
                      </a:r>
                      <a:r>
                        <a:rPr lang="en-US" sz="3200" dirty="0" smtClean="0"/>
                        <a:t> </a:t>
                      </a:r>
                      <a:r>
                        <a:rPr lang="en-US" sz="3200" dirty="0" err="1" smtClean="0"/>
                        <a:t>ra</a:t>
                      </a:r>
                      <a:r>
                        <a:rPr lang="en-US" sz="3200" dirty="0" smtClean="0"/>
                        <a:t> </a:t>
                      </a:r>
                      <a:r>
                        <a:rPr lang="en-US" sz="3200" dirty="0" err="1" smtClean="0"/>
                        <a:t>các</a:t>
                      </a:r>
                      <a:r>
                        <a:rPr lang="en-US" sz="3200" dirty="0" smtClean="0"/>
                        <a:t> </a:t>
                      </a:r>
                      <a:r>
                        <a:rPr lang="en-US" sz="3200" dirty="0" err="1" smtClean="0"/>
                        <a:t>sản</a:t>
                      </a:r>
                      <a:r>
                        <a:rPr lang="en-US" sz="3200" dirty="0" smtClean="0"/>
                        <a:t> </a:t>
                      </a:r>
                      <a:r>
                        <a:rPr lang="en-US" sz="3200" dirty="0" err="1" smtClean="0"/>
                        <a:t>phẩm</a:t>
                      </a:r>
                      <a:r>
                        <a:rPr lang="en-US" sz="3200" dirty="0" smtClean="0"/>
                        <a:t> </a:t>
                      </a:r>
                      <a:r>
                        <a:rPr lang="en-US" sz="3200" dirty="0" err="1" smtClean="0"/>
                        <a:t>mĩ</a:t>
                      </a:r>
                      <a:r>
                        <a:rPr lang="en-US" sz="3200" dirty="0" smtClean="0"/>
                        <a:t> </a:t>
                      </a:r>
                      <a:r>
                        <a:rPr lang="en-US" sz="3200" dirty="0" err="1" smtClean="0"/>
                        <a:t>thuật</a:t>
                      </a:r>
                      <a:r>
                        <a:rPr lang="en-US" sz="3200" dirty="0" smtClean="0"/>
                        <a:t>?</a:t>
                      </a:r>
                      <a:endParaRPr lang="en-US" sz="3200" dirty="0"/>
                    </a:p>
                  </a:txBody>
                  <a:tcPr/>
                </a:tc>
                <a:extLst>
                  <a:ext uri="{0D108BD9-81ED-4DB2-BD59-A6C34878D82A}">
                    <a16:rowId xmlns="" xmlns:a16="http://schemas.microsoft.com/office/drawing/2014/main" val="3321514104"/>
                  </a:ext>
                </a:extLst>
              </a:tr>
              <a:tr h="370840">
                <a:tc>
                  <a:txBody>
                    <a:bodyPr/>
                    <a:lstStyle/>
                    <a:p>
                      <a:r>
                        <a:rPr lang="vi-VN" sz="3200" dirty="0" smtClean="0"/>
                        <a:t>Theo em, những lứa tuổi nào có thể thực hiện được các sản phẩm mĩ thuật?</a:t>
                      </a:r>
                      <a:endParaRPr lang="en-US" sz="3200" dirty="0"/>
                    </a:p>
                  </a:txBody>
                  <a:tcPr/>
                </a:tc>
                <a:extLst>
                  <a:ext uri="{0D108BD9-81ED-4DB2-BD59-A6C34878D82A}">
                    <a16:rowId xmlns="" xmlns:a16="http://schemas.microsoft.com/office/drawing/2014/main" val="1530985523"/>
                  </a:ext>
                </a:extLst>
              </a:tr>
            </a:tbl>
          </a:graphicData>
        </a:graphic>
      </p:graphicFrame>
    </p:spTree>
    <p:extLst>
      <p:ext uri="{BB962C8B-B14F-4D97-AF65-F5344CB8AC3E}">
        <p14:creationId xmlns:p14="http://schemas.microsoft.com/office/powerpoint/2010/main" val="8083720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665</TotalTime>
  <Words>338</Words>
  <Application>Microsoft Office PowerPoint</Application>
  <PresentationFormat>On-screen Show (4:3)</PresentationFormat>
  <Paragraphs>38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93</cp:revision>
  <dcterms:created xsi:type="dcterms:W3CDTF">2021-01-29T04:19:07Z</dcterms:created>
  <dcterms:modified xsi:type="dcterms:W3CDTF">2025-01-07T04:12:08Z</dcterms:modified>
</cp:coreProperties>
</file>