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5"/>
  </p:notesMasterIdLst>
  <p:sldIdLst>
    <p:sldId id="521" r:id="rId2"/>
    <p:sldId id="301" r:id="rId3"/>
    <p:sldId id="302" r:id="rId4"/>
    <p:sldId id="522" r:id="rId5"/>
    <p:sldId id="523" r:id="rId6"/>
    <p:sldId id="525" r:id="rId7"/>
    <p:sldId id="526" r:id="rId8"/>
    <p:sldId id="524" r:id="rId9"/>
    <p:sldId id="527" r:id="rId10"/>
    <p:sldId id="529" r:id="rId11"/>
    <p:sldId id="528" r:id="rId12"/>
    <p:sldId id="530"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BE7C6-23B4-46BF-8BC8-7216D2D94020}" type="datetimeFigureOut">
              <a:rPr lang="en-US" smtClean="0"/>
              <a:t>20/12/2023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EEE96-262D-4360-BBAA-2E19707B3F13}" type="slidenum">
              <a:rPr lang="en-US" smtClean="0"/>
              <a:t>‹#›</a:t>
            </a:fld>
            <a:endParaRPr lang="en-US"/>
          </a:p>
        </p:txBody>
      </p:sp>
    </p:spTree>
    <p:extLst>
      <p:ext uri="{BB962C8B-B14F-4D97-AF65-F5344CB8AC3E}">
        <p14:creationId xmlns:p14="http://schemas.microsoft.com/office/powerpoint/2010/main" val="340991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42B90-0194-40E5-91C4-8008DFE28A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317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42B90-0194-40E5-91C4-8008DFE28A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936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em</a:t>
            </a:r>
            <a:r>
              <a:rPr lang="en-US" dirty="0"/>
              <a:t> </a:t>
            </a:r>
            <a:r>
              <a:rPr lang="en-US" dirty="0" err="1"/>
              <a:t>bé</a:t>
            </a:r>
            <a:r>
              <a:rPr lang="en-US" dirty="0"/>
              <a:t> </a:t>
            </a:r>
            <a:r>
              <a:rPr lang="en-US" dirty="0" err="1"/>
              <a:t>để</a:t>
            </a:r>
            <a:r>
              <a:rPr lang="en-US" dirty="0"/>
              <a:t> quay </a:t>
            </a:r>
            <a:r>
              <a:rPr lang="en-US" dirty="0" err="1"/>
              <a:t>lại</a:t>
            </a:r>
            <a:r>
              <a:rPr lang="en-US" dirty="0"/>
              <a:t> slide </a:t>
            </a:r>
            <a:r>
              <a:rPr lang="en-US" dirty="0" err="1"/>
              <a:t>chọn</a:t>
            </a:r>
            <a:r>
              <a:rPr lang="en-US" dirty="0"/>
              <a:t> </a:t>
            </a:r>
            <a:r>
              <a:rPr lang="en-US" dirty="0" err="1"/>
              <a:t>diều</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42B90-0194-40E5-91C4-8008DFE28A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705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em</a:t>
            </a:r>
            <a:r>
              <a:rPr lang="en-US" dirty="0"/>
              <a:t> </a:t>
            </a:r>
            <a:r>
              <a:rPr lang="en-US" dirty="0" err="1"/>
              <a:t>bé</a:t>
            </a:r>
            <a:r>
              <a:rPr lang="en-US" dirty="0"/>
              <a:t> </a:t>
            </a:r>
            <a:r>
              <a:rPr lang="en-US" dirty="0" err="1"/>
              <a:t>để</a:t>
            </a:r>
            <a:r>
              <a:rPr lang="en-US" dirty="0"/>
              <a:t> quay </a:t>
            </a:r>
            <a:r>
              <a:rPr lang="en-US" dirty="0" err="1"/>
              <a:t>lại</a:t>
            </a:r>
            <a:r>
              <a:rPr lang="en-US" dirty="0"/>
              <a:t> slide </a:t>
            </a:r>
            <a:r>
              <a:rPr lang="en-US" dirty="0" err="1"/>
              <a:t>chọn</a:t>
            </a:r>
            <a:r>
              <a:rPr lang="en-US" dirty="0"/>
              <a:t> </a:t>
            </a:r>
            <a:r>
              <a:rPr lang="en-US" dirty="0" err="1"/>
              <a:t>diều</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42B90-0194-40E5-91C4-8008DFE28A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938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em</a:t>
            </a:r>
            <a:r>
              <a:rPr lang="en-US" dirty="0"/>
              <a:t> </a:t>
            </a:r>
            <a:r>
              <a:rPr lang="en-US" dirty="0" err="1"/>
              <a:t>bé</a:t>
            </a:r>
            <a:r>
              <a:rPr lang="en-US" dirty="0"/>
              <a:t> </a:t>
            </a:r>
            <a:r>
              <a:rPr lang="en-US" dirty="0" err="1"/>
              <a:t>để</a:t>
            </a:r>
            <a:r>
              <a:rPr lang="en-US" dirty="0"/>
              <a:t> quay </a:t>
            </a:r>
            <a:r>
              <a:rPr lang="en-US" dirty="0" err="1"/>
              <a:t>lại</a:t>
            </a:r>
            <a:r>
              <a:rPr lang="en-US" dirty="0"/>
              <a:t> slide </a:t>
            </a:r>
            <a:r>
              <a:rPr lang="en-US" dirty="0" err="1"/>
              <a:t>chọn</a:t>
            </a:r>
            <a:r>
              <a:rPr lang="en-US" dirty="0"/>
              <a:t> </a:t>
            </a:r>
            <a:r>
              <a:rPr lang="en-US" dirty="0" err="1"/>
              <a:t>diều</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42B90-0194-40E5-91C4-8008DFE28A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116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142B90-0194-40E5-91C4-8008DFE28A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289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9285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7" name="TextBox 6">
            <a:extLst>
              <a:ext uri="{FF2B5EF4-FFF2-40B4-BE49-F238E27FC236}">
                <a16:creationId xmlns:a16="http://schemas.microsoft.com/office/drawing/2014/main" id="{2EF5F6AD-A6DF-49B9-A7A9-2275C89C7DDE}"/>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823130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7" name="TextBox 6">
            <a:extLst>
              <a:ext uri="{FF2B5EF4-FFF2-40B4-BE49-F238E27FC236}">
                <a16:creationId xmlns:a16="http://schemas.microsoft.com/office/drawing/2014/main" id="{8EE42E02-AB81-4A31-A81D-84A36CDBB504}"/>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415379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60D522-7605-1802-541F-B7A21DF2871E}"/>
              </a:ext>
            </a:extLst>
          </p:cNvPr>
          <p:cNvPicPr>
            <a:picLocks noChangeAspect="1"/>
          </p:cNvPicPr>
          <p:nvPr userDrawn="1"/>
        </p:nvPicPr>
        <p:blipFill>
          <a:blip r:embed="rId2"/>
          <a:stretch>
            <a:fillRect/>
          </a:stretch>
        </p:blipFill>
        <p:spPr>
          <a:xfrm>
            <a:off x="-85725" y="0"/>
            <a:ext cx="12259437" cy="6858000"/>
          </a:xfrm>
          <a:prstGeom prst="rect">
            <a:avLst/>
          </a:prstGeom>
        </p:spPr>
      </p:pic>
      <p:sp>
        <p:nvSpPr>
          <p:cNvPr id="2" name="Rectangle: Rounded Corners 1">
            <a:extLst>
              <a:ext uri="{FF2B5EF4-FFF2-40B4-BE49-F238E27FC236}">
                <a16:creationId xmlns:a16="http://schemas.microsoft.com/office/drawing/2014/main" id="{3F69A394-DA14-F7A5-F68C-EE9BE453A4ED}"/>
              </a:ext>
            </a:extLst>
          </p:cNvPr>
          <p:cNvSpPr/>
          <p:nvPr userDrawn="1"/>
        </p:nvSpPr>
        <p:spPr>
          <a:xfrm>
            <a:off x="323850" y="314325"/>
            <a:ext cx="114490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708207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7" name="TextBox 6">
            <a:extLst>
              <a:ext uri="{FF2B5EF4-FFF2-40B4-BE49-F238E27FC236}">
                <a16:creationId xmlns:a16="http://schemas.microsoft.com/office/drawing/2014/main" id="{2045401F-5510-4544-8DBB-3D2DAC981C5A}"/>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5293345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8" name="TextBox 7">
            <a:extLst>
              <a:ext uri="{FF2B5EF4-FFF2-40B4-BE49-F238E27FC236}">
                <a16:creationId xmlns:a16="http://schemas.microsoft.com/office/drawing/2014/main" id="{7839E3B7-DC98-44CE-A243-D1BFB6AF8ECC}"/>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184281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10" name="TextBox 9">
            <a:extLst>
              <a:ext uri="{FF2B5EF4-FFF2-40B4-BE49-F238E27FC236}">
                <a16:creationId xmlns:a16="http://schemas.microsoft.com/office/drawing/2014/main" id="{9CB55D31-802D-4991-BBA3-7D6E1E03B8D8}"/>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32904590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6" name="TextBox 5">
            <a:extLst>
              <a:ext uri="{FF2B5EF4-FFF2-40B4-BE49-F238E27FC236}">
                <a16:creationId xmlns:a16="http://schemas.microsoft.com/office/drawing/2014/main" id="{0B5767EA-13EA-4562-9CD1-C45A8F86DEC1}"/>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3798612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5" name="TextBox 4">
            <a:extLst>
              <a:ext uri="{FF2B5EF4-FFF2-40B4-BE49-F238E27FC236}">
                <a16:creationId xmlns:a16="http://schemas.microsoft.com/office/drawing/2014/main" id="{ADADE44F-5FB2-466C-83CD-A3BA2606ACE3}"/>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1277254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8" name="TextBox 7">
            <a:extLst>
              <a:ext uri="{FF2B5EF4-FFF2-40B4-BE49-F238E27FC236}">
                <a16:creationId xmlns:a16="http://schemas.microsoft.com/office/drawing/2014/main" id="{C4335025-D8D1-410E-9F22-8705DF440D51}"/>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3110312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t>2023/12/20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t>‹#›</a:t>
            </a:fld>
            <a:endParaRPr lang="zh-CN" altLang="en-US"/>
          </a:p>
        </p:txBody>
      </p:sp>
      <p:sp>
        <p:nvSpPr>
          <p:cNvPr id="8" name="TextBox 7">
            <a:extLst>
              <a:ext uri="{FF2B5EF4-FFF2-40B4-BE49-F238E27FC236}">
                <a16:creationId xmlns:a16="http://schemas.microsoft.com/office/drawing/2014/main" id="{CCD37E96-BAD7-4724-BB0D-5FBBD131FE3D}"/>
              </a:ext>
            </a:extLst>
          </p:cNvPr>
          <p:cNvSpPr txBox="1"/>
          <p:nvPr userDrawn="1"/>
        </p:nvSpPr>
        <p:spPr>
          <a:xfrm>
            <a:off x="0" y="0"/>
            <a:ext cx="1123950" cy="369332"/>
          </a:xfrm>
          <a:prstGeom prst="rect">
            <a:avLst/>
          </a:prstGeom>
          <a:noFill/>
        </p:spPr>
        <p:txBody>
          <a:bodyPr wrap="square" rtlCol="0">
            <a:spAutoFit/>
          </a:bodyPr>
          <a:lstStyle/>
          <a:p>
            <a:r>
              <a:rPr lang="en-US" dirty="0">
                <a:solidFill>
                  <a:schemeClr val="accent5">
                    <a:lumMod val="60000"/>
                    <a:lumOff val="40000"/>
                  </a:schemeClr>
                </a:solidFill>
                <a:latin typeface="UVN Tin Tuc" panose="020B0503020203020204" pitchFamily="34" charset="0"/>
              </a:rPr>
              <a:t>KTUTS</a:t>
            </a:r>
          </a:p>
        </p:txBody>
      </p:sp>
    </p:spTree>
    <p:extLst>
      <p:ext uri="{BB962C8B-B14F-4D97-AF65-F5344CB8AC3E}">
        <p14:creationId xmlns:p14="http://schemas.microsoft.com/office/powerpoint/2010/main" val="30990270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BA12C08-3967-6368-2BDE-6F7D93E31E5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287250" y="180975"/>
            <a:ext cx="1352550" cy="1352550"/>
          </a:xfrm>
          <a:prstGeom prst="rect">
            <a:avLst/>
          </a:prstGeom>
        </p:spPr>
      </p:pic>
    </p:spTree>
    <p:extLst>
      <p:ext uri="{BB962C8B-B14F-4D97-AF65-F5344CB8AC3E}">
        <p14:creationId xmlns:p14="http://schemas.microsoft.com/office/powerpoint/2010/main" val="1230816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a:off x="-8890" y="0"/>
            <a:ext cx="12200890" cy="685546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18" y="1613586"/>
            <a:ext cx="10354997" cy="2908766"/>
          </a:xfrm>
          <a:prstGeom prst="roundRect">
            <a:avLst/>
          </a:prstGeom>
        </p:spPr>
      </p:pic>
      <p:sp>
        <p:nvSpPr>
          <p:cNvPr id="3" name="Rounded Rectangle 2"/>
          <p:cNvSpPr/>
          <p:nvPr/>
        </p:nvSpPr>
        <p:spPr>
          <a:xfrm>
            <a:off x="266167" y="1553301"/>
            <a:ext cx="10501528" cy="3275874"/>
          </a:xfrm>
          <a:prstGeom prst="roundRect">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5" name="图片 4" descr="66"/>
          <p:cNvPicPr>
            <a:picLocks noChangeAspect="1"/>
          </p:cNvPicPr>
          <p:nvPr/>
        </p:nvPicPr>
        <p:blipFill>
          <a:blip r:embed="rId5"/>
          <a:srcRect l="29137" t="32405" r="40653" b="15490"/>
          <a:stretch>
            <a:fillRect/>
          </a:stretch>
        </p:blipFill>
        <p:spPr>
          <a:xfrm>
            <a:off x="211455" y="4201160"/>
            <a:ext cx="2599055" cy="252158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397" y="-128495"/>
            <a:ext cx="2546867" cy="175391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231" y="-250933"/>
            <a:ext cx="2696552" cy="270477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1096" y="1072643"/>
            <a:ext cx="2546867" cy="1753911"/>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42" y="876359"/>
            <a:ext cx="2546867" cy="175391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7251" y="356336"/>
            <a:ext cx="2546867" cy="1753911"/>
          </a:xfrm>
          <a:prstGeom prst="rect">
            <a:avLst/>
          </a:prstGeom>
        </p:spPr>
      </p:pic>
      <p:sp>
        <p:nvSpPr>
          <p:cNvPr id="11" name="TextBox 10">
            <a:extLst>
              <a:ext uri="{FF2B5EF4-FFF2-40B4-BE49-F238E27FC236}">
                <a16:creationId xmlns:a16="http://schemas.microsoft.com/office/drawing/2014/main" id="{000650B7-83F7-ABEA-7D22-228844DDFC6A}"/>
              </a:ext>
            </a:extLst>
          </p:cNvPr>
          <p:cNvSpPr txBox="1"/>
          <p:nvPr/>
        </p:nvSpPr>
        <p:spPr>
          <a:xfrm>
            <a:off x="1091821" y="2878998"/>
            <a:ext cx="9950931" cy="646331"/>
          </a:xfrm>
          <a:prstGeom prst="rect">
            <a:avLst/>
          </a:prstGeom>
          <a:noFill/>
        </p:spPr>
        <p:txBody>
          <a:bodyPr wrap="square" rtlCol="0">
            <a:spAutoFit/>
          </a:bodyPr>
          <a:lstStyle/>
          <a:p>
            <a:pPr algn="ctr">
              <a:defRPr/>
            </a:pPr>
            <a:r>
              <a:rPr lang="en-US" sz="3600" b="1" dirty="0">
                <a:latin typeface="Times New Roman" panose="02020603050405020304" pitchFamily="18" charset="0"/>
                <a:cs typeface="Times New Roman" panose="02020603050405020304" pitchFamily="18" charset="0"/>
              </a:rPr>
              <a:t>BÀI </a:t>
            </a:r>
            <a:r>
              <a:rPr lang="en-US" sz="3600" b="1" dirty="0" smtClean="0">
                <a:latin typeface="Times New Roman" panose="02020603050405020304" pitchFamily="18" charset="0"/>
                <a:cs typeface="Times New Roman" panose="02020603050405020304" pitchFamily="18" charset="0"/>
              </a:rPr>
              <a:t>14: ÔN TẬP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p:cNvSpPr txBox="1"/>
          <p:nvPr/>
        </p:nvSpPr>
        <p:spPr>
          <a:xfrm>
            <a:off x="3459778" y="1467549"/>
            <a:ext cx="5347079" cy="923330"/>
          </a:xfrm>
          <a:prstGeom prst="rect">
            <a:avLst/>
          </a:prstGeom>
          <a:noFill/>
        </p:spPr>
        <p:txBody>
          <a:bodyPr wrap="square" rtlCol="0">
            <a:spAutoFit/>
          </a:bodyPr>
          <a:lstStyle/>
          <a:p>
            <a:r>
              <a:rPr lang="en-US" sz="5400" dirty="0" err="1">
                <a:latin typeface="Times New Roman" panose="02020603050405020304" pitchFamily="18" charset="0"/>
                <a:cs typeface="Times New Roman" panose="02020603050405020304" pitchFamily="18" charset="0"/>
              </a:rPr>
              <a:t>Lịch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Địa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lí</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534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840" y="2377440"/>
            <a:ext cx="8554403" cy="3981450"/>
          </a:xfrm>
          <a:prstGeom prst="rect">
            <a:avLst/>
          </a:prstGeom>
        </p:spPr>
      </p:pic>
      <p:sp>
        <p:nvSpPr>
          <p:cNvPr id="3" name="Rounded Rectangular Callout 2"/>
          <p:cNvSpPr/>
          <p:nvPr/>
        </p:nvSpPr>
        <p:spPr>
          <a:xfrm>
            <a:off x="8884920" y="259080"/>
            <a:ext cx="2682240" cy="1859280"/>
          </a:xfrm>
          <a:prstGeom prst="wedgeRoundRectCallout">
            <a:avLst>
              <a:gd name="adj1" fmla="val -91048"/>
              <a:gd name="adj2" fmla="val 63770"/>
              <a:gd name="adj3" fmla="val 16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NHÓM ĐÔI</a:t>
            </a:r>
            <a:endParaRPr lang="en-US" sz="2800" b="1" dirty="0">
              <a:solidFill>
                <a:srgbClr val="FF0000"/>
              </a:solidFill>
            </a:endParaRPr>
          </a:p>
        </p:txBody>
      </p:sp>
      <p:pic>
        <p:nvPicPr>
          <p:cNvPr id="4" name="Picture 3">
            <a:extLst>
              <a:ext uri="{FF2B5EF4-FFF2-40B4-BE49-F238E27FC236}">
                <a16:creationId xmlns:a16="http://schemas.microsoft.com/office/drawing/2014/main" id="{B4C9310D-BC70-9409-9FC7-4749AC635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37" y="150348"/>
            <a:ext cx="6433738" cy="1785132"/>
          </a:xfrm>
          <a:prstGeom prst="rect">
            <a:avLst/>
          </a:prstGeom>
        </p:spPr>
      </p:pic>
      <p:sp>
        <p:nvSpPr>
          <p:cNvPr id="5" name="TextBox 4"/>
          <p:cNvSpPr txBox="1"/>
          <p:nvPr/>
        </p:nvSpPr>
        <p:spPr>
          <a:xfrm>
            <a:off x="396240" y="719748"/>
            <a:ext cx="8232056" cy="646331"/>
          </a:xfrm>
          <a:prstGeom prst="rect">
            <a:avLst/>
          </a:prstGeom>
          <a:noFill/>
        </p:spPr>
        <p:txBody>
          <a:bodyPr wrap="square" rtlCol="0">
            <a:spAutoFit/>
          </a:bodyPr>
          <a:lstStyle/>
          <a:p>
            <a:r>
              <a:rPr lang="en-US" sz="3600" dirty="0" err="1" smtClean="0">
                <a:solidFill>
                  <a:srgbClr val="FF0000"/>
                </a:solidFill>
              </a:rPr>
              <a:t>Hoàn</a:t>
            </a:r>
            <a:r>
              <a:rPr lang="en-US" sz="3600" dirty="0" smtClean="0">
                <a:solidFill>
                  <a:srgbClr val="FF0000"/>
                </a:solidFill>
              </a:rPr>
              <a:t> </a:t>
            </a:r>
            <a:r>
              <a:rPr lang="en-US" sz="3600" dirty="0" err="1" smtClean="0">
                <a:solidFill>
                  <a:srgbClr val="FF0000"/>
                </a:solidFill>
              </a:rPr>
              <a:t>thành</a:t>
            </a:r>
            <a:r>
              <a:rPr lang="en-US" sz="3600" dirty="0" smtClean="0">
                <a:solidFill>
                  <a:srgbClr val="FF0000"/>
                </a:solidFill>
              </a:rPr>
              <a:t> </a:t>
            </a:r>
            <a:r>
              <a:rPr lang="en-US" sz="3600" dirty="0" err="1" smtClean="0">
                <a:solidFill>
                  <a:srgbClr val="FF0000"/>
                </a:solidFill>
              </a:rPr>
              <a:t>bảng</a:t>
            </a:r>
            <a:r>
              <a:rPr lang="en-US" sz="3600" dirty="0" smtClean="0">
                <a:solidFill>
                  <a:srgbClr val="FF0000"/>
                </a:solidFill>
              </a:rPr>
              <a:t> </a:t>
            </a:r>
            <a:r>
              <a:rPr lang="en-US" sz="3600" dirty="0" err="1" smtClean="0">
                <a:solidFill>
                  <a:srgbClr val="FF0000"/>
                </a:solidFill>
              </a:rPr>
              <a:t>sau</a:t>
            </a:r>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3965977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6519397"/>
              </p:ext>
            </p:extLst>
          </p:nvPr>
        </p:nvGraphicFramePr>
        <p:xfrm>
          <a:off x="-121919" y="160216"/>
          <a:ext cx="12313919" cy="6697784"/>
        </p:xfrm>
        <a:graphic>
          <a:graphicData uri="http://schemas.openxmlformats.org/drawingml/2006/table">
            <a:tbl>
              <a:tblPr firstRow="1" firstCol="1" bandRow="1"/>
              <a:tblGrid>
                <a:gridCol w="1862481">
                  <a:extLst>
                    <a:ext uri="{9D8B030D-6E8A-4147-A177-3AD203B41FA5}">
                      <a16:colId xmlns:a16="http://schemas.microsoft.com/office/drawing/2014/main" val="2944735108"/>
                    </a:ext>
                  </a:extLst>
                </a:gridCol>
                <a:gridCol w="5649011">
                  <a:extLst>
                    <a:ext uri="{9D8B030D-6E8A-4147-A177-3AD203B41FA5}">
                      <a16:colId xmlns:a16="http://schemas.microsoft.com/office/drawing/2014/main" val="1297202070"/>
                    </a:ext>
                  </a:extLst>
                </a:gridCol>
                <a:gridCol w="4802427">
                  <a:extLst>
                    <a:ext uri="{9D8B030D-6E8A-4147-A177-3AD203B41FA5}">
                      <a16:colId xmlns:a16="http://schemas.microsoft.com/office/drawing/2014/main" val="4102451578"/>
                    </a:ext>
                  </a:extLst>
                </a:gridCol>
              </a:tblGrid>
              <a:tr h="527868">
                <a:tc>
                  <a:txBody>
                    <a:bodyPr/>
                    <a:lstStyle/>
                    <a:p>
                      <a:pPr>
                        <a:lnSpc>
                          <a:spcPct val="115000"/>
                        </a:lnSpc>
                        <a:spcAft>
                          <a:spcPts val="0"/>
                        </a:spcAft>
                      </a:pPr>
                      <a:r>
                        <a:rPr lang="en-US" sz="2800" b="1"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Trung du và miền núi Bắc Bộ</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915" marR="57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 bằng Bắc Bộ</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915" marR="579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07817313"/>
                  </a:ext>
                </a:extLst>
              </a:tr>
              <a:tr h="1765290">
                <a:tc>
                  <a:txBody>
                    <a:bodyPr/>
                    <a:lstStyle/>
                    <a:p>
                      <a:pPr>
                        <a:lnSpc>
                          <a:spcPct val="115000"/>
                        </a:lnSpc>
                        <a:spcAft>
                          <a:spcPts val="0"/>
                        </a:spcAft>
                      </a:pP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cư</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Dân tộc: Mường, Thái, Dao, Mông, Tày, Nùng, Kinh,…</a:t>
                      </a:r>
                    </a:p>
                    <a:p>
                      <a:pPr algn="just">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Dân cư thưa thớt</a:t>
                      </a: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Dân tộc: Mường, Sán Dìu, Kinh,…</a:t>
                      </a:r>
                    </a:p>
                    <a:p>
                      <a:pPr algn="just">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Dân cư đông đúc nhất nước ta.</a:t>
                      </a: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14817913"/>
                  </a:ext>
                </a:extLst>
              </a:tr>
              <a:tr h="1765290">
                <a:tc>
                  <a:txBody>
                    <a:bodyPr/>
                    <a:lstStyle/>
                    <a:p>
                      <a:pPr>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 động sản xuất</a:t>
                      </a:r>
                    </a:p>
                    <a:p>
                      <a:pPr>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Làm ruộng bậc thang</a:t>
                      </a:r>
                    </a:p>
                    <a:p>
                      <a:pPr algn="just">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Xây dựng các công trình thủy điện.</a:t>
                      </a:r>
                    </a:p>
                    <a:p>
                      <a:pPr algn="just">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Khai thác khoáng sản.</a:t>
                      </a: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gốm</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đúc</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bạc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57976064"/>
                  </a:ext>
                </a:extLst>
              </a:tr>
              <a:tr h="2639336">
                <a:tc>
                  <a:txBody>
                    <a:bodyPr/>
                    <a:lstStyle/>
                    <a:p>
                      <a:pPr>
                        <a:lnSpc>
                          <a:spcPct val="115000"/>
                        </a:lnSpc>
                        <a:spcAft>
                          <a:spcPts val="0"/>
                        </a:spcAft>
                      </a:pP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Gầu</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Tào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Tồng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Hát</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Then,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múa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xòe</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phiên</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San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Lai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lũy</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tre</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35000"/>
                        </a:lnSpc>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Lim,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Loa,…</a:t>
                      </a:r>
                    </a:p>
                  </a:txBody>
                  <a:tcPr marL="57915" marR="57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67330436"/>
                  </a:ext>
                </a:extLst>
              </a:tr>
            </a:tbl>
          </a:graphicData>
        </a:graphic>
      </p:graphicFrame>
    </p:spTree>
    <p:extLst>
      <p:ext uri="{BB962C8B-B14F-4D97-AF65-F5344CB8AC3E}">
        <p14:creationId xmlns:p14="http://schemas.microsoft.com/office/powerpoint/2010/main" val="15282611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716340"/>
            <a:ext cx="11201400" cy="5016758"/>
          </a:xfrm>
          <a:prstGeom prst="rect">
            <a:avLst/>
          </a:prstGeom>
        </p:spPr>
        <p:txBody>
          <a:bodyPr wrap="square">
            <a:spAutoFit/>
          </a:bodyPr>
          <a:lstStyle/>
          <a:p>
            <a:r>
              <a:rPr lang="en-US" sz="3200" dirty="0" smtClean="0">
                <a:latin typeface="+mj-lt"/>
              </a:rPr>
              <a:t>	</a:t>
            </a:r>
            <a:r>
              <a:rPr lang="en-US" sz="3200" b="1" dirty="0" err="1" smtClean="0">
                <a:latin typeface="+mj-lt"/>
              </a:rPr>
              <a:t>Hoạt</a:t>
            </a:r>
            <a:r>
              <a:rPr lang="en-US" sz="3200" b="1" dirty="0" smtClean="0">
                <a:latin typeface="+mj-lt"/>
              </a:rPr>
              <a:t> </a:t>
            </a:r>
            <a:r>
              <a:rPr lang="en-US" sz="3200" b="1" dirty="0" err="1" smtClean="0">
                <a:latin typeface="+mj-lt"/>
              </a:rPr>
              <a:t>động</a:t>
            </a:r>
            <a:r>
              <a:rPr lang="en-US" sz="3200" b="1" dirty="0" smtClean="0">
                <a:latin typeface="+mj-lt"/>
              </a:rPr>
              <a:t> 4: </a:t>
            </a:r>
            <a:r>
              <a:rPr lang="vi-VN" sz="3200" b="1" dirty="0" smtClean="0">
                <a:solidFill>
                  <a:srgbClr val="FF0000"/>
                </a:solidFill>
                <a:latin typeface="+mj-lt"/>
              </a:rPr>
              <a:t>Xây </a:t>
            </a:r>
            <a:r>
              <a:rPr lang="vi-VN" sz="3200" b="1" dirty="0">
                <a:solidFill>
                  <a:srgbClr val="FF0000"/>
                </a:solidFill>
                <a:latin typeface="+mj-lt"/>
              </a:rPr>
              <a:t>dựng bảng dự kiến những hoạt động của em để góp phần gìn giữ và phát huy giá trị của một danh lam thắng cảnh hoặc một di tích lịch sử - văn hoá ở địa phương </a:t>
            </a:r>
            <a:r>
              <a:rPr lang="vi-VN" sz="3200" b="1" dirty="0" smtClean="0">
                <a:solidFill>
                  <a:srgbClr val="FF0000"/>
                </a:solidFill>
                <a:latin typeface="+mj-lt"/>
              </a:rPr>
              <a:t>em</a:t>
            </a:r>
            <a:r>
              <a:rPr lang="en-US" sz="3200" b="1" dirty="0" smtClean="0">
                <a:solidFill>
                  <a:srgbClr val="FF0000"/>
                </a:solidFill>
                <a:latin typeface="+mj-lt"/>
              </a:rPr>
              <a:t>.</a:t>
            </a:r>
          </a:p>
          <a:p>
            <a:endParaRPr lang="en-US" sz="3200" dirty="0" smtClean="0">
              <a:solidFill>
                <a:srgbClr val="FF0000"/>
              </a:solidFill>
              <a:latin typeface="+mj-lt"/>
            </a:endParaRPr>
          </a:p>
          <a:p>
            <a:r>
              <a:rPr lang="en-US" sz="3200" dirty="0" err="1" smtClean="0">
                <a:latin typeface="Times New Roman" panose="02020603050405020304" pitchFamily="18" charset="0"/>
                <a:cs typeface="Times New Roman" panose="02020603050405020304" pitchFamily="18" charset="0"/>
              </a:rPr>
              <a:t>Gợi</a:t>
            </a:r>
            <a:r>
              <a:rPr lang="en-US" sz="3200" dirty="0" smtClean="0">
                <a:latin typeface="Times New Roman" panose="02020603050405020304" pitchFamily="18" charset="0"/>
                <a:cs typeface="Times New Roman" panose="02020603050405020304" pitchFamily="18" charset="0"/>
              </a:rPr>
              <a:t> ý:</a:t>
            </a:r>
            <a:endParaRPr lang="vi-VN" sz="3200" dirty="0">
              <a:latin typeface="Times New Roman" panose="02020603050405020304" pitchFamily="18" charset="0"/>
              <a:cs typeface="Times New Roman" panose="02020603050405020304" pitchFamily="18" charset="0"/>
            </a:endParaRPr>
          </a:p>
          <a:p>
            <a:r>
              <a:rPr lang="vi-VN" sz="3200" dirty="0">
                <a:latin typeface="+mj-lt"/>
              </a:rPr>
              <a:t>- Tên danh lam thắng cảnh/di tích lịch sử - văn hoá</a:t>
            </a:r>
            <a:r>
              <a:rPr lang="vi-VN" sz="3200" dirty="0" smtClean="0">
                <a:latin typeface="+mj-lt"/>
              </a:rPr>
              <a:t>.</a:t>
            </a:r>
            <a:endParaRPr lang="vi-VN" sz="3200" dirty="0">
              <a:latin typeface="+mj-lt"/>
            </a:endParaRPr>
          </a:p>
          <a:p>
            <a:r>
              <a:rPr lang="vi-VN" sz="3200" dirty="0">
                <a:latin typeface="+mj-lt"/>
              </a:rPr>
              <a:t>- Những việc làm cụ thể để giữ gìn và phát huy giá trị của danh lam thắng cảnh/di tích lịch sử - văn hoá</a:t>
            </a:r>
            <a:r>
              <a:rPr lang="vi-VN" sz="3200" dirty="0" smtClean="0">
                <a:latin typeface="+mj-lt"/>
              </a:rPr>
              <a:t>.</a:t>
            </a:r>
            <a:endParaRPr lang="vi-VN" sz="3200" dirty="0">
              <a:latin typeface="+mj-lt"/>
            </a:endParaRPr>
          </a:p>
          <a:p>
            <a:r>
              <a:rPr lang="vi-VN" sz="3200" dirty="0">
                <a:latin typeface="+mj-lt"/>
              </a:rPr>
              <a:t>- Ý nghĩa của những việc làm đó.</a:t>
            </a:r>
            <a:endParaRPr lang="en-US" sz="3200" dirty="0">
              <a:latin typeface="+mj-lt"/>
            </a:endParaRPr>
          </a:p>
        </p:txBody>
      </p:sp>
    </p:spTree>
    <p:extLst>
      <p:ext uri="{BB962C8B-B14F-4D97-AF65-F5344CB8AC3E}">
        <p14:creationId xmlns:p14="http://schemas.microsoft.com/office/powerpoint/2010/main" val="3229125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FB1537D-EC48-46E5-814E-44C4DE2F35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1431"/>
            <a:ext cx="12192000" cy="6879534"/>
          </a:xfrm>
          <a:prstGeom prst="rect">
            <a:avLst/>
          </a:prstGeom>
        </p:spPr>
      </p:pic>
      <p:pic>
        <p:nvPicPr>
          <p:cNvPr id="4" name="图片 3" descr="9"/>
          <p:cNvPicPr>
            <a:picLocks noChangeAspect="1"/>
          </p:cNvPicPr>
          <p:nvPr/>
        </p:nvPicPr>
        <p:blipFill>
          <a:blip r:embed="rId4"/>
          <a:srcRect l="32439" t="-2492" r="11017" b="2492"/>
          <a:stretch>
            <a:fillRect/>
          </a:stretch>
        </p:blipFill>
        <p:spPr>
          <a:xfrm>
            <a:off x="6344774" y="1327394"/>
            <a:ext cx="5687060" cy="5657215"/>
          </a:xfrm>
          <a:prstGeom prst="rect">
            <a:avLst/>
          </a:prstGeom>
        </p:spPr>
      </p:pic>
      <p:pic>
        <p:nvPicPr>
          <p:cNvPr id="5" name="图片 4" descr="66"/>
          <p:cNvPicPr>
            <a:picLocks noChangeAspect="1"/>
          </p:cNvPicPr>
          <p:nvPr/>
        </p:nvPicPr>
        <p:blipFill>
          <a:blip r:embed="rId5"/>
          <a:srcRect l="29137" t="32405" r="40653" b="15490"/>
          <a:stretch>
            <a:fillRect/>
          </a:stretch>
        </p:blipFill>
        <p:spPr>
          <a:xfrm>
            <a:off x="3220195" y="3619087"/>
            <a:ext cx="2599055" cy="252158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2429" y="9793"/>
            <a:ext cx="7624689" cy="417772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8794" y="-211037"/>
            <a:ext cx="7076049" cy="4041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B368723C-2BF8-4D25-91E6-BF9B78F4E9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 y="-34036"/>
            <a:ext cx="12249150" cy="6879534"/>
          </a:xfrm>
          <a:prstGeom prst="rect">
            <a:avLst/>
          </a:prstGeom>
        </p:spPr>
      </p:pic>
      <p:pic>
        <p:nvPicPr>
          <p:cNvPr id="4" name="图片 3" descr="9"/>
          <p:cNvPicPr>
            <a:picLocks noChangeAspect="1"/>
          </p:cNvPicPr>
          <p:nvPr/>
        </p:nvPicPr>
        <p:blipFill>
          <a:blip r:embed="rId4"/>
          <a:srcRect l="32439" t="-2492" r="11017" b="2492"/>
          <a:stretch>
            <a:fillRect/>
          </a:stretch>
        </p:blipFill>
        <p:spPr>
          <a:xfrm>
            <a:off x="5080635" y="1200785"/>
            <a:ext cx="5687060" cy="56572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26" y="-809886"/>
            <a:ext cx="10058400" cy="5681288"/>
          </a:xfrm>
          <a:prstGeom prst="rect">
            <a:avLst/>
          </a:prstGeom>
        </p:spPr>
      </p:pic>
      <p:pic>
        <p:nvPicPr>
          <p:cNvPr id="10" name="图片 4" descr="66"/>
          <p:cNvPicPr>
            <a:picLocks noChangeAspect="1"/>
          </p:cNvPicPr>
          <p:nvPr/>
        </p:nvPicPr>
        <p:blipFill>
          <a:blip r:embed="rId6"/>
          <a:srcRect l="29137" t="32405" r="40653" b="15490"/>
          <a:stretch>
            <a:fillRect/>
          </a:stretch>
        </p:blipFill>
        <p:spPr>
          <a:xfrm>
            <a:off x="3983355" y="3610610"/>
            <a:ext cx="2599055" cy="2521585"/>
          </a:xfrm>
          <a:prstGeom prst="rect">
            <a:avLst/>
          </a:prstGeom>
        </p:spPr>
      </p:pic>
      <p:pic>
        <p:nvPicPr>
          <p:cNvPr id="2" name="Picture 1">
            <a:extLst>
              <a:ext uri="{FF2B5EF4-FFF2-40B4-BE49-F238E27FC236}">
                <a16:creationId xmlns:a16="http://schemas.microsoft.com/office/drawing/2014/main" id="{E4C1DEF0-F4AD-8DFB-80F3-9CCFD252844B}"/>
              </a:ext>
            </a:extLst>
          </p:cNvPr>
          <p:cNvPicPr>
            <a:picLocks noChangeAspect="1"/>
          </p:cNvPicPr>
          <p:nvPr/>
        </p:nvPicPr>
        <p:blipFill>
          <a:blip r:embed="rId7"/>
          <a:stretch>
            <a:fillRect/>
          </a:stretch>
        </p:blipFill>
        <p:spPr>
          <a:xfrm>
            <a:off x="2592489" y="1044967"/>
            <a:ext cx="6687892" cy="2334970"/>
          </a:xfrm>
          <a:prstGeom prst="rect">
            <a:avLst/>
          </a:prstGeom>
        </p:spPr>
      </p:pic>
      <p:sp>
        <p:nvSpPr>
          <p:cNvPr id="3" name="Rectangle 2"/>
          <p:cNvSpPr/>
          <p:nvPr/>
        </p:nvSpPr>
        <p:spPr>
          <a:xfrm>
            <a:off x="3738038" y="2349817"/>
            <a:ext cx="5159055" cy="954107"/>
          </a:xfrm>
          <a:prstGeom prst="rect">
            <a:avLst/>
          </a:prstGeom>
        </p:spPr>
        <p:txBody>
          <a:bodyPr wrap="square">
            <a:spAutoFit/>
          </a:bodyPr>
          <a:lstStyle/>
          <a:p>
            <a:r>
              <a:rPr lang="en-US" sz="2800" dirty="0">
                <a:solidFill>
                  <a:srgbClr val="FF0000"/>
                </a:solidFill>
              </a:rPr>
              <a:t>https://www.youtube.com/watch?v=8FtqLC9aFh4</a:t>
            </a:r>
          </a:p>
        </p:txBody>
      </p:sp>
    </p:spTree>
    <p:extLst>
      <p:ext uri="{BB962C8B-B14F-4D97-AF65-F5344CB8AC3E}">
        <p14:creationId xmlns:p14="http://schemas.microsoft.com/office/powerpoint/2010/main" val="6000884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C9310D-BC70-9409-9FC7-4749AC635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89" y="1782186"/>
            <a:ext cx="11823511" cy="4168088"/>
          </a:xfrm>
          <a:prstGeom prst="rect">
            <a:avLst/>
          </a:prstGeom>
        </p:spPr>
      </p:pic>
      <p:sp>
        <p:nvSpPr>
          <p:cNvPr id="13" name="Rounded Rectangle 12"/>
          <p:cNvSpPr/>
          <p:nvPr/>
        </p:nvSpPr>
        <p:spPr>
          <a:xfrm>
            <a:off x="1695844" y="2977165"/>
            <a:ext cx="8746013" cy="1394672"/>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Hoạt động 1: </a:t>
            </a:r>
            <a:r>
              <a:rPr lang="vi-VN" sz="4000" b="1" dirty="0">
                <a:solidFill>
                  <a:srgbClr val="FF0000"/>
                </a:solidFill>
                <a:latin typeface="Times New Roman" panose="02020603050405020304" pitchFamily="18" charset="0"/>
                <a:ea typeface="Times New Roman" panose="02020603050405020304" pitchFamily="18" charset="0"/>
              </a:rPr>
              <a:t>Giới thiệu về địa phương</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227525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5264" y="850484"/>
            <a:ext cx="4616245" cy="3834896"/>
          </a:xfrm>
          <a:prstGeom prst="rect">
            <a:avLst/>
          </a:prstGeom>
        </p:spPr>
        <p:txBody>
          <a:bodyPr wrap="square">
            <a:spAutoFit/>
          </a:bodyPr>
          <a:lstStyle/>
          <a:p>
            <a:pPr>
              <a:lnSpc>
                <a:spcPct val="115000"/>
              </a:lnSpc>
              <a:spcAft>
                <a:spcPts val="0"/>
              </a:spcAft>
            </a:pP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vị trí </a:t>
            </a:r>
            <a:r>
              <a:rPr lang="pt-B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vùng  Trung du và miền núi Bắc Bộ, vùng Đồng bằng Bắc Bộ</a:t>
            </a:r>
            <a:r>
              <a:rPr lang="pt-BR"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pt-BR" sz="3200" dirty="0">
                <a:solidFill>
                  <a:srgbClr val="FF0000"/>
                </a:solidFill>
                <a:latin typeface="Times New Roman" panose="02020603050405020304" pitchFamily="18" charset="0"/>
                <a:ea typeface="Times New Roman" panose="02020603050405020304" pitchFamily="18" charset="0"/>
              </a:rPr>
              <a:t>+ Chỉ vị trí </a:t>
            </a:r>
            <a:r>
              <a:rPr lang="pt-BR" sz="3200" dirty="0">
                <a:solidFill>
                  <a:srgbClr val="FF0000"/>
                </a:solidFill>
                <a:latin typeface="Times New Roman" panose="02020603050405020304" pitchFamily="18" charset="0"/>
                <a:ea typeface="Calibri" panose="020F0502020204030204" pitchFamily="34" charset="0"/>
              </a:rPr>
              <a:t>địa phương em địa phương em trên bản đồ.</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123068" y="1"/>
            <a:ext cx="6439964" cy="7194370"/>
          </a:xfrm>
          <a:prstGeom prst="rect">
            <a:avLst/>
          </a:prstGeom>
        </p:spPr>
      </p:pic>
    </p:spTree>
    <p:extLst>
      <p:ext uri="{BB962C8B-B14F-4D97-AF65-F5344CB8AC3E}">
        <p14:creationId xmlns:p14="http://schemas.microsoft.com/office/powerpoint/2010/main" val="33587138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148" y="2551837"/>
            <a:ext cx="8214852" cy="3046988"/>
          </a:xfrm>
          <a:prstGeom prst="rect">
            <a:avLst/>
          </a:prstGeom>
        </p:spPr>
        <p:txBody>
          <a:bodyPr wrap="square">
            <a:spAutoFit/>
          </a:bodyPr>
          <a:lstStyle/>
          <a:p>
            <a:r>
              <a:rPr lang="en-US" sz="3200" dirty="0" err="1" smtClean="0"/>
              <a:t>Gợi</a:t>
            </a:r>
            <a:r>
              <a:rPr lang="en-US" sz="3200" dirty="0" smtClean="0"/>
              <a:t> ý: </a:t>
            </a:r>
            <a:endParaRPr lang="vi-VN" sz="3200" dirty="0"/>
          </a:p>
          <a:p>
            <a:r>
              <a:rPr lang="en-US" sz="3200" dirty="0" smtClean="0"/>
              <a:t>	</a:t>
            </a:r>
            <a:r>
              <a:rPr lang="vi-VN" sz="3200" dirty="0" smtClean="0"/>
              <a:t>- </a:t>
            </a:r>
            <a:r>
              <a:rPr lang="vi-VN" sz="3200" dirty="0"/>
              <a:t>Tên tỉnh/thành phố.</a:t>
            </a:r>
          </a:p>
          <a:p>
            <a:r>
              <a:rPr lang="en-US" sz="3200" dirty="0" smtClean="0"/>
              <a:t>	</a:t>
            </a:r>
            <a:r>
              <a:rPr lang="vi-VN" sz="3200" dirty="0" smtClean="0"/>
              <a:t>- </a:t>
            </a:r>
            <a:r>
              <a:rPr lang="vi-VN" sz="3200" dirty="0"/>
              <a:t>Đặc điểm thiên nhiên nổi bật.</a:t>
            </a:r>
          </a:p>
          <a:p>
            <a:r>
              <a:rPr lang="en-US" sz="3200" dirty="0" smtClean="0"/>
              <a:t>	</a:t>
            </a:r>
            <a:r>
              <a:rPr lang="vi-VN" sz="3200" dirty="0" smtClean="0"/>
              <a:t>- </a:t>
            </a:r>
            <a:r>
              <a:rPr lang="vi-VN" sz="3200" dirty="0"/>
              <a:t>Một số hoạt động sản xuất.</a:t>
            </a:r>
          </a:p>
          <a:p>
            <a:r>
              <a:rPr lang="en-US" sz="3200" dirty="0" smtClean="0"/>
              <a:t>	</a:t>
            </a:r>
            <a:r>
              <a:rPr lang="vi-VN" sz="3200" dirty="0" smtClean="0"/>
              <a:t>- </a:t>
            </a:r>
            <a:r>
              <a:rPr lang="vi-VN" sz="3200" dirty="0"/>
              <a:t>Một số nét văn hoá đặc sắc.</a:t>
            </a:r>
          </a:p>
          <a:p>
            <a:r>
              <a:rPr lang="en-US" sz="3200" dirty="0" smtClean="0"/>
              <a:t>	</a:t>
            </a:r>
            <a:r>
              <a:rPr lang="vi-VN" sz="3200" dirty="0" smtClean="0"/>
              <a:t>- </a:t>
            </a:r>
            <a:r>
              <a:rPr lang="vi-VN" sz="3200" dirty="0"/>
              <a:t>Tên một số danh nhân tiêu biểu.</a:t>
            </a:r>
          </a:p>
        </p:txBody>
      </p:sp>
      <p:pic>
        <p:nvPicPr>
          <p:cNvPr id="3" name="Picture 2">
            <a:extLst>
              <a:ext uri="{FF2B5EF4-FFF2-40B4-BE49-F238E27FC236}">
                <a16:creationId xmlns:a16="http://schemas.microsoft.com/office/drawing/2014/main" id="{B4C9310D-BC70-9409-9FC7-4749AC635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42" y="0"/>
            <a:ext cx="11105535" cy="2379492"/>
          </a:xfrm>
          <a:prstGeom prst="rect">
            <a:avLst/>
          </a:prstGeom>
        </p:spPr>
      </p:pic>
      <p:sp>
        <p:nvSpPr>
          <p:cNvPr id="4" name="TextBox 3"/>
          <p:cNvSpPr txBox="1"/>
          <p:nvPr/>
        </p:nvSpPr>
        <p:spPr>
          <a:xfrm>
            <a:off x="2138518" y="707923"/>
            <a:ext cx="8232056" cy="646331"/>
          </a:xfrm>
          <a:prstGeom prst="rect">
            <a:avLst/>
          </a:prstGeom>
          <a:noFill/>
        </p:spPr>
        <p:txBody>
          <a:bodyPr wrap="square" rtlCol="0">
            <a:spAutoFit/>
          </a:bodyPr>
          <a:lstStyle/>
          <a:p>
            <a:r>
              <a:rPr lang="en-US" sz="3600" dirty="0" smtClean="0">
                <a:solidFill>
                  <a:srgbClr val="FF0000"/>
                </a:solidFill>
              </a:rPr>
              <a:t>GIỚI THIỆU VỀ ĐỊA PHƯƠNG EM</a:t>
            </a:r>
            <a:endParaRPr lang="en-US" sz="3600" dirty="0">
              <a:solidFill>
                <a:srgbClr val="FF0000"/>
              </a:solidFill>
            </a:endParaRPr>
          </a:p>
        </p:txBody>
      </p:sp>
      <p:sp>
        <p:nvSpPr>
          <p:cNvPr id="5" name="Oval Callout 4"/>
          <p:cNvSpPr/>
          <p:nvPr/>
        </p:nvSpPr>
        <p:spPr>
          <a:xfrm>
            <a:off x="8421329" y="3194838"/>
            <a:ext cx="3215148" cy="2403987"/>
          </a:xfrm>
          <a:prstGeom prst="wedgeEllipseCallout">
            <a:avLst>
              <a:gd name="adj1" fmla="val -101108"/>
              <a:gd name="adj2" fmla="val -100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FF00"/>
                </a:solidFill>
              </a:rPr>
              <a:t>Nhóm</a:t>
            </a:r>
            <a:r>
              <a:rPr lang="en-US" sz="4000" b="1" dirty="0" smtClean="0">
                <a:solidFill>
                  <a:srgbClr val="FFFF00"/>
                </a:solidFill>
              </a:rPr>
              <a:t> 4</a:t>
            </a:r>
            <a:endParaRPr lang="en-US" sz="4000" b="1" dirty="0">
              <a:solidFill>
                <a:srgbClr val="FFFF00"/>
              </a:solidFill>
            </a:endParaRPr>
          </a:p>
        </p:txBody>
      </p:sp>
    </p:spTree>
    <p:extLst>
      <p:ext uri="{BB962C8B-B14F-4D97-AF65-F5344CB8AC3E}">
        <p14:creationId xmlns:p14="http://schemas.microsoft.com/office/powerpoint/2010/main" val="2297343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C9310D-BC70-9409-9FC7-4749AC635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89" y="1782186"/>
            <a:ext cx="11823511" cy="4168088"/>
          </a:xfrm>
          <a:prstGeom prst="rect">
            <a:avLst/>
          </a:prstGeom>
        </p:spPr>
      </p:pic>
      <p:sp>
        <p:nvSpPr>
          <p:cNvPr id="13" name="Rounded Rectangle 12"/>
          <p:cNvSpPr/>
          <p:nvPr/>
        </p:nvSpPr>
        <p:spPr>
          <a:xfrm>
            <a:off x="1695844" y="2977165"/>
            <a:ext cx="8746013" cy="1394672"/>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Hoạt động </a:t>
            </a:r>
            <a:r>
              <a:rPr kumimoji="0" lang="nl-NL"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lang="vi-VN" sz="4000" b="1" dirty="0">
                <a:solidFill>
                  <a:srgbClr val="FF0000"/>
                </a:solidFill>
                <a:latin typeface="Times New Roman" panose="02020603050405020304" pitchFamily="18" charset="0"/>
                <a:ea typeface="Times New Roman" panose="02020603050405020304" pitchFamily="18" charset="0"/>
              </a:rPr>
              <a:t>Lịch sử và văn hóa truyền thống vùng  Trung du và miền núi Bắc Bộ, vùng Đồng bằng Bắc Bộ.</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8024625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884" y="648929"/>
            <a:ext cx="8450826" cy="584775"/>
          </a:xfrm>
          <a:prstGeom prst="rect">
            <a:avLst/>
          </a:prstGeom>
          <a:noFill/>
        </p:spPr>
        <p:txBody>
          <a:bodyPr wrap="square" rtlCol="0">
            <a:spAutoFit/>
          </a:bodyPr>
          <a:lstStyle/>
          <a:p>
            <a:r>
              <a:rPr lang="en-US" sz="3200" dirty="0" smtClean="0">
                <a:solidFill>
                  <a:srgbClr val="FF0000"/>
                </a:solidFill>
              </a:rPr>
              <a:t>HOÀN THÀNH PHIẾU BÀI TẬP DƯỚI ĐÂY:</a:t>
            </a:r>
            <a:endParaRPr lang="en-US" sz="32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239" y="1615605"/>
            <a:ext cx="6120580" cy="4962176"/>
          </a:xfrm>
          <a:prstGeom prst="rect">
            <a:avLst/>
          </a:prstGeom>
        </p:spPr>
      </p:pic>
    </p:spTree>
    <p:extLst>
      <p:ext uri="{BB962C8B-B14F-4D97-AF65-F5344CB8AC3E}">
        <p14:creationId xmlns:p14="http://schemas.microsoft.com/office/powerpoint/2010/main" val="42794099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210" y="0"/>
            <a:ext cx="7931431" cy="6695768"/>
          </a:xfrm>
          <a:prstGeom prst="rect">
            <a:avLst/>
          </a:prstGeom>
        </p:spPr>
      </p:pic>
      <p:cxnSp>
        <p:nvCxnSpPr>
          <p:cNvPr id="5" name="Straight Arrow Connector 4"/>
          <p:cNvCxnSpPr/>
          <p:nvPr/>
        </p:nvCxnSpPr>
        <p:spPr>
          <a:xfrm flipV="1">
            <a:off x="4586748" y="2138516"/>
            <a:ext cx="634181" cy="137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586748" y="2138516"/>
            <a:ext cx="634181" cy="2344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586748" y="2138516"/>
            <a:ext cx="634181" cy="39451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209071" y="2138516"/>
            <a:ext cx="722672"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209071" y="2138516"/>
            <a:ext cx="722672" cy="137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209071" y="2138516"/>
            <a:ext cx="877531" cy="2278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209071" y="2138516"/>
            <a:ext cx="877531" cy="35101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86748" y="726358"/>
            <a:ext cx="1200177" cy="35654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86748" y="2138516"/>
            <a:ext cx="988142" cy="2278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86748" y="3023419"/>
            <a:ext cx="917179" cy="13310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786925" y="1356851"/>
            <a:ext cx="1144818" cy="29349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997036" y="2286000"/>
            <a:ext cx="934707" cy="20057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6613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2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par>
                                <p:cTn id="34" presetID="22" presetClass="entr" presetSubtype="4"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C9310D-BC70-9409-9FC7-4749AC635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9" y="1463040"/>
            <a:ext cx="11823511" cy="5081594"/>
          </a:xfrm>
          <a:prstGeom prst="rect">
            <a:avLst/>
          </a:prstGeom>
        </p:spPr>
      </p:pic>
      <p:sp>
        <p:nvSpPr>
          <p:cNvPr id="13" name="Rounded Rectangle 12"/>
          <p:cNvSpPr/>
          <p:nvPr/>
        </p:nvSpPr>
        <p:spPr>
          <a:xfrm>
            <a:off x="536129" y="2243170"/>
            <a:ext cx="11229151" cy="3246120"/>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Hoạt động </a:t>
            </a:r>
            <a:r>
              <a:rPr lang="nl-NL" sz="4000" b="1" dirty="0">
                <a:solidFill>
                  <a:srgbClr val="FF0000"/>
                </a:solidFill>
                <a:latin typeface="Times New Roman" panose="02020603050405020304" pitchFamily="18" charset="0"/>
                <a:ea typeface="Times New Roman" panose="02020603050405020304" pitchFamily="18" charset="0"/>
              </a:rPr>
              <a:t>3</a:t>
            </a:r>
            <a:r>
              <a:rPr kumimoji="0" lang="nl-NL"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lang="vi-VN" sz="4000" b="1" dirty="0">
                <a:solidFill>
                  <a:srgbClr val="FF0000"/>
                </a:solidFill>
                <a:latin typeface="Times New Roman" panose="02020603050405020304" pitchFamily="18" charset="0"/>
                <a:ea typeface="Times New Roman" panose="02020603050405020304" pitchFamily="18" charset="0"/>
              </a:rPr>
              <a:t>Đặc điểm thiên nhiên, dân cư và hoạt động sản xuất và một số nét văn hóa vùng  Trung du và miền núi Bắc Bộ, vùng Đồng bằng Bắc Bộ.</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6290471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347</Words>
  <Application>Microsoft Office PowerPoint</Application>
  <PresentationFormat>Widescreen</PresentationFormat>
  <Paragraphs>56</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等线</vt:lpstr>
      <vt:lpstr>等线 Light</vt:lpstr>
      <vt:lpstr>Times New Roman</vt:lpstr>
      <vt:lpstr>UVN Tin Tuc</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cp:lastModifiedBy>
  <cp:revision>36</cp:revision>
  <dcterms:created xsi:type="dcterms:W3CDTF">2023-10-05T07:54:23Z</dcterms:created>
  <dcterms:modified xsi:type="dcterms:W3CDTF">2023-12-20T13:09:26Z</dcterms:modified>
</cp:coreProperties>
</file>