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0" r:id="rId3"/>
  </p:sldMasterIdLst>
  <p:notesMasterIdLst>
    <p:notesMasterId r:id="rId23"/>
  </p:notesMasterIdLst>
  <p:sldIdLst>
    <p:sldId id="336" r:id="rId4"/>
    <p:sldId id="354" r:id="rId5"/>
    <p:sldId id="258" r:id="rId6"/>
    <p:sldId id="348" r:id="rId7"/>
    <p:sldId id="337" r:id="rId8"/>
    <p:sldId id="338" r:id="rId9"/>
    <p:sldId id="339" r:id="rId10"/>
    <p:sldId id="340" r:id="rId11"/>
    <p:sldId id="341" r:id="rId12"/>
    <p:sldId id="342" r:id="rId13"/>
    <p:sldId id="343" r:id="rId14"/>
    <p:sldId id="344" r:id="rId15"/>
    <p:sldId id="353" r:id="rId16"/>
    <p:sldId id="345" r:id="rId17"/>
    <p:sldId id="346" r:id="rId18"/>
    <p:sldId id="350" r:id="rId19"/>
    <p:sldId id="351" r:id="rId20"/>
    <p:sldId id="352" r:id="rId21"/>
    <p:sldId id="2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F11C49-9F60-4E38-9BF1-CB093329CC54}" type="datetimeFigureOut">
              <a:rPr lang="en-US" smtClean="0"/>
              <a:t>24/12/2024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3FCD6-EDF0-4BE1-84F8-A93E894A49D2}" type="slidenum">
              <a:rPr lang="en-US" smtClean="0"/>
              <a:t>‹#›</a:t>
            </a:fld>
            <a:endParaRPr lang="en-US"/>
          </a:p>
        </p:txBody>
      </p:sp>
    </p:spTree>
    <p:extLst>
      <p:ext uri="{BB962C8B-B14F-4D97-AF65-F5344CB8AC3E}">
        <p14:creationId xmlns:p14="http://schemas.microsoft.com/office/powerpoint/2010/main" val="3750021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22236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56170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02375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04999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39598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40526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27225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31820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96776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07516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08717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22443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2518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04949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097EFBC-4345-4434-9EE8-82F03B3206C9}" type="datetimeFigureOut">
              <a:rPr lang="en-US" smtClean="0"/>
              <a:t>24/12/2024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3821366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97EFBC-4345-4434-9EE8-82F03B3206C9}" type="datetimeFigureOut">
              <a:rPr lang="en-US" smtClean="0"/>
              <a:t>24/12/2024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3931017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97EFBC-4345-4434-9EE8-82F03B3206C9}" type="datetimeFigureOut">
              <a:rPr lang="en-US" smtClean="0"/>
              <a:t>24/12/2024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4177997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213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8400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22079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矩形 1"/>
          <p:cNvSpPr/>
          <p:nvPr userDrawn="1"/>
        </p:nvSpPr>
        <p:spPr>
          <a:xfrm>
            <a:off x="0" y="-21771"/>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559" y="207642"/>
            <a:ext cx="736768" cy="825688"/>
          </a:xfrm>
          <a:prstGeom prst="rect">
            <a:avLst/>
          </a:prstGeom>
        </p:spPr>
      </p:pic>
      <p:sp>
        <p:nvSpPr>
          <p:cNvPr id="10" name="矩形 9"/>
          <p:cNvSpPr/>
          <p:nvPr userDrawn="1"/>
        </p:nvSpPr>
        <p:spPr>
          <a:xfrm>
            <a:off x="1153886" y="420431"/>
            <a:ext cx="1723549" cy="400110"/>
          </a:xfrm>
          <a:prstGeom prst="rect">
            <a:avLst/>
          </a:prstGeom>
        </p:spPr>
        <p:txBody>
          <a:bodyPr wrap="none">
            <a:spAutoFit/>
          </a:bodyPr>
          <a:lstStyle/>
          <a:p>
            <a:pPr algn="just"/>
            <a:r>
              <a:rPr lang="zh-CN" altLang="en-US" sz="2000" b="1" dirty="0">
                <a:latin typeface="汉仪帅线体简" panose="00020600040101010101" pitchFamily="18" charset="-122"/>
                <a:ea typeface="汉仪帅线体简" panose="00020600040101010101" pitchFamily="18" charset="-122"/>
              </a:rPr>
              <a:t>输入你的标题</a:t>
            </a:r>
          </a:p>
        </p:txBody>
      </p:sp>
    </p:spTree>
    <p:extLst>
      <p:ext uri="{BB962C8B-B14F-4D97-AF65-F5344CB8AC3E}">
        <p14:creationId xmlns:p14="http://schemas.microsoft.com/office/powerpoint/2010/main" val="264420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矩形 1"/>
          <p:cNvSpPr/>
          <p:nvPr userDrawn="1"/>
        </p:nvSpPr>
        <p:spPr>
          <a:xfrm>
            <a:off x="0" y="-21771"/>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209" y="212272"/>
            <a:ext cx="604520" cy="935568"/>
          </a:xfrm>
          <a:prstGeom prst="rect">
            <a:avLst/>
          </a:prstGeom>
        </p:spPr>
      </p:pic>
      <p:sp>
        <p:nvSpPr>
          <p:cNvPr id="11" name="矩形 10"/>
          <p:cNvSpPr/>
          <p:nvPr userDrawn="1"/>
        </p:nvSpPr>
        <p:spPr>
          <a:xfrm>
            <a:off x="1153886" y="420431"/>
            <a:ext cx="1723549" cy="400110"/>
          </a:xfrm>
          <a:prstGeom prst="rect">
            <a:avLst/>
          </a:prstGeom>
        </p:spPr>
        <p:txBody>
          <a:bodyPr wrap="none">
            <a:spAutoFit/>
          </a:bodyPr>
          <a:lstStyle/>
          <a:p>
            <a:pPr algn="just"/>
            <a:r>
              <a:rPr lang="zh-CN" altLang="en-US" sz="2000" b="1" dirty="0">
                <a:latin typeface="汉仪帅线体简" panose="00020600040101010101" pitchFamily="18" charset="-122"/>
                <a:ea typeface="汉仪帅线体简" panose="00020600040101010101" pitchFamily="18" charset="-122"/>
              </a:rPr>
              <a:t>输入你的标题</a:t>
            </a:r>
          </a:p>
        </p:txBody>
      </p:sp>
    </p:spTree>
    <p:extLst>
      <p:ext uri="{BB962C8B-B14F-4D97-AF65-F5344CB8AC3E}">
        <p14:creationId xmlns:p14="http://schemas.microsoft.com/office/powerpoint/2010/main" val="3297882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矩形 1"/>
          <p:cNvSpPr/>
          <p:nvPr userDrawn="1"/>
        </p:nvSpPr>
        <p:spPr>
          <a:xfrm>
            <a:off x="0" y="-21771"/>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143" y="187464"/>
            <a:ext cx="609600" cy="964018"/>
          </a:xfrm>
          <a:prstGeom prst="rect">
            <a:avLst/>
          </a:prstGeom>
        </p:spPr>
      </p:pic>
      <p:sp>
        <p:nvSpPr>
          <p:cNvPr id="8" name="矩形 7"/>
          <p:cNvSpPr/>
          <p:nvPr userDrawn="1"/>
        </p:nvSpPr>
        <p:spPr>
          <a:xfrm>
            <a:off x="1153886" y="420431"/>
            <a:ext cx="1723549" cy="400110"/>
          </a:xfrm>
          <a:prstGeom prst="rect">
            <a:avLst/>
          </a:prstGeom>
        </p:spPr>
        <p:txBody>
          <a:bodyPr wrap="none">
            <a:spAutoFit/>
          </a:bodyPr>
          <a:lstStyle/>
          <a:p>
            <a:pPr algn="just"/>
            <a:r>
              <a:rPr lang="zh-CN" altLang="en-US" sz="2000" b="1" dirty="0">
                <a:latin typeface="汉仪帅线体简" panose="00020600040101010101" pitchFamily="18" charset="-122"/>
                <a:ea typeface="汉仪帅线体简" panose="00020600040101010101" pitchFamily="18" charset="-122"/>
              </a:rPr>
              <a:t>输入你的标题</a:t>
            </a:r>
          </a:p>
        </p:txBody>
      </p:sp>
    </p:spTree>
    <p:extLst>
      <p:ext uri="{BB962C8B-B14F-4D97-AF65-F5344CB8AC3E}">
        <p14:creationId xmlns:p14="http://schemas.microsoft.com/office/powerpoint/2010/main" val="2061929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815" y="193622"/>
            <a:ext cx="642256" cy="992574"/>
          </a:xfrm>
          <a:prstGeom prst="rect">
            <a:avLst/>
          </a:prstGeom>
        </p:spPr>
      </p:pic>
      <p:sp>
        <p:nvSpPr>
          <p:cNvPr id="8" name="矩形 7"/>
          <p:cNvSpPr/>
          <p:nvPr userDrawn="1"/>
        </p:nvSpPr>
        <p:spPr>
          <a:xfrm>
            <a:off x="1153886" y="420431"/>
            <a:ext cx="1723549" cy="400110"/>
          </a:xfrm>
          <a:prstGeom prst="rect">
            <a:avLst/>
          </a:prstGeom>
        </p:spPr>
        <p:txBody>
          <a:bodyPr wrap="none">
            <a:spAutoFit/>
          </a:bodyPr>
          <a:lstStyle/>
          <a:p>
            <a:pPr algn="just"/>
            <a:r>
              <a:rPr lang="zh-CN" altLang="en-US" sz="2000" b="1" dirty="0">
                <a:latin typeface="汉仪帅线体简" panose="00020600040101010101" pitchFamily="18" charset="-122"/>
                <a:ea typeface="汉仪帅线体简" panose="00020600040101010101" pitchFamily="18" charset="-122"/>
              </a:rPr>
              <a:t>输入你的标题</a:t>
            </a:r>
          </a:p>
        </p:txBody>
      </p:sp>
    </p:spTree>
    <p:extLst>
      <p:ext uri="{BB962C8B-B14F-4D97-AF65-F5344CB8AC3E}">
        <p14:creationId xmlns:p14="http://schemas.microsoft.com/office/powerpoint/2010/main" val="155582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415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97EFBC-4345-4434-9EE8-82F03B3206C9}" type="datetimeFigureOut">
              <a:rPr lang="en-US" smtClean="0"/>
              <a:t>24/12/2024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3481428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294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709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6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24/12/2024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562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24/12/2024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756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46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554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100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636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507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97EFBC-4345-4434-9EE8-82F03B3206C9}" type="datetimeFigureOut">
              <a:rPr lang="en-US" smtClean="0"/>
              <a:t>24/12/2024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25806737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68580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97EFBC-4345-4434-9EE8-82F03B3206C9}" type="datetimeFigureOut">
              <a:rPr lang="en-US" smtClean="0"/>
              <a:t>24/12/2024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2079047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97EFBC-4345-4434-9EE8-82F03B3206C9}" type="datetimeFigureOut">
              <a:rPr lang="en-US" smtClean="0"/>
              <a:t>24/12/2024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2724488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97EFBC-4345-4434-9EE8-82F03B3206C9}" type="datetimeFigureOut">
              <a:rPr lang="en-US" smtClean="0"/>
              <a:t>24/12/2024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2693427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97EFBC-4345-4434-9EE8-82F03B3206C9}" type="datetimeFigureOut">
              <a:rPr lang="en-US" smtClean="0"/>
              <a:t>24/12/2024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4248963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97EFBC-4345-4434-9EE8-82F03B3206C9}" type="datetimeFigureOut">
              <a:rPr lang="en-US" smtClean="0"/>
              <a:t>24/12/2024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1004884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97EFBC-4345-4434-9EE8-82F03B3206C9}" type="datetimeFigureOut">
              <a:rPr lang="en-US" smtClean="0"/>
              <a:t>24/12/2024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104656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97EFBC-4345-4434-9EE8-82F03B3206C9}" type="datetimeFigureOut">
              <a:rPr lang="en-US" smtClean="0"/>
              <a:t>24/12/2024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1BE980-CB08-4C0C-8128-0F65EA0A070D}" type="slidenum">
              <a:rPr lang="en-US" smtClean="0"/>
              <a:t>‹#›</a:t>
            </a:fld>
            <a:endParaRPr lang="en-US"/>
          </a:p>
        </p:txBody>
      </p:sp>
      <p:pic>
        <p:nvPicPr>
          <p:cNvPr id="7" name="Picture 6" descr="A white circle with leaves and blue text&#10;&#10;Description automatically generated">
            <a:extLst>
              <a:ext uri="{FF2B5EF4-FFF2-40B4-BE49-F238E27FC236}">
                <a16:creationId xmlns:a16="http://schemas.microsoft.com/office/drawing/2014/main" id="{C8A755FD-BB92-EA5D-D8CA-937BD5171D85}"/>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2344400" y="0"/>
            <a:ext cx="1123950" cy="1123950"/>
          </a:xfrm>
          <a:prstGeom prst="rect">
            <a:avLst/>
          </a:prstGeom>
        </p:spPr>
      </p:pic>
    </p:spTree>
    <p:extLst>
      <p:ext uri="{BB962C8B-B14F-4D97-AF65-F5344CB8AC3E}">
        <p14:creationId xmlns:p14="http://schemas.microsoft.com/office/powerpoint/2010/main" val="949382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76712AA5-1737-5E9A-07A8-B4EF01700033}"/>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2344400" y="0"/>
            <a:ext cx="1123950" cy="1123950"/>
          </a:xfrm>
          <a:prstGeom prst="rect">
            <a:avLst/>
          </a:prstGeom>
        </p:spPr>
      </p:pic>
    </p:spTree>
    <p:extLst>
      <p:ext uri="{BB962C8B-B14F-4D97-AF65-F5344CB8AC3E}">
        <p14:creationId xmlns:p14="http://schemas.microsoft.com/office/powerpoint/2010/main" val="20677470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24/12/2024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6922974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0.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0.xml"/><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22.png"/><Relationship Id="rId7" Type="http://schemas.openxmlformats.org/officeDocument/2006/relationships/image" Target="../media/image25.png"/><Relationship Id="rId12"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25.xml"/><Relationship Id="rId6" Type="http://schemas.openxmlformats.org/officeDocument/2006/relationships/image" Target="../media/image24.png"/><Relationship Id="rId11" Type="http://schemas.openxmlformats.org/officeDocument/2006/relationships/image" Target="../media/image51.sv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49.sv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xml"/><Relationship Id="rId7" Type="http://schemas.openxmlformats.org/officeDocument/2006/relationships/image" Target="../media/image10.emf"/><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631991" y="5087828"/>
            <a:ext cx="1718993" cy="1313980"/>
            <a:chOff x="1631991" y="5087828"/>
            <a:chExt cx="1718993" cy="1313980"/>
          </a:xfrm>
        </p:grpSpPr>
        <p:pic>
          <p:nvPicPr>
            <p:cNvPr id="76" name="图片 75"/>
            <p:cNvPicPr>
              <a:picLocks noChangeAspect="1"/>
            </p:cNvPicPr>
            <p:nvPr/>
          </p:nvPicPr>
          <p:blipFill rotWithShape="1">
            <a:blip r:embed="rId3" cstate="print">
              <a:extLst>
                <a:ext uri="{28A0092B-C50C-407E-A947-70E740481C1C}">
                  <a14:useLocalDpi xmlns:a14="http://schemas.microsoft.com/office/drawing/2010/main" val="0"/>
                </a:ext>
              </a:extLst>
            </a:blip>
            <a:srcRect r="5757" b="14339"/>
            <a:stretch/>
          </p:blipFill>
          <p:spPr>
            <a:xfrm>
              <a:off x="1631991" y="5087828"/>
              <a:ext cx="1445624" cy="1313980"/>
            </a:xfrm>
            <a:prstGeom prst="rect">
              <a:avLst/>
            </a:prstGeom>
          </p:spPr>
        </p:pic>
        <p:pic>
          <p:nvPicPr>
            <p:cNvPr id="77" name="图片 76"/>
            <p:cNvPicPr>
              <a:picLocks noChangeAspect="1"/>
            </p:cNvPicPr>
            <p:nvPr/>
          </p:nvPicPr>
          <p:blipFill rotWithShape="1">
            <a:blip r:embed="rId4" cstate="print">
              <a:extLst>
                <a:ext uri="{28A0092B-C50C-407E-A947-70E740481C1C}">
                  <a14:useLocalDpi xmlns:a14="http://schemas.microsoft.com/office/drawing/2010/main" val="0"/>
                </a:ext>
              </a:extLst>
            </a:blip>
            <a:srcRect r="5757" b="14339"/>
            <a:stretch/>
          </p:blipFill>
          <p:spPr>
            <a:xfrm>
              <a:off x="2292096" y="5439346"/>
              <a:ext cx="1058888" cy="962462"/>
            </a:xfrm>
            <a:prstGeom prst="rect">
              <a:avLst/>
            </a:prstGeom>
          </p:spPr>
        </p:pic>
      </p:grpSp>
      <p:pic>
        <p:nvPicPr>
          <p:cNvPr id="82" name="图片 8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grpSp>
        <p:nvGrpSpPr>
          <p:cNvPr id="84" name="组合 83"/>
          <p:cNvGrpSpPr/>
          <p:nvPr/>
        </p:nvGrpSpPr>
        <p:grpSpPr>
          <a:xfrm>
            <a:off x="-17585" y="5729324"/>
            <a:ext cx="12203723" cy="1123362"/>
            <a:chOff x="-17585" y="5729324"/>
            <a:chExt cx="12203723" cy="1123362"/>
          </a:xfrm>
        </p:grpSpPr>
        <p:pic>
          <p:nvPicPr>
            <p:cNvPr id="85" name="图片 84"/>
            <p:cNvPicPr>
              <a:picLocks noChangeAspect="1"/>
            </p:cNvPicPr>
            <p:nvPr/>
          </p:nvPicPr>
          <p:blipFill rotWithShape="1">
            <a:blip r:embed="rId6"/>
            <a:srcRect l="1990"/>
            <a:stretch/>
          </p:blipFill>
          <p:spPr>
            <a:xfrm>
              <a:off x="-17585" y="5729324"/>
              <a:ext cx="8659753" cy="1123362"/>
            </a:xfrm>
            <a:prstGeom prst="rect">
              <a:avLst/>
            </a:prstGeom>
          </p:spPr>
        </p:pic>
        <p:pic>
          <p:nvPicPr>
            <p:cNvPr id="86" name="图片 85"/>
            <p:cNvPicPr>
              <a:picLocks noChangeAspect="1"/>
            </p:cNvPicPr>
            <p:nvPr/>
          </p:nvPicPr>
          <p:blipFill rotWithShape="1">
            <a:blip r:embed="rId6"/>
            <a:srcRect r="21459"/>
            <a:stretch/>
          </p:blipFill>
          <p:spPr>
            <a:xfrm>
              <a:off x="5398477" y="5729324"/>
              <a:ext cx="6787661" cy="1123362"/>
            </a:xfrm>
            <a:prstGeom prst="rect">
              <a:avLst/>
            </a:prstGeom>
          </p:spPr>
        </p:pic>
      </p:grpSp>
      <p:sp>
        <p:nvSpPr>
          <p:cNvPr id="3" name="Rectangle 2"/>
          <p:cNvSpPr/>
          <p:nvPr/>
        </p:nvSpPr>
        <p:spPr>
          <a:xfrm>
            <a:off x="772997" y="-132138"/>
            <a:ext cx="10765410" cy="1451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tx1"/>
                </a:solidFill>
                <a:latin typeface="+mj-lt"/>
              </a:rPr>
              <a:t>ỦY BAN NHÂN DÂN HUYỆN ĐẠI LỘC </a:t>
            </a:r>
          </a:p>
          <a:p>
            <a:pPr algn="ctr"/>
            <a:r>
              <a:rPr lang="vi-VN" sz="2400" b="1" dirty="0" smtClean="0">
                <a:solidFill>
                  <a:schemeClr val="tx1"/>
                </a:solidFill>
                <a:latin typeface="+mj-lt"/>
              </a:rPr>
              <a:t>TRƯỜNG TIỂU HỌC HỨA TẠO</a:t>
            </a:r>
            <a:endParaRPr lang="en-US" sz="2400" b="1" dirty="0">
              <a:solidFill>
                <a:schemeClr val="tx1"/>
              </a:solidFill>
              <a:latin typeface="+mj-lt"/>
            </a:endParaRPr>
          </a:p>
        </p:txBody>
      </p:sp>
      <p:sp>
        <p:nvSpPr>
          <p:cNvPr id="4" name="Rectangle 3"/>
          <p:cNvSpPr/>
          <p:nvPr/>
        </p:nvSpPr>
        <p:spPr>
          <a:xfrm>
            <a:off x="123817" y="1642106"/>
            <a:ext cx="11867077" cy="4193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dirty="0" smtClean="0">
                <a:solidFill>
                  <a:schemeClr val="tx1"/>
                </a:solidFill>
                <a:latin typeface="+mj-lt"/>
              </a:rPr>
              <a:t>Chào mừng các thầy cô đến tham dự lớp 4D!</a:t>
            </a:r>
          </a:p>
          <a:p>
            <a:pPr algn="ctr"/>
            <a:endParaRPr lang="vi-VN" sz="4400" dirty="0" smtClean="0">
              <a:solidFill>
                <a:schemeClr val="tx1"/>
              </a:solidFill>
              <a:latin typeface="+mj-lt"/>
            </a:endParaRPr>
          </a:p>
          <a:p>
            <a:pPr algn="ctr"/>
            <a:endParaRPr lang="vi-VN" sz="4400" dirty="0">
              <a:solidFill>
                <a:schemeClr val="tx1"/>
              </a:solidFill>
              <a:latin typeface="+mj-lt"/>
            </a:endParaRPr>
          </a:p>
          <a:p>
            <a:pPr algn="ctr"/>
            <a:r>
              <a:rPr lang="vi-VN" sz="3200" dirty="0" smtClean="0">
                <a:solidFill>
                  <a:schemeClr val="tx1"/>
                </a:solidFill>
                <a:latin typeface="+mj-lt"/>
              </a:rPr>
              <a:t>GVCN: Phạm Thị Thanh Yên</a:t>
            </a:r>
          </a:p>
          <a:p>
            <a:pPr algn="ctr"/>
            <a:r>
              <a:rPr lang="vi-VN" sz="3200" dirty="0" smtClean="0">
                <a:solidFill>
                  <a:schemeClr val="tx1"/>
                </a:solidFill>
                <a:latin typeface="+mj-lt"/>
              </a:rPr>
              <a:t>Môn: Tiếng Việt </a:t>
            </a:r>
          </a:p>
          <a:p>
            <a:pPr algn="ctr"/>
            <a:r>
              <a:rPr lang="vi-VN" sz="3200" dirty="0" smtClean="0">
                <a:solidFill>
                  <a:schemeClr val="tx1"/>
                </a:solidFill>
                <a:latin typeface="+mj-lt"/>
              </a:rPr>
              <a:t>Bài: Nếu em có một khu vườn (tiết 3)</a:t>
            </a:r>
            <a:endParaRPr lang="vi-VN" sz="3200" dirty="0">
              <a:solidFill>
                <a:schemeClr val="tx1"/>
              </a:solidFill>
              <a:latin typeface="+mj-lt"/>
            </a:endParaRPr>
          </a:p>
        </p:txBody>
      </p:sp>
    </p:spTree>
    <p:extLst>
      <p:ext uri="{BB962C8B-B14F-4D97-AF65-F5344CB8AC3E}">
        <p14:creationId xmlns:p14="http://schemas.microsoft.com/office/powerpoint/2010/main" val="3423127513"/>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cxnSp>
        <p:nvCxnSpPr>
          <p:cNvPr id="2" name="Straight Connector 1">
            <a:extLst>
              <a:ext uri="{FF2B5EF4-FFF2-40B4-BE49-F238E27FC236}">
                <a16:creationId xmlns:a16="http://schemas.microsoft.com/office/drawing/2014/main" id="{C91B21FD-7A21-5351-1773-14C05C9CA356}"/>
              </a:ext>
            </a:extLst>
          </p:cNvPr>
          <p:cNvCxnSpPr>
            <a:cxnSpLocks/>
          </p:cNvCxnSpPr>
          <p:nvPr/>
        </p:nvCxnSpPr>
        <p:spPr>
          <a:xfrm flipH="1">
            <a:off x="6321611" y="3208926"/>
            <a:ext cx="6181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Google Shape;1082;p23">
            <a:extLst>
              <a:ext uri="{FF2B5EF4-FFF2-40B4-BE49-F238E27FC236}">
                <a16:creationId xmlns:a16="http://schemas.microsoft.com/office/drawing/2014/main" id="{8D2EFEBD-8FF7-9DFF-6098-17DA714C2F3A}"/>
              </a:ext>
            </a:extLst>
          </p:cNvPr>
          <p:cNvSpPr/>
          <p:nvPr/>
        </p:nvSpPr>
        <p:spPr>
          <a:xfrm>
            <a:off x="6921795" y="1076325"/>
            <a:ext cx="4927305" cy="4619625"/>
          </a:xfrm>
          <a:prstGeom prst="rect">
            <a:avLst/>
          </a:prstGeom>
          <a:solidFill>
            <a:srgbClr val="FFFF00"/>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lvl="0" algn="just"/>
            <a:r>
              <a:rPr lang="vi-VN" sz="3600" b="1" dirty="0">
                <a:solidFill>
                  <a:srgbClr val="002060"/>
                </a:solidFill>
                <a:latin typeface="Calibri"/>
                <a:ea typeface="Calibri"/>
                <a:cs typeface="Calibri"/>
                <a:sym typeface="Calibri"/>
              </a:rPr>
              <a:t>Các từ ngữ in đậm được dùng với </a:t>
            </a:r>
            <a:r>
              <a:rPr lang="vi-VN" sz="3600" b="1" dirty="0">
                <a:solidFill>
                  <a:srgbClr val="FF0000"/>
                </a:solidFill>
                <a:latin typeface="Calibri"/>
                <a:ea typeface="Calibri"/>
                <a:cs typeface="Calibri"/>
                <a:sym typeface="Calibri"/>
              </a:rPr>
              <a:t>biện pháp nhân hóa</a:t>
            </a:r>
            <a:r>
              <a:rPr lang="vi-VN" sz="3600" b="1" dirty="0">
                <a:solidFill>
                  <a:srgbClr val="002060"/>
                </a:solidFill>
                <a:latin typeface="Calibri"/>
                <a:ea typeface="Calibri"/>
                <a:cs typeface="Calibri"/>
                <a:sym typeface="Calibri"/>
              </a:rPr>
              <a:t> giúp biểu hiện những trạng thái tâm lý, cảm xúc của con vật giống như những trạng thái tâm lý cảm xúc của con người. </a:t>
            </a:r>
            <a:endParaRPr kumimoji="0" sz="3600" b="1" i="0" u="none" strike="noStrike" kern="1200" cap="none" spc="0" normalizeH="0" baseline="0" noProof="0" dirty="0">
              <a:ln>
                <a:noFill/>
              </a:ln>
              <a:solidFill>
                <a:srgbClr val="002060"/>
              </a:solidFill>
              <a:effectLst/>
              <a:uLnTx/>
              <a:uFillTx/>
              <a:latin typeface="Calibri"/>
              <a:ea typeface="Calibri"/>
              <a:cs typeface="Calibri"/>
              <a:sym typeface="Calibri"/>
            </a:endParaRPr>
          </a:p>
        </p:txBody>
      </p:sp>
      <p:pic>
        <p:nvPicPr>
          <p:cNvPr id="7" name="Picture 6">
            <a:extLst>
              <a:ext uri="{FF2B5EF4-FFF2-40B4-BE49-F238E27FC236}">
                <a16:creationId xmlns:a16="http://schemas.microsoft.com/office/drawing/2014/main" id="{97AD17BE-72C6-80E6-23EE-2EC19FF172D3}"/>
              </a:ext>
            </a:extLst>
          </p:cNvPr>
          <p:cNvPicPr>
            <a:picLocks noChangeAspect="1"/>
          </p:cNvPicPr>
          <p:nvPr/>
        </p:nvPicPr>
        <p:blipFill>
          <a:blip r:embed="rId5"/>
          <a:stretch>
            <a:fillRect/>
          </a:stretch>
        </p:blipFill>
        <p:spPr>
          <a:xfrm>
            <a:off x="457199" y="1890712"/>
            <a:ext cx="5841037" cy="2338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47627004"/>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4" cstate="print">
            <a:extLst>
              <a:ext uri="{28A0092B-C50C-407E-A947-70E740481C1C}">
                <a14:useLocalDpi xmlns:a14="http://schemas.microsoft.com/office/drawing/2010/main" val="0"/>
              </a:ext>
            </a:extLst>
          </a:blip>
          <a:srcRect l="49006" t="22962" r="30485" b="21927"/>
          <a:stretch/>
        </p:blipFill>
        <p:spPr>
          <a:xfrm>
            <a:off x="85220" y="1084005"/>
            <a:ext cx="3820029" cy="5773995"/>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pic>
        <p:nvPicPr>
          <p:cNvPr id="7" name="PA_库_图片 6">
            <a:extLst>
              <a:ext uri="{FF2B5EF4-FFF2-40B4-BE49-F238E27FC236}">
                <a16:creationId xmlns:a16="http://schemas.microsoft.com/office/drawing/2014/main" id="{D51D88D0-2E88-D007-8BB2-566946208198}"/>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flipH="1">
            <a:off x="3363363" y="-200026"/>
            <a:ext cx="7799936" cy="3949093"/>
          </a:xfrm>
          <a:prstGeom prst="rect">
            <a:avLst/>
          </a:prstGeom>
          <a:ln>
            <a:noFill/>
          </a:ln>
          <a:extLst>
            <a:ext uri="{91240B29-F687-4F45-9708-019B960494DF}">
              <a14:hiddenLine xmlns:a14="http://schemas.microsoft.com/office/drawing/2010/main">
                <a:solidFill>
                  <a:srgbClr val="FF0000"/>
                </a:solidFill>
              </a14:hiddenLine>
            </a:ext>
          </a:extLst>
        </p:spPr>
      </p:pic>
      <p:sp>
        <p:nvSpPr>
          <p:cNvPr id="8" name="TextBox 7">
            <a:extLst>
              <a:ext uri="{FF2B5EF4-FFF2-40B4-BE49-F238E27FC236}">
                <a16:creationId xmlns:a16="http://schemas.microsoft.com/office/drawing/2014/main" id="{EB19AFA7-5951-623C-A897-61F50F65F0C1}"/>
              </a:ext>
            </a:extLst>
          </p:cNvPr>
          <p:cNvSpPr txBox="1"/>
          <p:nvPr/>
        </p:nvSpPr>
        <p:spPr>
          <a:xfrm>
            <a:off x="5381625" y="419100"/>
            <a:ext cx="4429125" cy="2554545"/>
          </a:xfrm>
          <a:prstGeom prst="rect">
            <a:avLst/>
          </a:prstGeom>
          <a:noFill/>
        </p:spPr>
        <p:txBody>
          <a:bodyPr wrap="square" rtlCol="0">
            <a:spAutoFit/>
          </a:bodyPr>
          <a:lstStyle/>
          <a:p>
            <a:pPr algn="ctr"/>
            <a:r>
              <a:rPr lang="en-US" sz="4000" b="1" i="0" dirty="0">
                <a:solidFill>
                  <a:srgbClr val="000000"/>
                </a:solidFill>
                <a:effectLst/>
                <a:latin typeface="Cambria" panose="02040503050406030204" pitchFamily="18" charset="0"/>
                <a:ea typeface="Cambria" panose="02040503050406030204" pitchFamily="18" charset="0"/>
              </a:rPr>
              <a:t>c. </a:t>
            </a:r>
            <a:r>
              <a:rPr lang="en-US" sz="4000" b="1" i="0" dirty="0" err="1">
                <a:solidFill>
                  <a:srgbClr val="000000"/>
                </a:solidFill>
                <a:effectLst/>
                <a:latin typeface="Cambria" panose="02040503050406030204" pitchFamily="18" charset="0"/>
                <a:ea typeface="Cambria" panose="02040503050406030204" pitchFamily="18" charset="0"/>
              </a:rPr>
              <a:t>Em</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thích</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cách</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miêu</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tả</a:t>
            </a:r>
            <a:r>
              <a:rPr lang="en-US" sz="4000" b="1" i="0" dirty="0">
                <a:solidFill>
                  <a:srgbClr val="000000"/>
                </a:solidFill>
                <a:effectLst/>
                <a:latin typeface="Cambria" panose="02040503050406030204" pitchFamily="18" charset="0"/>
                <a:ea typeface="Cambria" panose="02040503050406030204" pitchFamily="18" charset="0"/>
              </a:rPr>
              <a:t> con </a:t>
            </a:r>
            <a:r>
              <a:rPr lang="en-US" sz="4000" b="1" i="0" dirty="0" err="1">
                <a:solidFill>
                  <a:srgbClr val="000000"/>
                </a:solidFill>
                <a:effectLst/>
                <a:latin typeface="Cambria" panose="02040503050406030204" pitchFamily="18" charset="0"/>
                <a:ea typeface="Cambria" panose="02040503050406030204" pitchFamily="18" charset="0"/>
              </a:rPr>
              <a:t>vật</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trong</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đoạn</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văn</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nào</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Vì</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sao</a:t>
            </a:r>
            <a:r>
              <a:rPr lang="en-US" sz="4000" b="1" i="0" dirty="0">
                <a:solidFill>
                  <a:srgbClr val="000000"/>
                </a:solidFill>
                <a:effectLst/>
                <a:latin typeface="Cambria" panose="02040503050406030204" pitchFamily="18" charset="0"/>
                <a:ea typeface="Cambria" panose="02040503050406030204" pitchFamily="18" charset="0"/>
              </a:rPr>
              <a:t>?</a:t>
            </a:r>
            <a:endParaRPr lang="en-US" sz="4000" b="1" dirty="0">
              <a:latin typeface="Cambria" panose="02040503050406030204" pitchFamily="18" charset="0"/>
              <a:ea typeface="Cambria" panose="02040503050406030204" pitchFamily="18" charset="0"/>
            </a:endParaRPr>
          </a:p>
        </p:txBody>
      </p:sp>
      <p:sp>
        <p:nvSpPr>
          <p:cNvPr id="10" name="Google Shape;1082;p23">
            <a:extLst>
              <a:ext uri="{FF2B5EF4-FFF2-40B4-BE49-F238E27FC236}">
                <a16:creationId xmlns:a16="http://schemas.microsoft.com/office/drawing/2014/main" id="{06857900-03EC-482E-0679-F5E97A1A9B56}"/>
              </a:ext>
            </a:extLst>
          </p:cNvPr>
          <p:cNvSpPr/>
          <p:nvPr/>
        </p:nvSpPr>
        <p:spPr>
          <a:xfrm>
            <a:off x="4257676" y="3886200"/>
            <a:ext cx="7610474" cy="2381250"/>
          </a:xfrm>
          <a:prstGeom prst="rect">
            <a:avLst/>
          </a:prstGeom>
          <a:solidFill>
            <a:schemeClr val="accent5">
              <a:lumMod val="20000"/>
              <a:lumOff val="80000"/>
            </a:schemeClr>
          </a:solidFill>
          <a:ln w="38100">
            <a:solidFill>
              <a:srgbClr val="002060"/>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lvl="0" algn="just"/>
            <a:r>
              <a:rPr lang="en-US" sz="3600" b="1" dirty="0" err="1">
                <a:solidFill>
                  <a:srgbClr val="002060"/>
                </a:solidFill>
                <a:latin typeface="Calibri"/>
                <a:ea typeface="Calibri"/>
                <a:cs typeface="Calibri"/>
                <a:sym typeface="Calibri"/>
              </a:rPr>
              <a:t>Ví</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dụ</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Em</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thích</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cách</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miêu</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tả</a:t>
            </a:r>
            <a:r>
              <a:rPr lang="en-US" sz="3600" b="1" dirty="0">
                <a:solidFill>
                  <a:srgbClr val="002060"/>
                </a:solidFill>
                <a:latin typeface="Calibri"/>
                <a:ea typeface="Calibri"/>
                <a:cs typeface="Calibri"/>
                <a:sym typeface="Calibri"/>
              </a:rPr>
              <a:t> con </a:t>
            </a:r>
            <a:r>
              <a:rPr lang="en-US" sz="3600" b="1" dirty="0" err="1">
                <a:solidFill>
                  <a:srgbClr val="002060"/>
                </a:solidFill>
                <a:latin typeface="Calibri"/>
                <a:ea typeface="Calibri"/>
                <a:cs typeface="Calibri"/>
                <a:sym typeface="Calibri"/>
              </a:rPr>
              <a:t>vật</a:t>
            </a:r>
            <a:r>
              <a:rPr lang="en-US" sz="3600" b="1" dirty="0">
                <a:solidFill>
                  <a:srgbClr val="002060"/>
                </a:solidFill>
                <a:latin typeface="Calibri"/>
                <a:ea typeface="Calibri"/>
                <a:cs typeface="Calibri"/>
                <a:sym typeface="Calibri"/>
              </a:rPr>
              <a:t> ở </a:t>
            </a:r>
            <a:r>
              <a:rPr lang="en-US" sz="3600" b="1" dirty="0" err="1">
                <a:solidFill>
                  <a:srgbClr val="002060"/>
                </a:solidFill>
                <a:latin typeface="Calibri"/>
                <a:ea typeface="Calibri"/>
                <a:cs typeface="Calibri"/>
                <a:sym typeface="Calibri"/>
              </a:rPr>
              <a:t>đoạn</a:t>
            </a:r>
            <a:r>
              <a:rPr lang="en-US" sz="3600" b="1" dirty="0">
                <a:solidFill>
                  <a:srgbClr val="002060"/>
                </a:solidFill>
                <a:latin typeface="Calibri"/>
                <a:ea typeface="Calibri"/>
                <a:cs typeface="Calibri"/>
                <a:sym typeface="Calibri"/>
              </a:rPr>
              <a:t> 1 </a:t>
            </a:r>
            <a:r>
              <a:rPr lang="en-US" sz="3600" b="1" dirty="0" err="1">
                <a:solidFill>
                  <a:srgbClr val="002060"/>
                </a:solidFill>
                <a:latin typeface="Calibri"/>
                <a:ea typeface="Calibri"/>
                <a:cs typeface="Calibri"/>
                <a:sym typeface="Calibri"/>
              </a:rPr>
              <a:t>vì</a:t>
            </a:r>
            <a:r>
              <a:rPr lang="en-US" sz="3600" b="1" dirty="0">
                <a:solidFill>
                  <a:srgbClr val="002060"/>
                </a:solidFill>
                <a:latin typeface="Calibri"/>
                <a:ea typeface="Calibri"/>
                <a:cs typeface="Calibri"/>
                <a:sym typeface="Calibri"/>
              </a:rPr>
              <a:t> t</a:t>
            </a:r>
            <a:r>
              <a:rPr lang="vi-VN" sz="3600" b="1" dirty="0">
                <a:solidFill>
                  <a:srgbClr val="002060"/>
                </a:solidFill>
                <a:latin typeface="Calibri"/>
                <a:ea typeface="Calibri"/>
                <a:cs typeface="Calibri"/>
                <a:sym typeface="Calibri"/>
              </a:rPr>
              <a:t>ác giả sử dụng nhiều từ ngữ gợi tả </a:t>
            </a:r>
            <a:r>
              <a:rPr lang="en-US" sz="3600" b="1" dirty="0">
                <a:solidFill>
                  <a:srgbClr val="002060"/>
                </a:solidFill>
                <a:latin typeface="Calibri"/>
                <a:ea typeface="Calibri"/>
                <a:cs typeface="Calibri"/>
                <a:sym typeface="Calibri"/>
              </a:rPr>
              <a:t> </a:t>
            </a:r>
            <a:r>
              <a:rPr lang="vi-VN" sz="3600" b="1" dirty="0">
                <a:solidFill>
                  <a:srgbClr val="002060"/>
                </a:solidFill>
                <a:latin typeface="Calibri"/>
                <a:ea typeface="Calibri"/>
                <a:cs typeface="Calibri"/>
                <a:sym typeface="Calibri"/>
              </a:rPr>
              <a:t>giúp cho con ong được miêu tả một cách rất chi tiết, chân thực</a:t>
            </a:r>
          </a:p>
        </p:txBody>
      </p:sp>
    </p:spTree>
    <p:extLst>
      <p:ext uri="{BB962C8B-B14F-4D97-AF65-F5344CB8AC3E}">
        <p14:creationId xmlns:p14="http://schemas.microsoft.com/office/powerpoint/2010/main" val="10332651"/>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sp>
        <p:nvSpPr>
          <p:cNvPr id="7" name="TextBox 6">
            <a:extLst>
              <a:ext uri="{FF2B5EF4-FFF2-40B4-BE49-F238E27FC236}">
                <a16:creationId xmlns:a16="http://schemas.microsoft.com/office/drawing/2014/main" id="{DC718576-651A-9CA0-650B-517BC5D998A2}"/>
              </a:ext>
            </a:extLst>
          </p:cNvPr>
          <p:cNvSpPr txBox="1"/>
          <p:nvPr/>
        </p:nvSpPr>
        <p:spPr>
          <a:xfrm>
            <a:off x="903767" y="0"/>
            <a:ext cx="10313582" cy="1323439"/>
          </a:xfrm>
          <a:prstGeom prst="rect">
            <a:avLst/>
          </a:prstGeom>
          <a:noFill/>
        </p:spPr>
        <p:txBody>
          <a:bodyPr wrap="square" rtlCol="0">
            <a:spAutoFit/>
          </a:bodyPr>
          <a:lstStyle/>
          <a:p>
            <a:pPr lvl="0" algn="ctr"/>
            <a:r>
              <a:rPr lang="en-US" sz="4000" b="1" dirty="0">
                <a:solidFill>
                  <a:srgbClr val="002060"/>
                </a:solidFill>
                <a:latin typeface="Cambria" panose="02040503050406030204" pitchFamily="18" charset="0"/>
                <a:ea typeface="Cambria" panose="02040503050406030204" pitchFamily="18" charset="0"/>
              </a:rPr>
              <a:t>2. </a:t>
            </a:r>
            <a:r>
              <a:rPr lang="en-US" sz="4000" b="1" dirty="0" err="1">
                <a:solidFill>
                  <a:srgbClr val="002060"/>
                </a:solidFill>
                <a:latin typeface="Cambria" panose="02040503050406030204" pitchFamily="18" charset="0"/>
                <a:ea typeface="Cambria" panose="02040503050406030204" pitchFamily="18" charset="0"/>
              </a:rPr>
              <a:t>Viết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đoạn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văn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tả</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hoạt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động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hoặc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một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đặc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điểm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ngoại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hình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của</a:t>
            </a:r>
            <a:r>
              <a:rPr lang="en-US" sz="4000" b="1" dirty="0">
                <a:solidFill>
                  <a:srgbClr val="002060"/>
                </a:solidFill>
                <a:latin typeface="Cambria" panose="02040503050406030204" pitchFamily="18" charset="0"/>
                <a:ea typeface="Cambria" panose="02040503050406030204" pitchFamily="18" charset="0"/>
              </a:rPr>
              <a:t> con </a:t>
            </a:r>
            <a:r>
              <a:rPr lang="en-US" sz="4000" b="1" dirty="0" err="1">
                <a:solidFill>
                  <a:srgbClr val="002060"/>
                </a:solidFill>
                <a:latin typeface="Cambria" panose="02040503050406030204" pitchFamily="18" charset="0"/>
                <a:ea typeface="Cambria" panose="02040503050406030204" pitchFamily="18" charset="0"/>
              </a:rPr>
              <a:t>vật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yêu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thích</a:t>
            </a:r>
            <a:r>
              <a:rPr lang="en-US" sz="4000" b="1" dirty="0">
                <a:solidFill>
                  <a:srgbClr val="002060"/>
                </a:solidFill>
                <a:latin typeface="Cambria" panose="02040503050406030204" pitchFamily="18" charset="0"/>
                <a:ea typeface="Cambria" panose="02040503050406030204" pitchFamily="18"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9C562F4C-95E5-3366-C628-58D35190205B}"/>
              </a:ext>
            </a:extLst>
          </p:cNvPr>
          <p:cNvPicPr>
            <a:picLocks noChangeAspect="1"/>
          </p:cNvPicPr>
          <p:nvPr/>
        </p:nvPicPr>
        <p:blipFill>
          <a:blip r:embed="rId5"/>
          <a:stretch>
            <a:fillRect/>
          </a:stretch>
        </p:blipFill>
        <p:spPr>
          <a:xfrm>
            <a:off x="1481137" y="1885949"/>
            <a:ext cx="8977313" cy="2799225"/>
          </a:xfrm>
          <a:prstGeom prst="rect">
            <a:avLst/>
          </a:prstGeom>
        </p:spPr>
      </p:pic>
    </p:spTree>
    <p:extLst>
      <p:ext uri="{BB962C8B-B14F-4D97-AF65-F5344CB8AC3E}">
        <p14:creationId xmlns:p14="http://schemas.microsoft.com/office/powerpoint/2010/main" val="437726565"/>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sp>
        <p:nvSpPr>
          <p:cNvPr id="7" name="TextBox 6">
            <a:extLst>
              <a:ext uri="{FF2B5EF4-FFF2-40B4-BE49-F238E27FC236}">
                <a16:creationId xmlns:a16="http://schemas.microsoft.com/office/drawing/2014/main" id="{DC718576-651A-9CA0-650B-517BC5D998A2}"/>
              </a:ext>
            </a:extLst>
          </p:cNvPr>
          <p:cNvSpPr txBox="1"/>
          <p:nvPr/>
        </p:nvSpPr>
        <p:spPr>
          <a:xfrm>
            <a:off x="85221" y="75416"/>
            <a:ext cx="12106779" cy="6555641"/>
          </a:xfrm>
          <a:prstGeom prst="rect">
            <a:avLst/>
          </a:prstGeom>
          <a:solidFill>
            <a:schemeClr val="bg1"/>
          </a:solidFill>
          <a:ln>
            <a:solidFill>
              <a:schemeClr val="bg1">
                <a:lumMod val="95000"/>
              </a:schemeClr>
            </a:solidFill>
          </a:ln>
        </p:spPr>
        <p:txBody>
          <a:bodyPr wrap="square" rtlCol="0">
            <a:spAutoFit/>
          </a:bodyPr>
          <a:lstStyle/>
          <a:p>
            <a:pPr lvl="0" algn="ctr"/>
            <a:r>
              <a:rPr kumimoji="0" lang="vi-VN" sz="3600" b="1" i="0" u="none" strike="noStrike" kern="120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cs typeface="+mn-cs"/>
              </a:rPr>
              <a:t>Để viết được một đoạn văn miêu tả con vật, các em cần :</a:t>
            </a:r>
          </a:p>
          <a:p>
            <a:r>
              <a:rPr lang="vi-VN" sz="3200" b="1" dirty="0" smtClean="0">
                <a:solidFill>
                  <a:srgbClr val="002060"/>
                </a:solidFill>
                <a:latin typeface="Cambria" panose="02040503050406030204" pitchFamily="18" charset="0"/>
                <a:ea typeface="Cambria" panose="02040503050406030204" pitchFamily="18" charset="0"/>
              </a:rPr>
              <a:t>1</a:t>
            </a:r>
            <a:r>
              <a:rPr lang="vi-VN" sz="3200" b="1" i="1" dirty="0" smtClean="0">
                <a:solidFill>
                  <a:srgbClr val="002060"/>
                </a:solidFill>
                <a:latin typeface="Cambria" panose="02040503050406030204" pitchFamily="18" charset="0"/>
                <a:ea typeface="Cambria" panose="02040503050406030204" pitchFamily="18" charset="0"/>
              </a:rPr>
              <a:t>.</a:t>
            </a:r>
            <a:r>
              <a:rPr lang="vi-VN" sz="3200" b="1" dirty="0" smtClean="0">
                <a:solidFill>
                  <a:srgbClr val="002060"/>
                </a:solidFill>
                <a:latin typeface="Cambria" panose="02040503050406030204" pitchFamily="18" charset="0"/>
                <a:ea typeface="Cambria" panose="02040503050406030204" pitchFamily="18" charset="0"/>
              </a:rPr>
              <a:t>Trình </a:t>
            </a:r>
            <a:r>
              <a:rPr lang="vi-VN" sz="3200" b="1" dirty="0">
                <a:solidFill>
                  <a:srgbClr val="002060"/>
                </a:solidFill>
                <a:latin typeface="Cambria" panose="02040503050406030204" pitchFamily="18" charset="0"/>
                <a:ea typeface="Cambria" panose="02040503050406030204" pitchFamily="18" charset="0"/>
              </a:rPr>
              <a:t>bày đoạn văn : Câu đầu tiên lùi đầu dòng. Các câu còn lại được viết liên tục .</a:t>
            </a:r>
            <a:endParaRPr lang="en-US" sz="3200" b="1" dirty="0">
              <a:solidFill>
                <a:srgbClr val="002060"/>
              </a:solidFill>
              <a:latin typeface="Cambria" panose="02040503050406030204" pitchFamily="18" charset="0"/>
              <a:ea typeface="Cambria" panose="02040503050406030204" pitchFamily="18" charset="0"/>
            </a:endParaRPr>
          </a:p>
          <a:p>
            <a:pPr lvl="0"/>
            <a:endParaRPr lang="vi-VN" sz="3200" b="1" dirty="0" smtClean="0">
              <a:solidFill>
                <a:srgbClr val="002060"/>
              </a:solidFill>
              <a:latin typeface="Cambria" panose="02040503050406030204" pitchFamily="18" charset="0"/>
              <a:ea typeface="Cambria" panose="02040503050406030204" pitchFamily="18" charset="0"/>
            </a:endParaRPr>
          </a:p>
          <a:p>
            <a:pPr lvl="0"/>
            <a:r>
              <a:rPr lang="vi-VN" sz="3200" b="1" dirty="0" smtClean="0">
                <a:solidFill>
                  <a:srgbClr val="002060"/>
                </a:solidFill>
                <a:latin typeface="Cambria" panose="02040503050406030204" pitchFamily="18" charset="0"/>
                <a:ea typeface="Cambria" panose="02040503050406030204" pitchFamily="18" charset="0"/>
              </a:rPr>
              <a:t>2.Lựa chọn một con vật mà em yêu thích để tả hoạt động hoặc đặc điểm ngoại hình của con vật đó.</a:t>
            </a:r>
          </a:p>
          <a:p>
            <a:pPr lvl="0"/>
            <a:endParaRPr lang="vi-VN" sz="3200" b="1" dirty="0" smtClean="0">
              <a:solidFill>
                <a:srgbClr val="002060"/>
              </a:solidFill>
              <a:latin typeface="Cambria" panose="02040503050406030204" pitchFamily="18" charset="0"/>
              <a:ea typeface="Cambria" panose="02040503050406030204" pitchFamily="18" charset="0"/>
            </a:endParaRPr>
          </a:p>
          <a:p>
            <a:pPr lvl="0"/>
            <a:r>
              <a:rPr lang="vi-VN" sz="3200" b="1" noProof="0" dirty="0" smtClean="0">
                <a:solidFill>
                  <a:srgbClr val="002060"/>
                </a:solidFill>
                <a:latin typeface="Cambria" panose="02040503050406030204" pitchFamily="18" charset="0"/>
                <a:ea typeface="Cambria" panose="02040503050406030204" pitchFamily="18" charset="0"/>
              </a:rPr>
              <a:t>3. </a:t>
            </a:r>
            <a:r>
              <a:rPr kumimoji="0" lang="vi-VN" sz="3200" b="1" i="0" u="none" strike="noStrike" kern="1200" cap="none" spc="0" normalizeH="0" baseline="0" noProof="0" dirty="0" smtClean="0">
                <a:ln>
                  <a:noFill/>
                </a:ln>
                <a:solidFill>
                  <a:srgbClr val="002060"/>
                </a:solidFill>
                <a:effectLst/>
                <a:uLnTx/>
                <a:uFillTx/>
                <a:latin typeface="Cambria" panose="02040503050406030204" pitchFamily="18" charset="0"/>
                <a:ea typeface="Cambria" panose="02040503050406030204" pitchFamily="18" charset="0"/>
              </a:rPr>
              <a:t>Có thể sắp xếp các ý trong đoạn văn : </a:t>
            </a:r>
          </a:p>
          <a:p>
            <a:pPr lvl="0"/>
            <a:r>
              <a:rPr lang="vi-VN" sz="3200" b="1" i="1" dirty="0" smtClean="0">
                <a:solidFill>
                  <a:srgbClr val="002060"/>
                </a:solidFill>
                <a:latin typeface="Cambria" panose="02040503050406030204" pitchFamily="18" charset="0"/>
                <a:ea typeface="Cambria" panose="02040503050406030204" pitchFamily="18" charset="0"/>
              </a:rPr>
              <a:t>+ </a:t>
            </a:r>
            <a:r>
              <a:rPr lang="vi-VN" sz="3200" b="1" i="1" dirty="0">
                <a:solidFill>
                  <a:srgbClr val="002060"/>
                </a:solidFill>
                <a:latin typeface="Cambria" panose="02040503050406030204" pitchFamily="18" charset="0"/>
                <a:ea typeface="Cambria" panose="02040503050406030204" pitchFamily="18" charset="0"/>
              </a:rPr>
              <a:t>M</a:t>
            </a:r>
            <a:r>
              <a:rPr kumimoji="0" lang="vi-VN" sz="3200" b="1" i="1" u="none" strike="noStrike" kern="1200" cap="none" spc="0" normalizeH="0" baseline="0" noProof="0" dirty="0" smtClean="0">
                <a:ln>
                  <a:noFill/>
                </a:ln>
                <a:solidFill>
                  <a:srgbClr val="002060"/>
                </a:solidFill>
                <a:effectLst/>
                <a:uLnTx/>
                <a:uFillTx/>
                <a:latin typeface="Cambria" panose="02040503050406030204" pitchFamily="18" charset="0"/>
                <a:ea typeface="Cambria" panose="02040503050406030204" pitchFamily="18" charset="0"/>
              </a:rPr>
              <a:t>iêu tả lần lượt từ đặc điểm ngoại hình đến các hoặc động, thói quen của con vật </a:t>
            </a:r>
          </a:p>
          <a:p>
            <a:pPr lvl="0"/>
            <a:r>
              <a:rPr lang="vi-VN" sz="3200" b="1" i="1" dirty="0" smtClean="0">
                <a:solidFill>
                  <a:srgbClr val="002060"/>
                </a:solidFill>
                <a:latin typeface="Cambria" panose="02040503050406030204" pitchFamily="18" charset="0"/>
                <a:ea typeface="Cambria" panose="02040503050406030204" pitchFamily="18" charset="0"/>
              </a:rPr>
              <a:t>+ </a:t>
            </a:r>
            <a:r>
              <a:rPr lang="vi-VN" sz="3200" b="1" i="1" dirty="0">
                <a:solidFill>
                  <a:srgbClr val="002060"/>
                </a:solidFill>
                <a:latin typeface="Cambria" panose="02040503050406030204" pitchFamily="18" charset="0"/>
                <a:ea typeface="Cambria" panose="02040503050406030204" pitchFamily="18" charset="0"/>
              </a:rPr>
              <a:t>M</a:t>
            </a:r>
            <a:r>
              <a:rPr kumimoji="0" lang="vi-VN" sz="3200" b="1" i="1" u="none" strike="noStrike" kern="1200" cap="none" spc="0" normalizeH="0" baseline="0" noProof="0" dirty="0" smtClean="0">
                <a:ln>
                  <a:noFill/>
                </a:ln>
                <a:solidFill>
                  <a:srgbClr val="002060"/>
                </a:solidFill>
                <a:effectLst/>
                <a:uLnTx/>
                <a:uFillTx/>
                <a:latin typeface="Cambria" panose="02040503050406030204" pitchFamily="18" charset="0"/>
                <a:ea typeface="Cambria" panose="02040503050406030204" pitchFamily="18" charset="0"/>
              </a:rPr>
              <a:t>iêu tả kết hợp các đặc điểm ngoại hình và hoạt động thói quen của con vật. </a:t>
            </a:r>
          </a:p>
          <a:p>
            <a:pPr lvl="0"/>
            <a:r>
              <a:rPr lang="vi-VN" sz="3200" b="1" i="1" dirty="0" smtClean="0">
                <a:solidFill>
                  <a:srgbClr val="002060"/>
                </a:solidFill>
                <a:latin typeface="Cambria" panose="02040503050406030204" pitchFamily="18" charset="0"/>
                <a:ea typeface="Cambria" panose="02040503050406030204" pitchFamily="18" charset="0"/>
              </a:rPr>
              <a:t>+ </a:t>
            </a:r>
            <a:r>
              <a:rPr kumimoji="0" lang="vi-VN" sz="3200" b="1" i="1" u="none" strike="noStrike" kern="1200" cap="none" spc="0" normalizeH="0" baseline="0" noProof="0" dirty="0" smtClean="0">
                <a:ln>
                  <a:noFill/>
                </a:ln>
                <a:solidFill>
                  <a:srgbClr val="002060"/>
                </a:solidFill>
                <a:effectLst/>
                <a:uLnTx/>
                <a:uFillTx/>
                <a:latin typeface="Cambria" panose="02040503050406030204" pitchFamily="18" charset="0"/>
                <a:ea typeface="Cambria" panose="02040503050406030204" pitchFamily="18" charset="0"/>
              </a:rPr>
              <a:t>Cũng có thể lựa chọn cách sắp xếp theo ý mình.</a:t>
            </a:r>
            <a:endParaRPr kumimoji="0" lang="en-US" sz="32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43894980"/>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2">
            <a:extLst>
              <a:ext uri="{FF2B5EF4-FFF2-40B4-BE49-F238E27FC236}">
                <a16:creationId xmlns:a16="http://schemas.microsoft.com/office/drawing/2014/main" id="{29E524B4-87F7-8DC6-E2A5-78BAF00B05F5}"/>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4">
            <a:extLst>
              <a:ext uri="{FF2B5EF4-FFF2-40B4-BE49-F238E27FC236}">
                <a16:creationId xmlns:a16="http://schemas.microsoft.com/office/drawing/2014/main" id="{13360428-67B8-F2D5-227C-F8D88A47F3E9}"/>
              </a:ext>
            </a:extLst>
          </p:cNvPr>
          <p:cNvSpPr/>
          <p:nvPr/>
        </p:nvSpPr>
        <p:spPr>
          <a:xfrm>
            <a:off x="289251" y="1935619"/>
            <a:ext cx="11613492" cy="3068764"/>
          </a:xfrm>
          <a:prstGeom prst="roundRect">
            <a:avLst>
              <a:gd name="adj" fmla="val 1612"/>
            </a:avLst>
          </a:prstGeom>
          <a:solidFill>
            <a:srgbClr val="299AD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3">
            <a:extLst>
              <a:ext uri="{FF2B5EF4-FFF2-40B4-BE49-F238E27FC236}">
                <a16:creationId xmlns:a16="http://schemas.microsoft.com/office/drawing/2014/main" id="{B7352957-28A7-C4EA-970A-4C7668462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2773" y="1935619"/>
            <a:ext cx="8986448" cy="4591513"/>
          </a:xfrm>
          <a:prstGeom prst="rect">
            <a:avLst/>
          </a:prstGeom>
        </p:spPr>
      </p:pic>
      <p:sp>
        <p:nvSpPr>
          <p:cNvPr id="5" name="TextBox 4">
            <a:extLst>
              <a:ext uri="{FF2B5EF4-FFF2-40B4-BE49-F238E27FC236}">
                <a16:creationId xmlns:a16="http://schemas.microsoft.com/office/drawing/2014/main" id="{2493455C-1D1E-7863-F2D5-2920E3645894}"/>
              </a:ext>
            </a:extLst>
          </p:cNvPr>
          <p:cNvSpPr txBox="1"/>
          <p:nvPr/>
        </p:nvSpPr>
        <p:spPr>
          <a:xfrm>
            <a:off x="114899" y="409969"/>
            <a:ext cx="11962195" cy="1200329"/>
          </a:xfrm>
          <a:prstGeom prst="rect">
            <a:avLst/>
          </a:prstGeom>
          <a:noFill/>
        </p:spPr>
        <p:txBody>
          <a:bodyPr wrap="square" rtlCol="0">
            <a:spAutoFit/>
          </a:bodyPr>
          <a:lstStyle/>
          <a:p>
            <a:pPr algn="ctr"/>
            <a:r>
              <a:rPr lang="en-US" sz="7200" b="1" dirty="0" err="1">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Chúng</a:t>
            </a:r>
            <a:r>
              <a:rPr lang="en-US" sz="7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ta </a:t>
            </a:r>
            <a:r>
              <a:rPr lang="en-US" sz="7200" b="1" dirty="0" err="1">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cùng</a:t>
            </a:r>
            <a:r>
              <a:rPr lang="en-US" sz="7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7200" b="1" dirty="0" err="1">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viết</a:t>
            </a:r>
            <a:r>
              <a:rPr lang="en-US" sz="7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7200" b="1" dirty="0" err="1">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nào</a:t>
            </a:r>
            <a:r>
              <a:rPr lang="en-US" sz="7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710536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2">
            <a:extLst>
              <a:ext uri="{FF2B5EF4-FFF2-40B4-BE49-F238E27FC236}">
                <a16:creationId xmlns:a16="http://schemas.microsoft.com/office/drawing/2014/main" id="{29E524B4-87F7-8DC6-E2A5-78BAF00B05F5}"/>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4">
            <a:extLst>
              <a:ext uri="{FF2B5EF4-FFF2-40B4-BE49-F238E27FC236}">
                <a16:creationId xmlns:a16="http://schemas.microsoft.com/office/drawing/2014/main" id="{13360428-67B8-F2D5-227C-F8D88A47F3E9}"/>
              </a:ext>
            </a:extLst>
          </p:cNvPr>
          <p:cNvSpPr/>
          <p:nvPr/>
        </p:nvSpPr>
        <p:spPr>
          <a:xfrm>
            <a:off x="289251" y="1935619"/>
            <a:ext cx="11613492" cy="3068764"/>
          </a:xfrm>
          <a:prstGeom prst="roundRect">
            <a:avLst>
              <a:gd name="adj" fmla="val 1612"/>
            </a:avLst>
          </a:prstGeom>
          <a:solidFill>
            <a:srgbClr val="299AD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3">
            <a:extLst>
              <a:ext uri="{FF2B5EF4-FFF2-40B4-BE49-F238E27FC236}">
                <a16:creationId xmlns:a16="http://schemas.microsoft.com/office/drawing/2014/main" id="{B7352957-28A7-C4EA-970A-4C7668462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2773" y="1935619"/>
            <a:ext cx="8986448" cy="4591513"/>
          </a:xfrm>
          <a:prstGeom prst="rect">
            <a:avLst/>
          </a:prstGeom>
        </p:spPr>
      </p:pic>
      <p:sp>
        <p:nvSpPr>
          <p:cNvPr id="5" name="TextBox 4">
            <a:extLst>
              <a:ext uri="{FF2B5EF4-FFF2-40B4-BE49-F238E27FC236}">
                <a16:creationId xmlns:a16="http://schemas.microsoft.com/office/drawing/2014/main" id="{2493455C-1D1E-7863-F2D5-2920E3645894}"/>
              </a:ext>
            </a:extLst>
          </p:cNvPr>
          <p:cNvSpPr txBox="1"/>
          <p:nvPr/>
        </p:nvSpPr>
        <p:spPr>
          <a:xfrm>
            <a:off x="114900" y="409969"/>
            <a:ext cx="11787844" cy="1200329"/>
          </a:xfrm>
          <a:prstGeom prst="rect">
            <a:avLst/>
          </a:prstGeom>
          <a:noFill/>
        </p:spPr>
        <p:txBody>
          <a:bodyPr wrap="square" rtlCol="0">
            <a:spAutoFit/>
          </a:bodyPr>
          <a:lstStyle/>
          <a:p>
            <a:pPr algn="ctr"/>
            <a:r>
              <a:rPr lang="vi-VN" sz="7200" b="1"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Trao đổi, góp ý, nhận xét</a:t>
            </a:r>
            <a:endParaRPr lang="en-US" sz="7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97618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4" cstate="print">
            <a:extLst>
              <a:ext uri="{28A0092B-C50C-407E-A947-70E740481C1C}">
                <a14:useLocalDpi xmlns:a14="http://schemas.microsoft.com/office/drawing/2010/main" val="0"/>
              </a:ext>
            </a:extLst>
          </a:blip>
          <a:srcRect l="49006" t="22962" r="30485" b="21927"/>
          <a:stretch/>
        </p:blipFill>
        <p:spPr>
          <a:xfrm>
            <a:off x="85220" y="1084005"/>
            <a:ext cx="3820029" cy="5773995"/>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pic>
        <p:nvPicPr>
          <p:cNvPr id="7" name="PA_库_图片 6">
            <a:extLst>
              <a:ext uri="{FF2B5EF4-FFF2-40B4-BE49-F238E27FC236}">
                <a16:creationId xmlns:a16="http://schemas.microsoft.com/office/drawing/2014/main" id="{D51D88D0-2E88-D007-8BB2-566946208198}"/>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flipH="1">
            <a:off x="3363363" y="-200026"/>
            <a:ext cx="7799936" cy="3949093"/>
          </a:xfrm>
          <a:prstGeom prst="rect">
            <a:avLst/>
          </a:prstGeom>
          <a:ln>
            <a:noFill/>
          </a:ln>
          <a:extLst>
            <a:ext uri="{91240B29-F687-4F45-9708-019B960494DF}">
              <a14:hiddenLine xmlns:a14="http://schemas.microsoft.com/office/drawing/2010/main">
                <a:solidFill>
                  <a:srgbClr val="FF0000"/>
                </a:solidFill>
              </a14:hiddenLine>
            </a:ext>
          </a:extLst>
        </p:spPr>
      </p:pic>
      <p:sp>
        <p:nvSpPr>
          <p:cNvPr id="8" name="TextBox 7">
            <a:extLst>
              <a:ext uri="{FF2B5EF4-FFF2-40B4-BE49-F238E27FC236}">
                <a16:creationId xmlns:a16="http://schemas.microsoft.com/office/drawing/2014/main" id="{EB19AFA7-5951-623C-A897-61F50F65F0C1}"/>
              </a:ext>
            </a:extLst>
          </p:cNvPr>
          <p:cNvSpPr txBox="1"/>
          <p:nvPr/>
        </p:nvSpPr>
        <p:spPr>
          <a:xfrm>
            <a:off x="5073716" y="707858"/>
            <a:ext cx="4921116" cy="2308324"/>
          </a:xfrm>
          <a:prstGeom prst="rect">
            <a:avLst/>
          </a:prstGeom>
          <a:noFill/>
        </p:spPr>
        <p:txBody>
          <a:bodyPr wrap="square" rtlCol="0">
            <a:spAutoFit/>
          </a:bodyPr>
          <a:lstStyle/>
          <a:p>
            <a:pPr algn="ctr"/>
            <a:r>
              <a:rPr lang="vi-VN" sz="7200" b="1" dirty="0" smtClean="0">
                <a:solidFill>
                  <a:srgbClr val="00B0F0"/>
                </a:solidFill>
                <a:latin typeface="Cambria" panose="02040503050406030204" pitchFamily="18" charset="0"/>
                <a:ea typeface="Cambria" panose="02040503050406030204" pitchFamily="18" charset="0"/>
              </a:rPr>
              <a:t>Ai là người sáng tạo ?? </a:t>
            </a:r>
            <a:endParaRPr lang="en-US" sz="7200" b="1" dirty="0">
              <a:solidFill>
                <a:srgbClr val="00B0F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92004345"/>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sp>
        <p:nvSpPr>
          <p:cNvPr id="6" name="Oval 5"/>
          <p:cNvSpPr/>
          <p:nvPr/>
        </p:nvSpPr>
        <p:spPr>
          <a:xfrm>
            <a:off x="29913" y="0"/>
            <a:ext cx="4398745" cy="3590223"/>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a:solidFill>
                  <a:schemeClr val="tx1"/>
                </a:solidFill>
                <a:latin typeface="Times New Roman" panose="02020603050405020304" pitchFamily="18" charset="0"/>
                <a:cs typeface="Times New Roman" panose="02020603050405020304" pitchFamily="18" charset="0"/>
              </a:rPr>
              <a:t>Nhóm 1, </a:t>
            </a:r>
            <a:r>
              <a:rPr lang="vi-VN" sz="5400" dirty="0" smtClean="0">
                <a:solidFill>
                  <a:schemeClr val="tx1"/>
                </a:solidFill>
                <a:latin typeface="Times New Roman" panose="02020603050405020304" pitchFamily="18" charset="0"/>
                <a:cs typeface="Times New Roman" panose="02020603050405020304" pitchFamily="18" charset="0"/>
              </a:rPr>
              <a:t>Nhóm </a:t>
            </a:r>
            <a:r>
              <a:rPr lang="vi-VN" sz="5400" dirty="0">
                <a:solidFill>
                  <a:schemeClr val="tx1"/>
                </a:solidFill>
                <a:latin typeface="Times New Roman" panose="02020603050405020304" pitchFamily="18" charset="0"/>
                <a:cs typeface="Times New Roman" panose="02020603050405020304" pitchFamily="18" charset="0"/>
              </a:rPr>
              <a:t>2 </a:t>
            </a:r>
          </a:p>
          <a:p>
            <a:pPr algn="ctr"/>
            <a:r>
              <a:rPr lang="vi-VN" sz="5400" dirty="0">
                <a:solidFill>
                  <a:schemeClr val="tx1"/>
                </a:solidFill>
                <a:latin typeface="Times New Roman" panose="02020603050405020304" pitchFamily="18" charset="0"/>
                <a:cs typeface="Times New Roman" panose="02020603050405020304" pitchFamily="18" charset="0"/>
              </a:rPr>
              <a:t>Con Gà</a:t>
            </a:r>
            <a:endParaRPr lang="en-US" sz="5400" dirty="0">
              <a:solidFill>
                <a:schemeClr val="tx1"/>
              </a:solidFill>
              <a:latin typeface="Times New Roman" panose="02020603050405020304" pitchFamily="18" charset="0"/>
              <a:cs typeface="Times New Roman" panose="02020603050405020304" pitchFamily="18" charset="0"/>
            </a:endParaRPr>
          </a:p>
        </p:txBody>
      </p:sp>
      <p:sp>
        <p:nvSpPr>
          <p:cNvPr id="10" name="Oval 9"/>
          <p:cNvSpPr/>
          <p:nvPr/>
        </p:nvSpPr>
        <p:spPr>
          <a:xfrm>
            <a:off x="3607869" y="2681997"/>
            <a:ext cx="4398745" cy="359022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dirty="0">
                <a:solidFill>
                  <a:schemeClr val="tx1"/>
                </a:solidFill>
                <a:latin typeface="Times New Roman" panose="02020603050405020304" pitchFamily="18" charset="0"/>
                <a:cs typeface="Times New Roman" panose="02020603050405020304" pitchFamily="18" charset="0"/>
              </a:rPr>
              <a:t>Nhóm </a:t>
            </a:r>
            <a:r>
              <a:rPr lang="vi-VN" sz="6000" dirty="0" smtClean="0">
                <a:solidFill>
                  <a:schemeClr val="tx1"/>
                </a:solidFill>
                <a:latin typeface="Times New Roman" panose="02020603050405020304" pitchFamily="18" charset="0"/>
                <a:cs typeface="Times New Roman" panose="02020603050405020304" pitchFamily="18" charset="0"/>
              </a:rPr>
              <a:t>3, </a:t>
            </a:r>
            <a:r>
              <a:rPr lang="vi-VN" sz="6000" dirty="0">
                <a:solidFill>
                  <a:schemeClr val="tx1"/>
                </a:solidFill>
                <a:latin typeface="Times New Roman" panose="02020603050405020304" pitchFamily="18" charset="0"/>
                <a:cs typeface="Times New Roman" panose="02020603050405020304" pitchFamily="18" charset="0"/>
              </a:rPr>
              <a:t>N</a:t>
            </a:r>
            <a:r>
              <a:rPr lang="vi-VN" sz="6000" dirty="0" smtClean="0">
                <a:solidFill>
                  <a:schemeClr val="tx1"/>
                </a:solidFill>
                <a:latin typeface="Times New Roman" panose="02020603050405020304" pitchFamily="18" charset="0"/>
                <a:cs typeface="Times New Roman" panose="02020603050405020304" pitchFamily="18" charset="0"/>
              </a:rPr>
              <a:t>hóm 4 </a:t>
            </a:r>
            <a:endParaRPr lang="vi-VN" sz="6000" dirty="0">
              <a:solidFill>
                <a:schemeClr val="tx1"/>
              </a:solidFill>
              <a:latin typeface="Times New Roman" panose="02020603050405020304" pitchFamily="18" charset="0"/>
              <a:cs typeface="Times New Roman" panose="02020603050405020304" pitchFamily="18" charset="0"/>
            </a:endParaRPr>
          </a:p>
          <a:p>
            <a:pPr algn="ctr"/>
            <a:r>
              <a:rPr lang="vi-VN" sz="6000" dirty="0">
                <a:solidFill>
                  <a:schemeClr val="tx1"/>
                </a:solidFill>
                <a:latin typeface="Times New Roman" panose="02020603050405020304" pitchFamily="18" charset="0"/>
                <a:cs typeface="Times New Roman" panose="02020603050405020304" pitchFamily="18" charset="0"/>
              </a:rPr>
              <a:t>Con Chó</a:t>
            </a:r>
            <a:endParaRPr lang="en-US" sz="6000" dirty="0">
              <a:solidFill>
                <a:schemeClr val="tx1"/>
              </a:solidFill>
              <a:latin typeface="Times New Roman" panose="02020603050405020304" pitchFamily="18" charset="0"/>
              <a:cs typeface="Times New Roman" panose="02020603050405020304" pitchFamily="18" charset="0"/>
            </a:endParaRPr>
          </a:p>
        </p:txBody>
      </p:sp>
      <p:sp>
        <p:nvSpPr>
          <p:cNvPr id="13" name="Oval 12"/>
          <p:cNvSpPr/>
          <p:nvPr/>
        </p:nvSpPr>
        <p:spPr>
          <a:xfrm>
            <a:off x="7581498" y="225950"/>
            <a:ext cx="4398745" cy="3590223"/>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dirty="0">
                <a:solidFill>
                  <a:schemeClr val="tx1"/>
                </a:solidFill>
                <a:latin typeface="Times New Roman" panose="02020603050405020304" pitchFamily="18" charset="0"/>
                <a:cs typeface="Times New Roman" panose="02020603050405020304" pitchFamily="18" charset="0"/>
              </a:rPr>
              <a:t>Nhóm 5</a:t>
            </a:r>
            <a:r>
              <a:rPr lang="vi-VN" sz="6000" dirty="0" smtClean="0">
                <a:solidFill>
                  <a:schemeClr val="tx1"/>
                </a:solidFill>
                <a:latin typeface="Times New Roman" panose="02020603050405020304" pitchFamily="18" charset="0"/>
                <a:cs typeface="Times New Roman" panose="02020603050405020304" pitchFamily="18" charset="0"/>
              </a:rPr>
              <a:t>, </a:t>
            </a:r>
            <a:r>
              <a:rPr lang="vi-VN" sz="6000" dirty="0">
                <a:solidFill>
                  <a:schemeClr val="tx1"/>
                </a:solidFill>
                <a:latin typeface="Times New Roman" panose="02020603050405020304" pitchFamily="18" charset="0"/>
                <a:cs typeface="Times New Roman" panose="02020603050405020304" pitchFamily="18" charset="0"/>
              </a:rPr>
              <a:t>N</a:t>
            </a:r>
            <a:r>
              <a:rPr lang="vi-VN" sz="6000" dirty="0" smtClean="0">
                <a:solidFill>
                  <a:schemeClr val="tx1"/>
                </a:solidFill>
                <a:latin typeface="Times New Roman" panose="02020603050405020304" pitchFamily="18" charset="0"/>
                <a:cs typeface="Times New Roman" panose="02020603050405020304" pitchFamily="18" charset="0"/>
              </a:rPr>
              <a:t>hóm 6 </a:t>
            </a:r>
            <a:endParaRPr lang="vi-VN" sz="6000" dirty="0">
              <a:solidFill>
                <a:schemeClr val="tx1"/>
              </a:solidFill>
              <a:latin typeface="Times New Roman" panose="02020603050405020304" pitchFamily="18" charset="0"/>
              <a:cs typeface="Times New Roman" panose="02020603050405020304" pitchFamily="18" charset="0"/>
            </a:endParaRPr>
          </a:p>
          <a:p>
            <a:pPr algn="ctr"/>
            <a:r>
              <a:rPr lang="vi-VN" sz="6000" dirty="0">
                <a:solidFill>
                  <a:schemeClr val="tx1"/>
                </a:solidFill>
                <a:latin typeface="Times New Roman" panose="02020603050405020304" pitchFamily="18" charset="0"/>
                <a:cs typeface="Times New Roman" panose="02020603050405020304" pitchFamily="18" charset="0"/>
              </a:rPr>
              <a:t>Con Mèo</a:t>
            </a:r>
            <a:endParaRPr lang="en-US" sz="6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736482"/>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4" cstate="print">
            <a:extLst>
              <a:ext uri="{28A0092B-C50C-407E-A947-70E740481C1C}">
                <a14:useLocalDpi xmlns:a14="http://schemas.microsoft.com/office/drawing/2010/main" val="0"/>
              </a:ext>
            </a:extLst>
          </a:blip>
          <a:srcRect l="49006" t="22962" r="30485" b="21927"/>
          <a:stretch/>
        </p:blipFill>
        <p:spPr>
          <a:xfrm>
            <a:off x="85220" y="1084005"/>
            <a:ext cx="3820029" cy="5773995"/>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pic>
        <p:nvPicPr>
          <p:cNvPr id="7" name="PA_库_图片 6">
            <a:extLst>
              <a:ext uri="{FF2B5EF4-FFF2-40B4-BE49-F238E27FC236}">
                <a16:creationId xmlns:a16="http://schemas.microsoft.com/office/drawing/2014/main" id="{D51D88D0-2E88-D007-8BB2-566946208198}"/>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flipH="1">
            <a:off x="3363363" y="-200026"/>
            <a:ext cx="7799936" cy="3949093"/>
          </a:xfrm>
          <a:prstGeom prst="rect">
            <a:avLst/>
          </a:prstGeom>
          <a:ln>
            <a:noFill/>
          </a:ln>
          <a:extLst>
            <a:ext uri="{91240B29-F687-4F45-9708-019B960494DF}">
              <a14:hiddenLine xmlns:a14="http://schemas.microsoft.com/office/drawing/2010/main">
                <a:solidFill>
                  <a:srgbClr val="FF0000"/>
                </a:solidFill>
              </a14:hiddenLine>
            </a:ext>
          </a:extLst>
        </p:spPr>
      </p:pic>
      <p:sp>
        <p:nvSpPr>
          <p:cNvPr id="8" name="TextBox 7">
            <a:extLst>
              <a:ext uri="{FF2B5EF4-FFF2-40B4-BE49-F238E27FC236}">
                <a16:creationId xmlns:a16="http://schemas.microsoft.com/office/drawing/2014/main" id="{EB19AFA7-5951-623C-A897-61F50F65F0C1}"/>
              </a:ext>
            </a:extLst>
          </p:cNvPr>
          <p:cNvSpPr txBox="1"/>
          <p:nvPr/>
        </p:nvSpPr>
        <p:spPr>
          <a:xfrm>
            <a:off x="5073716" y="707858"/>
            <a:ext cx="4921116" cy="2308324"/>
          </a:xfrm>
          <a:prstGeom prst="rect">
            <a:avLst/>
          </a:prstGeom>
          <a:noFill/>
        </p:spPr>
        <p:txBody>
          <a:bodyPr wrap="square" rtlCol="0">
            <a:spAutoFit/>
          </a:bodyPr>
          <a:lstStyle/>
          <a:p>
            <a:pPr algn="ctr"/>
            <a:r>
              <a:rPr lang="vi-VN" sz="7200" b="1" dirty="0" smtClean="0">
                <a:solidFill>
                  <a:srgbClr val="00B0F0"/>
                </a:solidFill>
                <a:latin typeface="Cambria" panose="02040503050406030204" pitchFamily="18" charset="0"/>
                <a:ea typeface="Cambria" panose="02040503050406030204" pitchFamily="18" charset="0"/>
              </a:rPr>
              <a:t>Nhận xét</a:t>
            </a:r>
          </a:p>
          <a:p>
            <a:pPr algn="ctr"/>
            <a:r>
              <a:rPr lang="vi-VN" sz="7200" b="1" dirty="0" smtClean="0">
                <a:solidFill>
                  <a:srgbClr val="00B0F0"/>
                </a:solidFill>
                <a:latin typeface="Cambria" panose="02040503050406030204" pitchFamily="18" charset="0"/>
                <a:ea typeface="Cambria" panose="02040503050406030204" pitchFamily="18" charset="0"/>
              </a:rPr>
              <a:t>Dặn dò </a:t>
            </a:r>
            <a:endParaRPr lang="en-US" sz="7200" b="1" dirty="0">
              <a:solidFill>
                <a:srgbClr val="00B0F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17905242"/>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63" b="13461"/>
          <a:stretch>
            <a:fillRect/>
          </a:stretch>
        </p:blipFill>
        <p:spPr>
          <a:xfrm>
            <a:off x="0" y="0"/>
            <a:ext cx="12192000" cy="6858000"/>
          </a:xfrm>
          <a:prstGeom prst="rect">
            <a:avLst/>
          </a:prstGeom>
        </p:spPr>
      </p:pic>
      <p:grpSp>
        <p:nvGrpSpPr>
          <p:cNvPr id="3" name="Group 3"/>
          <p:cNvGrpSpPr/>
          <p:nvPr/>
        </p:nvGrpSpPr>
        <p:grpSpPr>
          <a:xfrm>
            <a:off x="4354256" y="0"/>
            <a:ext cx="7460558" cy="7460558"/>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40232">
                <a:alpha val="57647"/>
              </a:srgbClr>
            </a:solidFill>
          </p:spPr>
        </p:sp>
      </p:grpSp>
      <p:pic>
        <p:nvPicPr>
          <p:cNvPr id="5" name="Picture 5"/>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364559" y="4459091"/>
            <a:ext cx="2119938" cy="1327611"/>
          </a:xfrm>
          <a:prstGeom prst="rect">
            <a:avLst/>
          </a:prstGeom>
        </p:spPr>
      </p:pic>
      <p:pic>
        <p:nvPicPr>
          <p:cNvPr id="6" name="Picture 6"/>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273725" y="4132189"/>
            <a:ext cx="1581968" cy="990707"/>
          </a:xfrm>
          <a:prstGeom prst="rect">
            <a:avLst/>
          </a:prstGeom>
        </p:spPr>
      </p:pic>
      <p:pic>
        <p:nvPicPr>
          <p:cNvPr id="7" name="Picture 7"/>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18340" y="-613137"/>
            <a:ext cx="3517577" cy="2202883"/>
          </a:xfrm>
          <a:prstGeom prst="rect">
            <a:avLst/>
          </a:prstGeom>
        </p:spPr>
      </p:pic>
      <p:pic>
        <p:nvPicPr>
          <p:cNvPr id="8" name="Picture 8"/>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5680220" y="5936405"/>
            <a:ext cx="2974467" cy="1862759"/>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r="67042" b="63578"/>
          <a:stretch>
            <a:fillRect/>
          </a:stretch>
        </p:blipFill>
        <p:spPr>
          <a:xfrm>
            <a:off x="8663348" y="822778"/>
            <a:ext cx="755435" cy="729451"/>
          </a:xfrm>
          <a:prstGeom prst="rect">
            <a:avLst/>
          </a:prstGeom>
        </p:spPr>
      </p:pic>
      <p:pic>
        <p:nvPicPr>
          <p:cNvPr id="10" name="Picture 10"/>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r="67042" b="63578"/>
          <a:stretch>
            <a:fillRect/>
          </a:stretch>
        </p:blipFill>
        <p:spPr>
          <a:xfrm>
            <a:off x="6415274" y="6232653"/>
            <a:ext cx="498809" cy="481651"/>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r="67042" b="63578"/>
          <a:stretch>
            <a:fillRect/>
          </a:stretch>
        </p:blipFill>
        <p:spPr>
          <a:xfrm>
            <a:off x="11350674" y="3027699"/>
            <a:ext cx="810069" cy="782204"/>
          </a:xfrm>
          <a:prstGeom prst="rect">
            <a:avLst/>
          </a:prstGeom>
        </p:spPr>
      </p:pic>
      <p:pic>
        <p:nvPicPr>
          <p:cNvPr id="12" name="Picture 12"/>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r="67042" b="63578"/>
          <a:stretch>
            <a:fillRect/>
          </a:stretch>
        </p:blipFill>
        <p:spPr>
          <a:xfrm>
            <a:off x="9418783" y="1650200"/>
            <a:ext cx="249405" cy="240825"/>
          </a:xfrm>
          <a:prstGeom prst="rect">
            <a:avLst/>
          </a:prstGeom>
        </p:spPr>
      </p:pic>
      <p:pic>
        <p:nvPicPr>
          <p:cNvPr id="14" name="Picture 13"/>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27843" y="0"/>
            <a:ext cx="5073851" cy="6709225"/>
          </a:xfrm>
          <a:prstGeom prst="rect">
            <a:avLst/>
          </a:prstGeom>
        </p:spPr>
      </p:pic>
      <p:pic>
        <p:nvPicPr>
          <p:cNvPr id="15" name="Picture 14">
            <a:extLst>
              <a:ext uri="{FF2B5EF4-FFF2-40B4-BE49-F238E27FC236}">
                <a16:creationId xmlns:a16="http://schemas.microsoft.com/office/drawing/2014/main" id="{DCC89F3E-FE51-EB3D-5351-C197315DDA17}"/>
              </a:ext>
            </a:extLst>
          </p:cNvPr>
          <p:cNvPicPr>
            <a:picLocks noChangeAspect="1"/>
          </p:cNvPicPr>
          <p:nvPr/>
        </p:nvPicPr>
        <p:blipFill>
          <a:blip r:embed="rId12"/>
          <a:stretch>
            <a:fillRect/>
          </a:stretch>
        </p:blipFill>
        <p:spPr>
          <a:xfrm>
            <a:off x="4572870" y="1650200"/>
            <a:ext cx="6657409" cy="45236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631991" y="5087828"/>
            <a:ext cx="1718993" cy="1313980"/>
            <a:chOff x="1631991" y="5087828"/>
            <a:chExt cx="1718993" cy="1313980"/>
          </a:xfrm>
        </p:grpSpPr>
        <p:pic>
          <p:nvPicPr>
            <p:cNvPr id="76" name="图片 75"/>
            <p:cNvPicPr>
              <a:picLocks noChangeAspect="1"/>
            </p:cNvPicPr>
            <p:nvPr/>
          </p:nvPicPr>
          <p:blipFill rotWithShape="1">
            <a:blip r:embed="rId4" cstate="print">
              <a:extLst>
                <a:ext uri="{28A0092B-C50C-407E-A947-70E740481C1C}">
                  <a14:useLocalDpi xmlns:a14="http://schemas.microsoft.com/office/drawing/2010/main" val="0"/>
                </a:ext>
              </a:extLst>
            </a:blip>
            <a:srcRect r="5757" b="14339"/>
            <a:stretch/>
          </p:blipFill>
          <p:spPr>
            <a:xfrm>
              <a:off x="1631991" y="5087828"/>
              <a:ext cx="1445624" cy="1313980"/>
            </a:xfrm>
            <a:prstGeom prst="rect">
              <a:avLst/>
            </a:prstGeom>
          </p:spPr>
        </p:pic>
        <p:pic>
          <p:nvPicPr>
            <p:cNvPr id="77" name="图片 76"/>
            <p:cNvPicPr>
              <a:picLocks noChangeAspect="1"/>
            </p:cNvPicPr>
            <p:nvPr/>
          </p:nvPicPr>
          <p:blipFill rotWithShape="1">
            <a:blip r:embed="rId5" cstate="print">
              <a:extLst>
                <a:ext uri="{28A0092B-C50C-407E-A947-70E740481C1C}">
                  <a14:useLocalDpi xmlns:a14="http://schemas.microsoft.com/office/drawing/2010/main" val="0"/>
                </a:ext>
              </a:extLst>
            </a:blip>
            <a:srcRect r="5757" b="14339"/>
            <a:stretch/>
          </p:blipFill>
          <p:spPr>
            <a:xfrm>
              <a:off x="2292096" y="5439346"/>
              <a:ext cx="1058888" cy="962462"/>
            </a:xfrm>
            <a:prstGeom prst="rect">
              <a:avLst/>
            </a:prstGeom>
          </p:spPr>
        </p:pic>
      </p:grpSp>
      <p:pic>
        <p:nvPicPr>
          <p:cNvPr id="82" name="图片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grpSp>
        <p:nvGrpSpPr>
          <p:cNvPr id="84" name="组合 83"/>
          <p:cNvGrpSpPr/>
          <p:nvPr/>
        </p:nvGrpSpPr>
        <p:grpSpPr>
          <a:xfrm>
            <a:off x="-17585" y="5729324"/>
            <a:ext cx="12203723" cy="1123362"/>
            <a:chOff x="-17585" y="5729324"/>
            <a:chExt cx="12203723" cy="1123362"/>
          </a:xfrm>
        </p:grpSpPr>
        <p:pic>
          <p:nvPicPr>
            <p:cNvPr id="85" name="图片 84"/>
            <p:cNvPicPr>
              <a:picLocks noChangeAspect="1"/>
            </p:cNvPicPr>
            <p:nvPr/>
          </p:nvPicPr>
          <p:blipFill rotWithShape="1">
            <a:blip r:embed="rId7"/>
            <a:srcRect l="1990"/>
            <a:stretch/>
          </p:blipFill>
          <p:spPr>
            <a:xfrm>
              <a:off x="-17585" y="5729324"/>
              <a:ext cx="8659753" cy="1123362"/>
            </a:xfrm>
            <a:prstGeom prst="rect">
              <a:avLst/>
            </a:prstGeom>
          </p:spPr>
        </p:pic>
        <p:pic>
          <p:nvPicPr>
            <p:cNvPr id="86" name="图片 85"/>
            <p:cNvPicPr>
              <a:picLocks noChangeAspect="1"/>
            </p:cNvPicPr>
            <p:nvPr/>
          </p:nvPicPr>
          <p:blipFill rotWithShape="1">
            <a:blip r:embed="rId7"/>
            <a:srcRect r="21459"/>
            <a:stretch/>
          </p:blipFill>
          <p:spPr>
            <a:xfrm>
              <a:off x="5398477" y="5729324"/>
              <a:ext cx="6787661" cy="1123362"/>
            </a:xfrm>
            <a:prstGeom prst="rect">
              <a:avLst/>
            </a:prstGeom>
          </p:spPr>
        </p:pic>
      </p:grpSp>
      <p:pic>
        <p:nvPicPr>
          <p:cNvPr id="29" name="PA_库_图片 6"/>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flipH="1">
            <a:off x="3077614" y="185794"/>
            <a:ext cx="7323685" cy="5011074"/>
          </a:xfrm>
          <a:prstGeom prst="rect">
            <a:avLst/>
          </a:prstGeom>
          <a:ln>
            <a:noFill/>
          </a:ln>
          <a:extLst>
            <a:ext uri="{91240B29-F687-4F45-9708-019B960494DF}">
              <a14:hiddenLine xmlns:a14="http://schemas.microsoft.com/office/drawing/2010/main">
                <a:solidFill>
                  <a:srgbClr val="FF0000"/>
                </a:solidFill>
              </a14:hiddenLine>
            </a:ext>
          </a:extLst>
        </p:spPr>
      </p:pic>
      <p:sp>
        <p:nvSpPr>
          <p:cNvPr id="10" name="Rectangle 9"/>
          <p:cNvSpPr/>
          <p:nvPr/>
        </p:nvSpPr>
        <p:spPr>
          <a:xfrm>
            <a:off x="4678928" y="2207048"/>
            <a:ext cx="4639530" cy="110799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002060"/>
                </a:solidFill>
                <a:effectLst/>
                <a:uLnTx/>
                <a:uFillTx/>
                <a:latin typeface="iCiel Cadena" panose="02000503000000020004" pitchFamily="50" charset="0"/>
              </a:rPr>
              <a:t>KHỞI</a:t>
            </a:r>
            <a:r>
              <a:rPr kumimoji="0" lang="en-US" sz="6600" b="0" i="0" u="none" strike="noStrike" kern="1200" cap="none" spc="0" normalizeH="0" noProof="0" dirty="0">
                <a:ln>
                  <a:noFill/>
                </a:ln>
                <a:solidFill>
                  <a:srgbClr val="002060"/>
                </a:solidFill>
                <a:effectLst/>
                <a:uLnTx/>
                <a:uFillTx/>
                <a:latin typeface="iCiel Cadena" panose="02000503000000020004" pitchFamily="50" charset="0"/>
              </a:rPr>
              <a:t> ĐỘNG</a:t>
            </a:r>
            <a:endParaRPr kumimoji="0" lang="pt-BR" sz="6600" b="0" i="0" u="none" strike="noStrike" kern="1200" cap="none" spc="0" normalizeH="0" baseline="0" noProof="0" dirty="0">
              <a:ln>
                <a:noFill/>
              </a:ln>
              <a:solidFill>
                <a:srgbClr val="002060"/>
              </a:solidFill>
              <a:effectLst/>
              <a:uLnTx/>
              <a:uFillTx/>
              <a:latin typeface="iCiel Cadena" panose="02000503000000020004" pitchFamily="50" charset="0"/>
            </a:endParaRPr>
          </a:p>
        </p:txBody>
      </p:sp>
    </p:spTree>
    <p:extLst>
      <p:ext uri="{BB962C8B-B14F-4D97-AF65-F5344CB8AC3E}">
        <p14:creationId xmlns:p14="http://schemas.microsoft.com/office/powerpoint/2010/main" val="1507034766"/>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6829"/>
            <a:ext cx="5704114" cy="718457"/>
          </a:xfrm>
          <a:prstGeom prst="rect">
            <a:avLst/>
          </a:prstGeom>
          <a:solidFill>
            <a:srgbClr val="FF99CC"/>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a:ea typeface="+mn-ea"/>
                <a:cs typeface="+mn-cs"/>
              </a:rPr>
              <a:t>Trò</a:t>
            </a:r>
            <a:r>
              <a:rPr kumimoji="0" lang="en-US" sz="3600" b="1" i="0" u="none" strike="noStrike" kern="1200" cap="none" spc="0" normalizeH="0" baseline="0" noProof="0" dirty="0">
                <a:ln>
                  <a:noFill/>
                </a:ln>
                <a:solidFill>
                  <a:prstClr val="black"/>
                </a:solidFill>
                <a:effectLst/>
                <a:uLnTx/>
                <a:uFillTx/>
                <a:latin typeface="Calibri"/>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a:ea typeface="+mn-ea"/>
                <a:cs typeface="+mn-cs"/>
              </a:rPr>
              <a:t>chơi</a:t>
            </a:r>
            <a:r>
              <a:rPr kumimoji="0" lang="en-US" sz="3600" b="1" i="0" u="none" strike="noStrike" kern="1200" cap="none" spc="0" normalizeH="0" baseline="0" noProof="0" dirty="0">
                <a:ln>
                  <a:noFill/>
                </a:ln>
                <a:solidFill>
                  <a:prstClr val="black"/>
                </a:solidFill>
                <a:effectLst/>
                <a:uLnTx/>
                <a:uFillTx/>
                <a:latin typeface="Calibri"/>
                <a:ea typeface="+mn-ea"/>
                <a:cs typeface="+mn-cs"/>
              </a:rPr>
              <a:t> “ĐỐ BẠN, ĐỐ BẠN”</a:t>
            </a:r>
          </a:p>
        </p:txBody>
      </p:sp>
      <p:pic>
        <p:nvPicPr>
          <p:cNvPr id="1026" name="Picture 2" descr="Hình ảnh Một Rương Kho Báu Rương Kho Báu Màu Nâu Rương Kho Báu Thực Tế  Thiết Kế Rương Kho Báu, Mẫu Thiết Kế, Thiết Kế, Cartoon miễn phí tải tập tin"/>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1516288" y="634926"/>
            <a:ext cx="4481740" cy="35993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ình ảnh Một Rương Kho Báu Rương Kho Báu Màu Nâu Rương Kho Báu Thực Tế  Thiết Kế Rương Kho Báu, Mẫu Thiết Kế, Thiết Kế, Cartoon miễn phí tải tập tin"/>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6045537" y="634927"/>
            <a:ext cx="4481740" cy="35993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ình ảnh Một Rương Kho Báu Rương Kho Báu Màu Nâu Rương Kho Báu Thực Tế  Thiết Kế Rương Kho Báu, Mẫu Thiết Kế, Thiết Kế, Cartoon miễn phí tải tập tin"/>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1516288" y="3603172"/>
            <a:ext cx="4481740" cy="35993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ình ảnh Một Rương Kho Báu Rương Kho Báu Màu Nâu Rương Kho Báu Thực Tế  Thiết Kế Rương Kho Báu, Mẫu Thiết Kế, Thiết Kế, Cartoon miễn phí tải tập tin"/>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6110848" y="3566739"/>
            <a:ext cx="4481740" cy="35993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Rương Kho Báu Trung Quốc Rương Kho Báu Dễ Thương Rương Kho Báu Màu  Nâu Rương Nâu, Hộp đựng, Một, Rương Kho Báu Cổ miễn phí tải tập tin PNG"/>
          <p:cNvPicPr>
            <a:picLocks noChangeAspect="1" noChangeArrowheads="1"/>
          </p:cNvPicPr>
          <p:nvPr/>
        </p:nvPicPr>
        <p:blipFill rotWithShape="1">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l="17238" t="13202" r="15048" b="12667"/>
          <a:stretch/>
        </p:blipFill>
        <p:spPr bwMode="auto">
          <a:xfrm>
            <a:off x="2138646" y="1194325"/>
            <a:ext cx="3162697" cy="2585414"/>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645329" y="980277"/>
            <a:ext cx="4149329" cy="14291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gì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đuôi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ngắn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tai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dài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Mắt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hồng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lông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mướt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chạy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nhanh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4" descr="Hình ảnh Rương Kho Báu Trung Quốc Rương Kho Báu Dễ Thương Rương Kho Báu Màu  Nâu Rương Nâu, Hộp đựng, Một, Rương Kho Báu Cổ miễn phí tải tập tin PNG"/>
          <p:cNvPicPr>
            <a:picLocks noChangeAspect="1" noChangeArrowheads="1"/>
          </p:cNvPicPr>
          <p:nvPr/>
        </p:nvPicPr>
        <p:blipFill rotWithShape="1">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l="17238" t="13202" r="15048" b="12667"/>
          <a:stretch/>
        </p:blipFill>
        <p:spPr bwMode="auto">
          <a:xfrm>
            <a:off x="6705058" y="1226981"/>
            <a:ext cx="3162697" cy="25854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ình ảnh Rương Kho Báu Trung Quốc Rương Kho Báu Dễ Thương Rương Kho Báu Màu  Nâu Rương Nâu, Hộp đựng, Một, Rương Kho Báu Cổ miễn phí tải tập tin PNG"/>
          <p:cNvPicPr>
            <a:picLocks noChangeAspect="1" noChangeArrowheads="1"/>
          </p:cNvPicPr>
          <p:nvPr/>
        </p:nvPicPr>
        <p:blipFill rotWithShape="1">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l="17238" t="13202" r="15048" b="12667"/>
          <a:stretch/>
        </p:blipFill>
        <p:spPr bwMode="auto">
          <a:xfrm>
            <a:off x="2186695" y="4178923"/>
            <a:ext cx="3162697" cy="258541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ình ảnh Rương Kho Báu Trung Quốc Rương Kho Báu Dễ Thương Rương Kho Báu Màu  Nâu Rương Nâu, Hộp đựng, Một, Rương Kho Báu Cổ miễn phí tải tập tin PNG"/>
          <p:cNvPicPr>
            <a:picLocks noChangeAspect="1" noChangeArrowheads="1"/>
          </p:cNvPicPr>
          <p:nvPr/>
        </p:nvPicPr>
        <p:blipFill rotWithShape="1">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l="17238" t="13202" r="15048" b="12667"/>
          <a:stretch/>
        </p:blipFill>
        <p:spPr bwMode="auto">
          <a:xfrm>
            <a:off x="6705058" y="4197251"/>
            <a:ext cx="3162697" cy="258541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6245334" y="1000807"/>
            <a:ext cx="4082143" cy="145001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5000"/>
              </a:lnSpc>
              <a:spcBef>
                <a:spcPts val="0"/>
              </a:spcBef>
              <a:spcAft>
                <a:spcPts val="8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tai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thính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mắt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tinh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Nấp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bóng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tối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ngồi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chuột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qua.</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 name="Rounded Rectangle 12"/>
          <p:cNvSpPr/>
          <p:nvPr/>
        </p:nvSpPr>
        <p:spPr>
          <a:xfrm>
            <a:off x="1645329" y="3811763"/>
            <a:ext cx="4007813" cy="164834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gì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mào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đỏ</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Lông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mượt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như</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Sáng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sớm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tinh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Gọi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người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ta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dậy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ounded Rectangle 14"/>
          <p:cNvSpPr/>
          <p:nvPr/>
        </p:nvSpPr>
        <p:spPr>
          <a:xfrm>
            <a:off x="6481360" y="3811763"/>
            <a:ext cx="3610090" cy="165986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Con gì ăn no.</a:t>
            </a:r>
            <a:r>
              <a:rPr kumimoji="0" lang="en-US" sz="2800" b="0" i="0" u="none" strike="noStrike" kern="1200" cap="none" spc="0" normalizeH="0" baseline="0" noProof="0" dirty="0">
                <a:ln>
                  <a:noFill/>
                </a:ln>
                <a:solidFill>
                  <a:prstClr val="black"/>
                </a:solidFill>
                <a:effectLst/>
                <a:uLnTx/>
                <a:uFillTx/>
                <a:latin typeface="Calibri Light"/>
                <a:ea typeface="Calibri" panose="020F0502020204030204"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Bụng to mắt bíp. </a:t>
            </a:r>
            <a:r>
              <a:rPr kumimoji="0" lang="en-US" sz="2800" b="0" i="0" u="none" strike="noStrike" kern="1200" cap="none" spc="0" normalizeH="0" baseline="0" noProof="0" dirty="0">
                <a:ln>
                  <a:noFill/>
                </a:ln>
                <a:solidFill>
                  <a:prstClr val="black"/>
                </a:solidFill>
                <a:effectLst/>
                <a:uLnTx/>
                <a:uFillTx/>
                <a:latin typeface="Calibri Light"/>
                <a:ea typeface="Calibri" panose="020F0502020204030204"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Mồm kêu ụt ịt. </a:t>
            </a:r>
            <a:r>
              <a:rPr kumimoji="0" lang="en-US" sz="2800" b="0" i="0" u="none" strike="noStrike" kern="1200" cap="none" spc="0" normalizeH="0" baseline="0" noProof="0" dirty="0">
                <a:ln>
                  <a:noFill/>
                </a:ln>
                <a:solidFill>
                  <a:prstClr val="black"/>
                </a:solidFill>
                <a:effectLst/>
                <a:uLnTx/>
                <a:uFillTx/>
                <a:latin typeface="Calibri Light"/>
                <a:ea typeface="Calibri" panose="020F0502020204030204"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Nằm thở phì phò.</a:t>
            </a:r>
            <a:endParaRPr kumimoji="0" lang="en-US" sz="2800" b="0" i="0" u="none" strike="noStrike" kern="1200" cap="none" spc="0" normalizeH="0" baseline="0" noProof="0" dirty="0">
              <a:ln>
                <a:noFill/>
              </a:ln>
              <a:solidFill>
                <a:prstClr val="black"/>
              </a:solidFill>
              <a:effectLst/>
              <a:uLnTx/>
              <a:uFillTx/>
              <a:latin typeface="Calibri Light"/>
              <a:ea typeface="Calibri" panose="020F0502020204030204" pitchFamily="34" charset="0"/>
              <a:cs typeface="Times New Roman" panose="02020603050405020304" pitchFamily="18" charset="0"/>
            </a:endParaRPr>
          </a:p>
        </p:txBody>
      </p:sp>
      <p:sp>
        <p:nvSpPr>
          <p:cNvPr id="16" name="Oval 15"/>
          <p:cNvSpPr/>
          <p:nvPr/>
        </p:nvSpPr>
        <p:spPr>
          <a:xfrm>
            <a:off x="3338058" y="2550853"/>
            <a:ext cx="838200"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a:ea typeface="+mn-ea"/>
                <a:cs typeface="+mn-cs"/>
              </a:rPr>
              <a:t>1</a:t>
            </a:r>
          </a:p>
        </p:txBody>
      </p:sp>
      <p:sp>
        <p:nvSpPr>
          <p:cNvPr id="23" name="Oval 22"/>
          <p:cNvSpPr/>
          <p:nvPr/>
        </p:nvSpPr>
        <p:spPr>
          <a:xfrm>
            <a:off x="7990550" y="2508694"/>
            <a:ext cx="838200"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a:ea typeface="+mn-ea"/>
                <a:cs typeface="+mn-cs"/>
              </a:rPr>
              <a:t>2</a:t>
            </a:r>
          </a:p>
        </p:txBody>
      </p:sp>
      <p:sp>
        <p:nvSpPr>
          <p:cNvPr id="24" name="Oval 23"/>
          <p:cNvSpPr/>
          <p:nvPr/>
        </p:nvSpPr>
        <p:spPr>
          <a:xfrm>
            <a:off x="3348943" y="5568392"/>
            <a:ext cx="838200"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a:ea typeface="+mn-ea"/>
                <a:cs typeface="+mn-cs"/>
              </a:rPr>
              <a:t>3</a:t>
            </a:r>
          </a:p>
        </p:txBody>
      </p:sp>
      <p:sp>
        <p:nvSpPr>
          <p:cNvPr id="25" name="Oval 24"/>
          <p:cNvSpPr/>
          <p:nvPr/>
        </p:nvSpPr>
        <p:spPr>
          <a:xfrm>
            <a:off x="8033216" y="5506301"/>
            <a:ext cx="838200"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a:ea typeface="+mn-ea"/>
                <a:cs typeface="+mn-cs"/>
              </a:rPr>
              <a:t>4</a:t>
            </a:r>
          </a:p>
        </p:txBody>
      </p:sp>
    </p:spTree>
    <p:extLst>
      <p:ext uri="{BB962C8B-B14F-4D97-AF65-F5344CB8AC3E}">
        <p14:creationId xmlns:p14="http://schemas.microsoft.com/office/powerpoint/2010/main" val="189874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6"/>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28"/>
                                        </p:tgtEl>
                                        <p:attrNameLst>
                                          <p:attrName>style.visibility</p:attrName>
                                        </p:attrNameLst>
                                      </p:cBhvr>
                                      <p:to>
                                        <p:strVal val="visible"/>
                                      </p:to>
                                    </p:set>
                                    <p:animEffect transition="in" filter="fade">
                                      <p:cBhvr>
                                        <p:cTn id="34" dur="500"/>
                                        <p:tgtEl>
                                          <p:spTgt spid="1028"/>
                                        </p:tgtEl>
                                      </p:cBhvr>
                                    </p:animEffect>
                                  </p:childTnLst>
                                </p:cTn>
                              </p:par>
                              <p:par>
                                <p:cTn id="35" presetID="10" presetClass="exit" presetSubtype="0" fill="hold" nodeType="withEffect">
                                  <p:stCondLst>
                                    <p:cond delay="0"/>
                                  </p:stCondLst>
                                  <p:childTnLst>
                                    <p:animEffect transition="out" filter="fade">
                                      <p:cBhvr>
                                        <p:cTn id="36" dur="500"/>
                                        <p:tgtEl>
                                          <p:spTgt spid="1026"/>
                                        </p:tgtEl>
                                      </p:cBhvr>
                                    </p:animEffect>
                                    <p:set>
                                      <p:cBhvr>
                                        <p:cTn id="37" dur="1" fill="hold">
                                          <p:stCondLst>
                                            <p:cond delay="499"/>
                                          </p:stCondLst>
                                        </p:cTn>
                                        <p:tgtEl>
                                          <p:spTgt spid="1026"/>
                                        </p:tgtEl>
                                        <p:attrNameLst>
                                          <p:attrName>style.visibility</p:attrName>
                                        </p:attrNameLst>
                                      </p:cBhvr>
                                      <p:to>
                                        <p:strVal val="hidden"/>
                                      </p:to>
                                    </p:set>
                                  </p:childTnLst>
                                </p:cTn>
                              </p:par>
                              <p:par>
                                <p:cTn id="38" presetID="22" presetClass="entr" presetSubtype="4"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down)">
                                      <p:cBhvr>
                                        <p:cTn id="40" dur="500"/>
                                        <p:tgtEl>
                                          <p:spTgt spid="3"/>
                                        </p:tgtEl>
                                      </p:cBhvr>
                                    </p:animEffect>
                                  </p:childTnLst>
                                </p:cTn>
                              </p:par>
                            </p:childTnLst>
                          </p:cTn>
                        </p:par>
                      </p:childTnLst>
                    </p:cTn>
                  </p:par>
                </p:childTnLst>
              </p:cTn>
              <p:nextCondLst>
                <p:cond evt="onClick" delay="0">
                  <p:tgtEl>
                    <p:spTgt spid="16"/>
                  </p:tgtEl>
                </p:cond>
              </p:nextCondLst>
            </p:seq>
            <p:seq concurrent="1" nextAc="seek">
              <p:cTn id="41" restart="whenNotActive" fill="hold" evtFilter="cancelBubble" nodeType="interactiveSeq">
                <p:stCondLst>
                  <p:cond evt="onClick" delay="0">
                    <p:tgtEl>
                      <p:spTgt spid="23"/>
                    </p:tgtEl>
                  </p:cond>
                </p:stCondLst>
                <p:endSync evt="end" delay="0">
                  <p:rtn val="all"/>
                </p:endSync>
                <p:childTnLst>
                  <p:par>
                    <p:cTn id="42" fill="hold">
                      <p:stCondLst>
                        <p:cond delay="0"/>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down)">
                                      <p:cBhvr>
                                        <p:cTn id="49" dur="500"/>
                                        <p:tgtEl>
                                          <p:spTgt spid="8"/>
                                        </p:tgtEl>
                                      </p:cBhvr>
                                    </p:animEffect>
                                  </p:childTnLst>
                                </p:cTn>
                              </p:par>
                              <p:par>
                                <p:cTn id="50" presetID="10" presetClass="exit" presetSubtype="0" fill="hold" nodeType="withEffect">
                                  <p:stCondLst>
                                    <p:cond delay="0"/>
                                  </p:stCondLst>
                                  <p:childTnLst>
                                    <p:animEffect transition="out" filter="fade">
                                      <p:cBhvr>
                                        <p:cTn id="51" dur="500"/>
                                        <p:tgtEl>
                                          <p:spTgt spid="4"/>
                                        </p:tgtEl>
                                      </p:cBhvr>
                                    </p:animEffect>
                                    <p:set>
                                      <p:cBhvr>
                                        <p:cTn id="52"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3" restart="whenNotActive" fill="hold" evtFilter="cancelBubble" nodeType="interactiveSeq">
                <p:stCondLst>
                  <p:cond evt="onClick" delay="0">
                    <p:tgtEl>
                      <p:spTgt spid="24"/>
                    </p:tgtEl>
                  </p:cond>
                </p:stCondLst>
                <p:endSync evt="end" delay="0">
                  <p:rtn val="all"/>
                </p:endSync>
                <p:childTnLst>
                  <p:par>
                    <p:cTn id="54" fill="hold">
                      <p:stCondLst>
                        <p:cond delay="0"/>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par>
                                <p:cTn id="59" presetID="10" presetClass="exit" presetSubtype="0" fill="hold" nodeType="withEffect">
                                  <p:stCondLst>
                                    <p:cond delay="0"/>
                                  </p:stCondLst>
                                  <p:childTnLst>
                                    <p:animEffect transition="out" filter="fade">
                                      <p:cBhvr>
                                        <p:cTn id="60" dur="500"/>
                                        <p:tgtEl>
                                          <p:spTgt spid="5"/>
                                        </p:tgtEl>
                                      </p:cBhvr>
                                    </p:animEffect>
                                    <p:set>
                                      <p:cBhvr>
                                        <p:cTn id="61" dur="1" fill="hold">
                                          <p:stCondLst>
                                            <p:cond delay="499"/>
                                          </p:stCondLst>
                                        </p:cTn>
                                        <p:tgtEl>
                                          <p:spTgt spid="5"/>
                                        </p:tgtEl>
                                        <p:attrNameLst>
                                          <p:attrName>style.visibility</p:attrName>
                                        </p:attrNameLst>
                                      </p:cBhvr>
                                      <p:to>
                                        <p:strVal val="hidden"/>
                                      </p:to>
                                    </p:set>
                                  </p:childTnLst>
                                </p:cTn>
                              </p:par>
                              <p:par>
                                <p:cTn id="62" presetID="22" presetClass="entr" presetSubtype="4"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down)">
                                      <p:cBhvr>
                                        <p:cTn id="64" dur="500"/>
                                        <p:tgtEl>
                                          <p:spTgt spid="13"/>
                                        </p:tgtEl>
                                      </p:cBhvr>
                                    </p:animEffect>
                                  </p:childTnLst>
                                </p:cTn>
                              </p:par>
                            </p:childTnLst>
                          </p:cTn>
                        </p:par>
                      </p:childTnLst>
                    </p:cTn>
                  </p:par>
                </p:childTnLst>
              </p:cTn>
              <p:nextCondLst>
                <p:cond evt="onClick" delay="0">
                  <p:tgtEl>
                    <p:spTgt spid="24"/>
                  </p:tgtEl>
                </p:cond>
              </p:nextCondLst>
            </p:seq>
            <p:seq concurrent="1" nextAc="seek">
              <p:cTn id="65" restart="whenNotActive" fill="hold" evtFilter="cancelBubble" nodeType="interactiveSeq">
                <p:stCondLst>
                  <p:cond evt="onClick" delay="0">
                    <p:tgtEl>
                      <p:spTgt spid="25"/>
                    </p:tgtEl>
                  </p:cond>
                </p:stCondLst>
                <p:endSync evt="end" delay="0">
                  <p:rtn val="all"/>
                </p:endSync>
                <p:childTnLst>
                  <p:par>
                    <p:cTn id="66" fill="hold">
                      <p:stCondLst>
                        <p:cond delay="0"/>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par>
                                <p:cTn id="71" presetID="10" presetClass="exit" presetSubtype="0" fill="hold" nodeType="withEffect">
                                  <p:stCondLst>
                                    <p:cond delay="0"/>
                                  </p:stCondLst>
                                  <p:childTnLst>
                                    <p:animEffect transition="out" filter="fade">
                                      <p:cBhvr>
                                        <p:cTn id="72" dur="500"/>
                                        <p:tgtEl>
                                          <p:spTgt spid="6"/>
                                        </p:tgtEl>
                                      </p:cBhvr>
                                    </p:animEffect>
                                    <p:set>
                                      <p:cBhvr>
                                        <p:cTn id="73" dur="1" fill="hold">
                                          <p:stCondLst>
                                            <p:cond delay="499"/>
                                          </p:stCondLst>
                                        </p:cTn>
                                        <p:tgtEl>
                                          <p:spTgt spid="6"/>
                                        </p:tgtEl>
                                        <p:attrNameLst>
                                          <p:attrName>style.visibility</p:attrName>
                                        </p:attrNameLst>
                                      </p:cBhvr>
                                      <p:to>
                                        <p:strVal val="hidden"/>
                                      </p:to>
                                    </p:set>
                                  </p:childTnLst>
                                </p:cTn>
                              </p:par>
                              <p:par>
                                <p:cTn id="74" presetID="22" presetClass="entr" presetSubtype="4"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wipe(down)">
                                      <p:cBhvr>
                                        <p:cTn id="76" dur="500"/>
                                        <p:tgtEl>
                                          <p:spTgt spid="15"/>
                                        </p:tgtEl>
                                      </p:cBhvr>
                                    </p:animEffect>
                                  </p:childTnLst>
                                </p:cTn>
                              </p:par>
                            </p:childTnLst>
                          </p:cTn>
                        </p:par>
                      </p:childTnLst>
                    </p:cTn>
                  </p:par>
                </p:childTnLst>
              </p:cTn>
              <p:nextCondLst>
                <p:cond evt="onClick" delay="0">
                  <p:tgtEl>
                    <p:spTgt spid="25"/>
                  </p:tgtEl>
                </p:cond>
              </p:nextCondLst>
            </p:seq>
          </p:childTnLst>
        </p:cTn>
      </p:par>
    </p:tnLst>
    <p:bldLst>
      <p:bldP spid="3" grpId="0" animBg="1"/>
      <p:bldP spid="8" grpId="0" animBg="1"/>
      <p:bldP spid="13" grpId="0" animBg="1"/>
      <p:bldP spid="15" grpId="0" animBg="1"/>
      <p:bldP spid="16" grpId="0" animBg="1"/>
      <p:bldP spid="23"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6829"/>
            <a:ext cx="5704114" cy="718457"/>
          </a:xfrm>
          <a:prstGeom prst="rect">
            <a:avLst/>
          </a:prstGeom>
          <a:solidFill>
            <a:srgbClr val="FF99CC"/>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a:ea typeface="+mn-ea"/>
                <a:cs typeface="+mn-cs"/>
              </a:rPr>
              <a:t>Trò</a:t>
            </a:r>
            <a:r>
              <a:rPr kumimoji="0" lang="en-US" sz="3600" b="1" i="0" u="none" strike="noStrike" kern="1200" cap="none" spc="0" normalizeH="0" baseline="0" noProof="0" dirty="0">
                <a:ln>
                  <a:noFill/>
                </a:ln>
                <a:solidFill>
                  <a:prstClr val="black"/>
                </a:solidFill>
                <a:effectLst/>
                <a:uLnTx/>
                <a:uFillTx/>
                <a:latin typeface="Calibri"/>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a:ea typeface="+mn-ea"/>
                <a:cs typeface="+mn-cs"/>
              </a:rPr>
              <a:t>chơi</a:t>
            </a:r>
            <a:r>
              <a:rPr kumimoji="0" lang="en-US" sz="3600" b="1" i="0" u="none" strike="noStrike" kern="1200" cap="none" spc="0" normalizeH="0" baseline="0" noProof="0" dirty="0">
                <a:ln>
                  <a:noFill/>
                </a:ln>
                <a:solidFill>
                  <a:prstClr val="black"/>
                </a:solidFill>
                <a:effectLst/>
                <a:uLnTx/>
                <a:uFillTx/>
                <a:latin typeface="Calibri"/>
                <a:ea typeface="+mn-ea"/>
                <a:cs typeface="+mn-cs"/>
              </a:rPr>
              <a:t> “ĐỐ BẠN, ĐỐ BẠN”</a:t>
            </a:r>
          </a:p>
        </p:txBody>
      </p:sp>
      <p:pic>
        <p:nvPicPr>
          <p:cNvPr id="1026" name="Picture 2" descr="Hình ảnh Một Rương Kho Báu Rương Kho Báu Màu Nâu Rương Kho Báu Thực Tế  Thiết Kế Rương Kho Báu, Mẫu Thiết Kế, Thiết Kế, Cartoon miễn phí tải tập tin"/>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1516288" y="634926"/>
            <a:ext cx="4481740" cy="35993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ình ảnh Một Rương Kho Báu Rương Kho Báu Màu Nâu Rương Kho Báu Thực Tế  Thiết Kế Rương Kho Báu, Mẫu Thiết Kế, Thiết Kế, Cartoon miễn phí tải tập tin"/>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6045537" y="634927"/>
            <a:ext cx="4481740" cy="35993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ình ảnh Một Rương Kho Báu Rương Kho Báu Màu Nâu Rương Kho Báu Thực Tế  Thiết Kế Rương Kho Báu, Mẫu Thiết Kế, Thiết Kế, Cartoon miễn phí tải tập tin"/>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1516288" y="3603172"/>
            <a:ext cx="4481740" cy="35993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ình ảnh Một Rương Kho Báu Rương Kho Báu Màu Nâu Rương Kho Báu Thực Tế  Thiết Kế Rương Kho Báu, Mẫu Thiết Kế, Thiết Kế, Cartoon miễn phí tải tập tin"/>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6110848" y="3566739"/>
            <a:ext cx="4481740" cy="35993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Rương Kho Báu Trung Quốc Rương Kho Báu Dễ Thương Rương Kho Báu Màu  Nâu Rương Nâu, Hộp đựng, Một, Rương Kho Báu Cổ miễn phí tải tập tin PNG"/>
          <p:cNvPicPr>
            <a:picLocks noChangeAspect="1" noChangeArrowheads="1"/>
          </p:cNvPicPr>
          <p:nvPr/>
        </p:nvPicPr>
        <p:blipFill rotWithShape="1">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l="17238" t="13202" r="15048" b="12667"/>
          <a:stretch/>
        </p:blipFill>
        <p:spPr bwMode="auto">
          <a:xfrm>
            <a:off x="2138646" y="1194325"/>
            <a:ext cx="3162697" cy="2585414"/>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645329" y="980277"/>
            <a:ext cx="4149329" cy="14291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prstClr val="black"/>
                </a:solidFill>
                <a:effectLst/>
                <a:uLnTx/>
                <a:uFillTx/>
                <a:latin typeface="+mj-lt"/>
              </a:rPr>
              <a:t>Bốn cây cột dừa</a:t>
            </a:r>
          </a:p>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dirty="0" smtClean="0">
                <a:solidFill>
                  <a:prstClr val="black"/>
                </a:solidFill>
                <a:latin typeface="+mj-lt"/>
              </a:rPr>
              <a:t>Hai cây đinh sắc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prstClr val="black"/>
                </a:solidFill>
                <a:effectLst/>
                <a:uLnTx/>
                <a:uFillTx/>
                <a:latin typeface="+mj-lt"/>
              </a:rPr>
              <a:t>Cái trước đong đưa cái sau ngúc ngoắc</a:t>
            </a:r>
            <a:endParaRPr kumimoji="0" lang="en-US" sz="2400" b="0" i="0" u="none" strike="noStrike" kern="1200" cap="none" spc="0" normalizeH="0" baseline="0" noProof="0" dirty="0">
              <a:ln>
                <a:noFill/>
              </a:ln>
              <a:solidFill>
                <a:prstClr val="black"/>
              </a:solidFill>
              <a:effectLst/>
              <a:uLnTx/>
              <a:uFillTx/>
              <a:latin typeface="+mj-lt"/>
            </a:endParaRPr>
          </a:p>
        </p:txBody>
      </p:sp>
      <p:pic>
        <p:nvPicPr>
          <p:cNvPr id="10" name="Picture 4" descr="Hình ảnh Rương Kho Báu Trung Quốc Rương Kho Báu Dễ Thương Rương Kho Báu Màu  Nâu Rương Nâu, Hộp đựng, Một, Rương Kho Báu Cổ miễn phí tải tập tin PNG"/>
          <p:cNvPicPr>
            <a:picLocks noChangeAspect="1" noChangeArrowheads="1"/>
          </p:cNvPicPr>
          <p:nvPr/>
        </p:nvPicPr>
        <p:blipFill rotWithShape="1">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l="17238" t="13202" r="15048" b="12667"/>
          <a:stretch/>
        </p:blipFill>
        <p:spPr bwMode="auto">
          <a:xfrm>
            <a:off x="6705058" y="1226981"/>
            <a:ext cx="3162697" cy="25854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ình ảnh Rương Kho Báu Trung Quốc Rương Kho Báu Dễ Thương Rương Kho Báu Màu  Nâu Rương Nâu, Hộp đựng, Một, Rương Kho Báu Cổ miễn phí tải tập tin PNG"/>
          <p:cNvPicPr>
            <a:picLocks noChangeAspect="1" noChangeArrowheads="1"/>
          </p:cNvPicPr>
          <p:nvPr/>
        </p:nvPicPr>
        <p:blipFill rotWithShape="1">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l="17238" t="13202" r="15048" b="12667"/>
          <a:stretch/>
        </p:blipFill>
        <p:spPr bwMode="auto">
          <a:xfrm>
            <a:off x="2186695" y="4178923"/>
            <a:ext cx="3162697" cy="258541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ình ảnh Rương Kho Báu Trung Quốc Rương Kho Báu Dễ Thương Rương Kho Báu Màu  Nâu Rương Nâu, Hộp đựng, Một, Rương Kho Báu Cổ miễn phí tải tập tin PNG"/>
          <p:cNvPicPr>
            <a:picLocks noChangeAspect="1" noChangeArrowheads="1"/>
          </p:cNvPicPr>
          <p:nvPr/>
        </p:nvPicPr>
        <p:blipFill rotWithShape="1">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l="17238" t="13202" r="15048" b="12667"/>
          <a:stretch/>
        </p:blipFill>
        <p:spPr bwMode="auto">
          <a:xfrm>
            <a:off x="6705058" y="4197251"/>
            <a:ext cx="3162697" cy="258541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6368578" y="946848"/>
            <a:ext cx="4082143" cy="145001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lvl="0" algn="ctr">
              <a:lnSpc>
                <a:spcPct val="105000"/>
              </a:lnSpc>
              <a:spcAft>
                <a:spcPts val="800"/>
              </a:spcAft>
              <a:defRPr/>
            </a:pPr>
            <a:endParaRPr lang="vi-VN" sz="2400" dirty="0" smtClean="0">
              <a:latin typeface="Times New Roman" panose="02020603050405020304" pitchFamily="18" charset="0"/>
              <a:cs typeface="Times New Roman" panose="02020603050405020304" pitchFamily="18" charset="0"/>
            </a:endParaRPr>
          </a:p>
          <a:p>
            <a:pPr lvl="0" algn="ctr">
              <a:lnSpc>
                <a:spcPct val="105000"/>
              </a:lnSpc>
              <a:spcAft>
                <a:spcPts val="800"/>
              </a:spcAft>
              <a:defRPr/>
            </a:pPr>
            <a:r>
              <a:rPr lang="en-US" sz="2400" dirty="0" err="1" smtClean="0">
                <a:latin typeface="Times New Roman" panose="02020603050405020304" pitchFamily="18" charset="0"/>
                <a:cs typeface="Times New Roman" panose="02020603050405020304" pitchFamily="18" charset="0"/>
              </a:rPr>
              <a:t>Tám</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cạn</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hai</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chống</a:t>
            </a:r>
            <a:r>
              <a:rPr lang="en-US" sz="2400" dirty="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xiên.</a:t>
            </a:r>
            <a:r>
              <a:rPr lang="en-US" sz="2400" dirty="0" smtClean="0">
                <a:latin typeface="Times New Roman" panose="02020603050405020304" pitchFamily="18" charset="0"/>
                <a:cs typeface="Times New Roman" panose="02020603050405020304" pitchFamily="18" charset="0"/>
              </a:rPr>
              <a:t>Con </a:t>
            </a:r>
            <a:r>
              <a:rPr lang="en-US" sz="2400" dirty="0" err="1">
                <a:latin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endParaRPr lang="vi-VN" sz="2400" dirty="0" smtClean="0">
              <a:latin typeface="Times New Roman" panose="02020603050405020304" pitchFamily="18" charset="0"/>
              <a:cs typeface="Times New Roman" panose="02020603050405020304" pitchFamily="18" charset="0"/>
            </a:endParaRPr>
          </a:p>
          <a:p>
            <a:pPr lvl="0" algn="ctr">
              <a:lnSpc>
                <a:spcPct val="105000"/>
              </a:lnSpc>
              <a:spcAft>
                <a:spcPts val="800"/>
              </a:spcAft>
              <a:defRPr/>
            </a:pPr>
            <a:r>
              <a:rPr lang="en-US" sz="2400" dirty="0" err="1" smtClean="0">
                <a:latin typeface="Times New Roman" panose="02020603050405020304" pitchFamily="18" charset="0"/>
                <a:cs typeface="Times New Roman" panose="02020603050405020304" pitchFamily="18" charset="0"/>
              </a:rPr>
              <a:t>cái</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ounded Rectangle 12"/>
          <p:cNvSpPr/>
          <p:nvPr/>
        </p:nvSpPr>
        <p:spPr>
          <a:xfrm>
            <a:off x="1645329" y="3811763"/>
            <a:ext cx="4007813" cy="164834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vi-VN" sz="2400" dirty="0">
                <a:latin typeface="+mj-lt"/>
              </a:rPr>
              <a:t>Trên lợp ngói dưới có hoa</a:t>
            </a:r>
            <a:br>
              <a:rPr lang="vi-VN" sz="2400" dirty="0">
                <a:latin typeface="+mj-lt"/>
              </a:rPr>
            </a:br>
            <a:r>
              <a:rPr lang="vi-VN" sz="2400" dirty="0">
                <a:latin typeface="+mj-lt"/>
              </a:rPr>
              <a:t>Một thằng ló cổ ra bốn thằng rung rinh chạy</a:t>
            </a:r>
            <a:br>
              <a:rPr lang="vi-VN" sz="2400" dirty="0">
                <a:latin typeface="+mj-lt"/>
              </a:rPr>
            </a:br>
            <a:r>
              <a:rPr lang="vi-VN" sz="2400" dirty="0">
                <a:latin typeface="+mj-lt"/>
              </a:rPr>
              <a:t>Hỏi là con gì?</a:t>
            </a:r>
            <a:endParaRPr kumimoji="0" lang="en-US" sz="2400" b="0" i="0" u="none" strike="noStrike" kern="1200" cap="none" spc="0" normalizeH="0" baseline="0" noProof="0" dirty="0">
              <a:ln>
                <a:noFill/>
              </a:ln>
              <a:solidFill>
                <a:prstClr val="black"/>
              </a:solidFill>
              <a:effectLst/>
              <a:uLnTx/>
              <a:uFillTx/>
              <a:latin typeface="+mj-lt"/>
            </a:endParaRPr>
          </a:p>
        </p:txBody>
      </p:sp>
      <p:sp>
        <p:nvSpPr>
          <p:cNvPr id="15" name="Rounded Rectangle 14"/>
          <p:cNvSpPr/>
          <p:nvPr/>
        </p:nvSpPr>
        <p:spPr>
          <a:xfrm>
            <a:off x="6481360" y="3811763"/>
            <a:ext cx="3610090" cy="165986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lvl="0" algn="ctr">
              <a:spcAft>
                <a:spcPts val="800"/>
              </a:spcAft>
              <a:defRPr/>
            </a:pPr>
            <a:r>
              <a:rPr lang="vi-VN" sz="2400" dirty="0">
                <a:latin typeface="+mj-lt"/>
              </a:rPr>
              <a:t>Chỉ ăn cỏ non</a:t>
            </a:r>
            <a:br>
              <a:rPr lang="vi-VN" sz="2400" dirty="0">
                <a:latin typeface="+mj-lt"/>
              </a:rPr>
            </a:br>
            <a:r>
              <a:rPr lang="vi-VN" sz="2400" dirty="0">
                <a:latin typeface="+mj-lt"/>
              </a:rPr>
              <a:t>Uống nguồn nước sạch</a:t>
            </a:r>
            <a:br>
              <a:rPr lang="vi-VN" sz="2400" dirty="0">
                <a:latin typeface="+mj-lt"/>
              </a:rPr>
            </a:br>
            <a:r>
              <a:rPr lang="vi-VN" sz="2400" dirty="0">
                <a:latin typeface="+mj-lt"/>
              </a:rPr>
              <a:t>Mà tôi tặng bạn</a:t>
            </a:r>
            <a:br>
              <a:rPr lang="vi-VN" sz="2400" dirty="0">
                <a:latin typeface="+mj-lt"/>
              </a:rPr>
            </a:br>
            <a:r>
              <a:rPr lang="vi-VN" sz="2400" dirty="0">
                <a:latin typeface="+mj-lt"/>
              </a:rPr>
              <a:t>Rất nhiều sữa tươi</a:t>
            </a:r>
            <a:r>
              <a:rPr lang="vi-VN" dirty="0"/>
              <a:t>.</a:t>
            </a:r>
            <a:endParaRPr kumimoji="0" lang="en-US" sz="2800" b="0" i="0" u="none" strike="noStrike" kern="1200" cap="none" spc="0" normalizeH="0" baseline="0" noProof="0" dirty="0">
              <a:ln>
                <a:noFill/>
              </a:ln>
              <a:solidFill>
                <a:prstClr val="black"/>
              </a:solidFill>
              <a:effectLst/>
              <a:uLnTx/>
              <a:uFillTx/>
              <a:latin typeface="Calibri Light"/>
              <a:ea typeface="Calibri" panose="020F0502020204030204" pitchFamily="34" charset="0"/>
              <a:cs typeface="Times New Roman" panose="02020603050405020304" pitchFamily="18" charset="0"/>
            </a:endParaRPr>
          </a:p>
        </p:txBody>
      </p:sp>
      <p:sp>
        <p:nvSpPr>
          <p:cNvPr id="16" name="Oval 15"/>
          <p:cNvSpPr/>
          <p:nvPr/>
        </p:nvSpPr>
        <p:spPr>
          <a:xfrm>
            <a:off x="3338058" y="2550853"/>
            <a:ext cx="838200"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smtClean="0">
                <a:ln>
                  <a:noFill/>
                </a:ln>
                <a:solidFill>
                  <a:prstClr val="black"/>
                </a:solidFill>
                <a:effectLst/>
                <a:uLnTx/>
                <a:uFillTx/>
                <a:latin typeface="Calibri"/>
                <a:ea typeface="+mn-ea"/>
                <a:cs typeface="+mn-cs"/>
              </a:rPr>
              <a:t>5</a:t>
            </a:r>
            <a:endParaRPr kumimoji="0" lang="en-US" sz="6000" b="1"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Oval 22"/>
          <p:cNvSpPr/>
          <p:nvPr/>
        </p:nvSpPr>
        <p:spPr>
          <a:xfrm>
            <a:off x="7990550" y="2508694"/>
            <a:ext cx="838200"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6000" b="1" dirty="0">
                <a:solidFill>
                  <a:prstClr val="black"/>
                </a:solidFill>
                <a:latin typeface="Calibri"/>
              </a:rPr>
              <a:t>6</a:t>
            </a:r>
            <a:endParaRPr kumimoji="0" lang="en-US" sz="6000" b="1"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Oval 23"/>
          <p:cNvSpPr/>
          <p:nvPr/>
        </p:nvSpPr>
        <p:spPr>
          <a:xfrm>
            <a:off x="3348943" y="5568392"/>
            <a:ext cx="838200"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6000" b="1" dirty="0">
                <a:solidFill>
                  <a:prstClr val="black"/>
                </a:solidFill>
                <a:latin typeface="Calibri"/>
              </a:rPr>
              <a:t>7</a:t>
            </a:r>
            <a:endParaRPr kumimoji="0" lang="en-US" sz="6000" b="1"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Oval 24"/>
          <p:cNvSpPr/>
          <p:nvPr/>
        </p:nvSpPr>
        <p:spPr>
          <a:xfrm>
            <a:off x="8033216" y="5506301"/>
            <a:ext cx="838200"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6000" b="1" dirty="0">
                <a:solidFill>
                  <a:prstClr val="black"/>
                </a:solidFill>
                <a:latin typeface="Calibri"/>
              </a:rPr>
              <a:t>8</a:t>
            </a:r>
            <a:endParaRPr kumimoji="0" lang="en-US" sz="6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307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6"/>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28"/>
                                        </p:tgtEl>
                                        <p:attrNameLst>
                                          <p:attrName>style.visibility</p:attrName>
                                        </p:attrNameLst>
                                      </p:cBhvr>
                                      <p:to>
                                        <p:strVal val="visible"/>
                                      </p:to>
                                    </p:set>
                                    <p:animEffect transition="in" filter="fade">
                                      <p:cBhvr>
                                        <p:cTn id="34" dur="500"/>
                                        <p:tgtEl>
                                          <p:spTgt spid="1028"/>
                                        </p:tgtEl>
                                      </p:cBhvr>
                                    </p:animEffect>
                                  </p:childTnLst>
                                </p:cTn>
                              </p:par>
                              <p:par>
                                <p:cTn id="35" presetID="10" presetClass="exit" presetSubtype="0" fill="hold" nodeType="withEffect">
                                  <p:stCondLst>
                                    <p:cond delay="0"/>
                                  </p:stCondLst>
                                  <p:childTnLst>
                                    <p:animEffect transition="out" filter="fade">
                                      <p:cBhvr>
                                        <p:cTn id="36" dur="500"/>
                                        <p:tgtEl>
                                          <p:spTgt spid="1026"/>
                                        </p:tgtEl>
                                      </p:cBhvr>
                                    </p:animEffect>
                                    <p:set>
                                      <p:cBhvr>
                                        <p:cTn id="37" dur="1" fill="hold">
                                          <p:stCondLst>
                                            <p:cond delay="499"/>
                                          </p:stCondLst>
                                        </p:cTn>
                                        <p:tgtEl>
                                          <p:spTgt spid="1026"/>
                                        </p:tgtEl>
                                        <p:attrNameLst>
                                          <p:attrName>style.visibility</p:attrName>
                                        </p:attrNameLst>
                                      </p:cBhvr>
                                      <p:to>
                                        <p:strVal val="hidden"/>
                                      </p:to>
                                    </p:set>
                                  </p:childTnLst>
                                </p:cTn>
                              </p:par>
                              <p:par>
                                <p:cTn id="38" presetID="22" presetClass="entr" presetSubtype="4"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down)">
                                      <p:cBhvr>
                                        <p:cTn id="40" dur="500"/>
                                        <p:tgtEl>
                                          <p:spTgt spid="3"/>
                                        </p:tgtEl>
                                      </p:cBhvr>
                                    </p:animEffect>
                                  </p:childTnLst>
                                </p:cTn>
                              </p:par>
                            </p:childTnLst>
                          </p:cTn>
                        </p:par>
                      </p:childTnLst>
                    </p:cTn>
                  </p:par>
                </p:childTnLst>
              </p:cTn>
              <p:nextCondLst>
                <p:cond evt="onClick" delay="0">
                  <p:tgtEl>
                    <p:spTgt spid="16"/>
                  </p:tgtEl>
                </p:cond>
              </p:nextCondLst>
            </p:seq>
            <p:seq concurrent="1" nextAc="seek">
              <p:cTn id="41" restart="whenNotActive" fill="hold" evtFilter="cancelBubble" nodeType="interactiveSeq">
                <p:stCondLst>
                  <p:cond evt="onClick" delay="0">
                    <p:tgtEl>
                      <p:spTgt spid="23"/>
                    </p:tgtEl>
                  </p:cond>
                </p:stCondLst>
                <p:endSync evt="end" delay="0">
                  <p:rtn val="all"/>
                </p:endSync>
                <p:childTnLst>
                  <p:par>
                    <p:cTn id="42" fill="hold">
                      <p:stCondLst>
                        <p:cond delay="0"/>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down)">
                                      <p:cBhvr>
                                        <p:cTn id="49" dur="500"/>
                                        <p:tgtEl>
                                          <p:spTgt spid="8"/>
                                        </p:tgtEl>
                                      </p:cBhvr>
                                    </p:animEffect>
                                  </p:childTnLst>
                                </p:cTn>
                              </p:par>
                              <p:par>
                                <p:cTn id="50" presetID="10" presetClass="exit" presetSubtype="0" fill="hold" nodeType="withEffect">
                                  <p:stCondLst>
                                    <p:cond delay="0"/>
                                  </p:stCondLst>
                                  <p:childTnLst>
                                    <p:animEffect transition="out" filter="fade">
                                      <p:cBhvr>
                                        <p:cTn id="51" dur="500"/>
                                        <p:tgtEl>
                                          <p:spTgt spid="4"/>
                                        </p:tgtEl>
                                      </p:cBhvr>
                                    </p:animEffect>
                                    <p:set>
                                      <p:cBhvr>
                                        <p:cTn id="52"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3" restart="whenNotActive" fill="hold" evtFilter="cancelBubble" nodeType="interactiveSeq">
                <p:stCondLst>
                  <p:cond evt="onClick" delay="0">
                    <p:tgtEl>
                      <p:spTgt spid="24"/>
                    </p:tgtEl>
                  </p:cond>
                </p:stCondLst>
                <p:endSync evt="end" delay="0">
                  <p:rtn val="all"/>
                </p:endSync>
                <p:childTnLst>
                  <p:par>
                    <p:cTn id="54" fill="hold">
                      <p:stCondLst>
                        <p:cond delay="0"/>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par>
                                <p:cTn id="59" presetID="10" presetClass="exit" presetSubtype="0" fill="hold" nodeType="withEffect">
                                  <p:stCondLst>
                                    <p:cond delay="0"/>
                                  </p:stCondLst>
                                  <p:childTnLst>
                                    <p:animEffect transition="out" filter="fade">
                                      <p:cBhvr>
                                        <p:cTn id="60" dur="500"/>
                                        <p:tgtEl>
                                          <p:spTgt spid="5"/>
                                        </p:tgtEl>
                                      </p:cBhvr>
                                    </p:animEffect>
                                    <p:set>
                                      <p:cBhvr>
                                        <p:cTn id="61" dur="1" fill="hold">
                                          <p:stCondLst>
                                            <p:cond delay="499"/>
                                          </p:stCondLst>
                                        </p:cTn>
                                        <p:tgtEl>
                                          <p:spTgt spid="5"/>
                                        </p:tgtEl>
                                        <p:attrNameLst>
                                          <p:attrName>style.visibility</p:attrName>
                                        </p:attrNameLst>
                                      </p:cBhvr>
                                      <p:to>
                                        <p:strVal val="hidden"/>
                                      </p:to>
                                    </p:set>
                                  </p:childTnLst>
                                </p:cTn>
                              </p:par>
                              <p:par>
                                <p:cTn id="62" presetID="22" presetClass="entr" presetSubtype="4"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down)">
                                      <p:cBhvr>
                                        <p:cTn id="64" dur="500"/>
                                        <p:tgtEl>
                                          <p:spTgt spid="13"/>
                                        </p:tgtEl>
                                      </p:cBhvr>
                                    </p:animEffect>
                                  </p:childTnLst>
                                </p:cTn>
                              </p:par>
                            </p:childTnLst>
                          </p:cTn>
                        </p:par>
                      </p:childTnLst>
                    </p:cTn>
                  </p:par>
                </p:childTnLst>
              </p:cTn>
              <p:nextCondLst>
                <p:cond evt="onClick" delay="0">
                  <p:tgtEl>
                    <p:spTgt spid="24"/>
                  </p:tgtEl>
                </p:cond>
              </p:nextCondLst>
            </p:seq>
            <p:seq concurrent="1" nextAc="seek">
              <p:cTn id="65" restart="whenNotActive" fill="hold" evtFilter="cancelBubble" nodeType="interactiveSeq">
                <p:stCondLst>
                  <p:cond evt="onClick" delay="0">
                    <p:tgtEl>
                      <p:spTgt spid="25"/>
                    </p:tgtEl>
                  </p:cond>
                </p:stCondLst>
                <p:endSync evt="end" delay="0">
                  <p:rtn val="all"/>
                </p:endSync>
                <p:childTnLst>
                  <p:par>
                    <p:cTn id="66" fill="hold">
                      <p:stCondLst>
                        <p:cond delay="0"/>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par>
                                <p:cTn id="71" presetID="10" presetClass="exit" presetSubtype="0" fill="hold" nodeType="withEffect">
                                  <p:stCondLst>
                                    <p:cond delay="0"/>
                                  </p:stCondLst>
                                  <p:childTnLst>
                                    <p:animEffect transition="out" filter="fade">
                                      <p:cBhvr>
                                        <p:cTn id="72" dur="500"/>
                                        <p:tgtEl>
                                          <p:spTgt spid="6"/>
                                        </p:tgtEl>
                                      </p:cBhvr>
                                    </p:animEffect>
                                    <p:set>
                                      <p:cBhvr>
                                        <p:cTn id="73" dur="1" fill="hold">
                                          <p:stCondLst>
                                            <p:cond delay="499"/>
                                          </p:stCondLst>
                                        </p:cTn>
                                        <p:tgtEl>
                                          <p:spTgt spid="6"/>
                                        </p:tgtEl>
                                        <p:attrNameLst>
                                          <p:attrName>style.visibility</p:attrName>
                                        </p:attrNameLst>
                                      </p:cBhvr>
                                      <p:to>
                                        <p:strVal val="hidden"/>
                                      </p:to>
                                    </p:set>
                                  </p:childTnLst>
                                </p:cTn>
                              </p:par>
                              <p:par>
                                <p:cTn id="74" presetID="22" presetClass="entr" presetSubtype="4"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wipe(down)">
                                      <p:cBhvr>
                                        <p:cTn id="76" dur="500"/>
                                        <p:tgtEl>
                                          <p:spTgt spid="15"/>
                                        </p:tgtEl>
                                      </p:cBhvr>
                                    </p:animEffect>
                                  </p:childTnLst>
                                </p:cTn>
                              </p:par>
                            </p:childTnLst>
                          </p:cTn>
                        </p:par>
                      </p:childTnLst>
                    </p:cTn>
                  </p:par>
                </p:childTnLst>
              </p:cTn>
              <p:nextCondLst>
                <p:cond evt="onClick" delay="0">
                  <p:tgtEl>
                    <p:spTgt spid="25"/>
                  </p:tgtEl>
                </p:cond>
              </p:nextCondLst>
            </p:seq>
          </p:childTnLst>
        </p:cTn>
      </p:par>
    </p:tnLst>
    <p:bldLst>
      <p:bldP spid="3" grpId="0" animBg="1"/>
      <p:bldP spid="8" grpId="0" animBg="1"/>
      <p:bldP spid="13" grpId="0" animBg="1"/>
      <p:bldP spid="15" grpId="0" animBg="1"/>
      <p:bldP spid="16" grpId="0" animBg="1"/>
      <p:bldP spid="23"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631991" y="5087828"/>
            <a:ext cx="1718993" cy="1313980"/>
            <a:chOff x="1631991" y="5087828"/>
            <a:chExt cx="1718993" cy="1313980"/>
          </a:xfrm>
        </p:grpSpPr>
        <p:pic>
          <p:nvPicPr>
            <p:cNvPr id="76" name="图片 75"/>
            <p:cNvPicPr>
              <a:picLocks noChangeAspect="1"/>
            </p:cNvPicPr>
            <p:nvPr/>
          </p:nvPicPr>
          <p:blipFill rotWithShape="1">
            <a:blip r:embed="rId3" cstate="print">
              <a:extLst>
                <a:ext uri="{28A0092B-C50C-407E-A947-70E740481C1C}">
                  <a14:useLocalDpi xmlns:a14="http://schemas.microsoft.com/office/drawing/2010/main" val="0"/>
                </a:ext>
              </a:extLst>
            </a:blip>
            <a:srcRect r="5757" b="14339"/>
            <a:stretch/>
          </p:blipFill>
          <p:spPr>
            <a:xfrm>
              <a:off x="1631991" y="5087828"/>
              <a:ext cx="1445624" cy="1313980"/>
            </a:xfrm>
            <a:prstGeom prst="rect">
              <a:avLst/>
            </a:prstGeom>
          </p:spPr>
        </p:pic>
        <p:pic>
          <p:nvPicPr>
            <p:cNvPr id="77" name="图片 76"/>
            <p:cNvPicPr>
              <a:picLocks noChangeAspect="1"/>
            </p:cNvPicPr>
            <p:nvPr/>
          </p:nvPicPr>
          <p:blipFill rotWithShape="1">
            <a:blip r:embed="rId4" cstate="print">
              <a:extLst>
                <a:ext uri="{28A0092B-C50C-407E-A947-70E740481C1C}">
                  <a14:useLocalDpi xmlns:a14="http://schemas.microsoft.com/office/drawing/2010/main" val="0"/>
                </a:ext>
              </a:extLst>
            </a:blip>
            <a:srcRect r="5757" b="14339"/>
            <a:stretch/>
          </p:blipFill>
          <p:spPr>
            <a:xfrm>
              <a:off x="2292096" y="5439346"/>
              <a:ext cx="1058888" cy="962462"/>
            </a:xfrm>
            <a:prstGeom prst="rect">
              <a:avLst/>
            </a:prstGeom>
          </p:spPr>
        </p:pic>
      </p:grpSp>
      <p:pic>
        <p:nvPicPr>
          <p:cNvPr id="82" name="图片 8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grpSp>
        <p:nvGrpSpPr>
          <p:cNvPr id="84" name="组合 83"/>
          <p:cNvGrpSpPr/>
          <p:nvPr/>
        </p:nvGrpSpPr>
        <p:grpSpPr>
          <a:xfrm>
            <a:off x="-17585" y="5729324"/>
            <a:ext cx="12203723" cy="1123362"/>
            <a:chOff x="-17585" y="5729324"/>
            <a:chExt cx="12203723" cy="1123362"/>
          </a:xfrm>
        </p:grpSpPr>
        <p:pic>
          <p:nvPicPr>
            <p:cNvPr id="85" name="图片 84"/>
            <p:cNvPicPr>
              <a:picLocks noChangeAspect="1"/>
            </p:cNvPicPr>
            <p:nvPr/>
          </p:nvPicPr>
          <p:blipFill rotWithShape="1">
            <a:blip r:embed="rId6"/>
            <a:srcRect l="1990"/>
            <a:stretch/>
          </p:blipFill>
          <p:spPr>
            <a:xfrm>
              <a:off x="-17585" y="5729324"/>
              <a:ext cx="8659753" cy="1123362"/>
            </a:xfrm>
            <a:prstGeom prst="rect">
              <a:avLst/>
            </a:prstGeom>
          </p:spPr>
        </p:pic>
        <p:pic>
          <p:nvPicPr>
            <p:cNvPr id="86" name="图片 85"/>
            <p:cNvPicPr>
              <a:picLocks noChangeAspect="1"/>
            </p:cNvPicPr>
            <p:nvPr/>
          </p:nvPicPr>
          <p:blipFill rotWithShape="1">
            <a:blip r:embed="rId6"/>
            <a:srcRect r="21459"/>
            <a:stretch/>
          </p:blipFill>
          <p:spPr>
            <a:xfrm>
              <a:off x="5398477" y="5729324"/>
              <a:ext cx="6787661" cy="1123362"/>
            </a:xfrm>
            <a:prstGeom prst="rect">
              <a:avLst/>
            </a:prstGeom>
          </p:spPr>
        </p:pic>
      </p:grpSp>
      <p:sp>
        <p:nvSpPr>
          <p:cNvPr id="10" name="Rectangle 9"/>
          <p:cNvSpPr/>
          <p:nvPr/>
        </p:nvSpPr>
        <p:spPr>
          <a:xfrm>
            <a:off x="404261" y="185743"/>
            <a:ext cx="11261558" cy="424731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smtClean="0">
                <a:ln>
                  <a:noFill/>
                </a:ln>
                <a:solidFill>
                  <a:srgbClr val="002060"/>
                </a:solidFill>
                <a:effectLst/>
                <a:uLnTx/>
                <a:uFillTx/>
                <a:latin typeface="+mj-lt"/>
                <a:ea typeface="+mn-ea"/>
                <a:cs typeface="+mn-cs"/>
              </a:rPr>
              <a:t>Thứ tư ngày 18 tháng 12 năm 2024</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vi-VN" sz="5400" dirty="0" smtClean="0">
              <a:solidFill>
                <a:srgbClr val="002060"/>
              </a:solidFill>
              <a:latin typeface="+mj-lt"/>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vi-VN" sz="5400" u="sng" dirty="0" smtClean="0">
                <a:solidFill>
                  <a:srgbClr val="002060"/>
                </a:solidFill>
                <a:latin typeface="+mj-lt"/>
              </a:rPr>
              <a:t>Tiếng Việt</a:t>
            </a:r>
            <a:r>
              <a:rPr lang="vi-VN" sz="5400" dirty="0" smtClean="0">
                <a:solidFill>
                  <a:srgbClr val="002060"/>
                </a:solidFill>
                <a:latin typeface="+mj-lt"/>
              </a:rPr>
              <a:t>:    Nếu em có một khu vườn (Tiết 3)</a:t>
            </a:r>
            <a:endParaRPr lang="en-US" sz="5400" dirty="0" smtClean="0">
              <a:solidFill>
                <a:srgbClr val="002060"/>
              </a:solidFill>
              <a:latin typeface="+mj-lt"/>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Xem</a:t>
            </a:r>
            <a:r>
              <a:rPr kumimoji="0" lang="en-US" sz="5400" b="0" i="0" u="none" strike="noStrike" kern="1200" cap="none" spc="0" normalizeH="0" baseline="0" noProof="0" dirty="0" smtClean="0">
                <a:ln>
                  <a:noFill/>
                </a:ln>
                <a:solidFill>
                  <a:srgbClr val="002060"/>
                </a:solidFill>
                <a:effectLst/>
                <a:uLnTx/>
                <a:uFillTx/>
                <a:latin typeface="+mj-lt"/>
                <a:ea typeface="+mn-ea"/>
                <a:cs typeface="+mn-cs"/>
              </a:rPr>
              <a:t> </a:t>
            </a:r>
            <a:r>
              <a:rPr kumimoji="0" lang="vi-VN" sz="5400" b="0" i="0" u="none" strike="noStrike" kern="1200" cap="none" spc="0" normalizeH="0" baseline="0" noProof="0" dirty="0" smtClean="0">
                <a:ln>
                  <a:noFill/>
                </a:ln>
                <a:solidFill>
                  <a:srgbClr val="002060"/>
                </a:solidFill>
                <a:effectLst/>
                <a:uLnTx/>
                <a:uFillTx/>
                <a:latin typeface="+mj-lt"/>
                <a:ea typeface="+mn-ea"/>
                <a:cs typeface="+mn-cs"/>
              </a:rPr>
              <a:t>sách trang 120</a:t>
            </a:r>
            <a:endParaRPr kumimoji="0" lang="pt-BR" sz="5400" b="0" i="0" u="none" strike="noStrike" kern="1200" cap="none" spc="0" normalizeH="0" baseline="0" noProof="0" dirty="0">
              <a:ln>
                <a:noFill/>
              </a:ln>
              <a:solidFill>
                <a:srgbClr val="002060"/>
              </a:solidFill>
              <a:effectLst/>
              <a:uLnTx/>
              <a:uFillTx/>
              <a:latin typeface="+mj-lt"/>
              <a:ea typeface="+mn-ea"/>
              <a:cs typeface="+mn-cs"/>
            </a:endParaRPr>
          </a:p>
        </p:txBody>
      </p:sp>
    </p:spTree>
    <p:extLst>
      <p:ext uri="{BB962C8B-B14F-4D97-AF65-F5344CB8AC3E}">
        <p14:creationId xmlns:p14="http://schemas.microsoft.com/office/powerpoint/2010/main" val="3072657285"/>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sp>
        <p:nvSpPr>
          <p:cNvPr id="7" name="TextBox 6">
            <a:extLst>
              <a:ext uri="{FF2B5EF4-FFF2-40B4-BE49-F238E27FC236}">
                <a16:creationId xmlns:a16="http://schemas.microsoft.com/office/drawing/2014/main" id="{DC718576-651A-9CA0-650B-517BC5D998A2}"/>
              </a:ext>
            </a:extLst>
          </p:cNvPr>
          <p:cNvSpPr txBox="1"/>
          <p:nvPr/>
        </p:nvSpPr>
        <p:spPr>
          <a:xfrm>
            <a:off x="903767" y="0"/>
            <a:ext cx="10313582" cy="707886"/>
          </a:xfrm>
          <a:prstGeom prst="rect">
            <a:avLst/>
          </a:prstGeom>
          <a:noFill/>
        </p:spPr>
        <p:txBody>
          <a:bodyPr wrap="square" rtlCol="0">
            <a:spAutoFit/>
          </a:bodyPr>
          <a:lstStyle/>
          <a:p>
            <a:pPr algn="ctr"/>
            <a:r>
              <a:rPr lang="en-US" sz="4000" b="1" dirty="0">
                <a:solidFill>
                  <a:srgbClr val="002060"/>
                </a:solidFill>
                <a:latin typeface="Cambria" panose="02040503050406030204" pitchFamily="18" charset="0"/>
                <a:ea typeface="Cambria" panose="02040503050406030204" pitchFamily="18" charset="0"/>
              </a:rPr>
              <a:t>1. </a:t>
            </a:r>
            <a:r>
              <a:rPr lang="en-US" sz="4000" b="1" dirty="0" err="1">
                <a:solidFill>
                  <a:srgbClr val="002060"/>
                </a:solidFill>
                <a:latin typeface="Cambria" panose="02040503050406030204" pitchFamily="18" charset="0"/>
                <a:ea typeface="Cambria" panose="02040503050406030204" pitchFamily="18" charset="0"/>
              </a:rPr>
              <a:t>Đọc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bài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văn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sau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thực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hiện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yêu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cầu</a:t>
            </a:r>
            <a:r>
              <a:rPr lang="en-US" sz="4000" b="1" dirty="0">
                <a:solidFill>
                  <a:srgbClr val="002060"/>
                </a:solidFill>
                <a:latin typeface="Cambria" panose="02040503050406030204" pitchFamily="18" charset="0"/>
                <a:ea typeface="Cambria" panose="02040503050406030204" pitchFamily="18" charset="0"/>
              </a:rPr>
              <a:t>.</a:t>
            </a:r>
          </a:p>
        </p:txBody>
      </p:sp>
      <p:pic>
        <p:nvPicPr>
          <p:cNvPr id="9" name="Picture 8">
            <a:extLst>
              <a:ext uri="{FF2B5EF4-FFF2-40B4-BE49-F238E27FC236}">
                <a16:creationId xmlns:a16="http://schemas.microsoft.com/office/drawing/2014/main" id="{25B97793-D342-421C-0F8D-C828EA49521D}"/>
              </a:ext>
            </a:extLst>
          </p:cNvPr>
          <p:cNvPicPr>
            <a:picLocks noChangeAspect="1"/>
          </p:cNvPicPr>
          <p:nvPr/>
        </p:nvPicPr>
        <p:blipFill>
          <a:blip r:embed="rId5"/>
          <a:stretch>
            <a:fillRect/>
          </a:stretch>
        </p:blipFill>
        <p:spPr>
          <a:xfrm>
            <a:off x="161924" y="933451"/>
            <a:ext cx="5901653" cy="20812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354F181B-5700-9CE2-6256-2BF0BF76CCF0}"/>
              </a:ext>
            </a:extLst>
          </p:cNvPr>
          <p:cNvPicPr>
            <a:picLocks noChangeAspect="1"/>
          </p:cNvPicPr>
          <p:nvPr/>
        </p:nvPicPr>
        <p:blipFill>
          <a:blip r:embed="rId6"/>
          <a:stretch>
            <a:fillRect/>
          </a:stretch>
        </p:blipFill>
        <p:spPr>
          <a:xfrm>
            <a:off x="6248400" y="852487"/>
            <a:ext cx="5824537" cy="2166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id="{B977A9E2-72E7-29F7-227F-37AF09EB59DE}"/>
              </a:ext>
            </a:extLst>
          </p:cNvPr>
          <p:cNvPicPr>
            <a:picLocks noChangeAspect="1"/>
          </p:cNvPicPr>
          <p:nvPr/>
        </p:nvPicPr>
        <p:blipFill>
          <a:blip r:embed="rId7"/>
          <a:stretch>
            <a:fillRect/>
          </a:stretch>
        </p:blipFill>
        <p:spPr>
          <a:xfrm>
            <a:off x="3057524" y="3186112"/>
            <a:ext cx="5841037" cy="2338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Freeform 20">
            <a:extLst>
              <a:ext uri="{FF2B5EF4-FFF2-40B4-BE49-F238E27FC236}">
                <a16:creationId xmlns:a16="http://schemas.microsoft.com/office/drawing/2014/main" id="{6B737B7A-50B4-B8E4-FA27-57FF81F6AE68}"/>
              </a:ext>
            </a:extLst>
          </p:cNvPr>
          <p:cNvSpPr/>
          <p:nvPr/>
        </p:nvSpPr>
        <p:spPr>
          <a:xfrm>
            <a:off x="1844321" y="5743575"/>
            <a:ext cx="8985604" cy="940138"/>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algn="ctr" defTabSz="1926263">
              <a:lnSpc>
                <a:spcPct val="90000"/>
              </a:lnSpc>
              <a:spcBef>
                <a:spcPct val="0"/>
              </a:spcBef>
              <a:spcAft>
                <a:spcPct val="35000"/>
              </a:spcAft>
            </a:pPr>
            <a:r>
              <a:rPr lang="en-US" sz="4334" b="1">
                <a:solidFill>
                  <a:srgbClr val="002060"/>
                </a:solidFill>
                <a:latin typeface="Calibri"/>
              </a:rPr>
              <a:t>a. Mỗi đoạn văn tả con vật nào?</a:t>
            </a:r>
            <a:endParaRPr lang="en-US" sz="4334" b="1" dirty="0">
              <a:solidFill>
                <a:srgbClr val="002060"/>
              </a:solidFill>
              <a:latin typeface="Calibri"/>
            </a:endParaRPr>
          </a:p>
        </p:txBody>
      </p:sp>
      <p:cxnSp>
        <p:nvCxnSpPr>
          <p:cNvPr id="17" name="Straight Connector 16">
            <a:extLst>
              <a:ext uri="{FF2B5EF4-FFF2-40B4-BE49-F238E27FC236}">
                <a16:creationId xmlns:a16="http://schemas.microsoft.com/office/drawing/2014/main" id="{2942F13A-F82D-357F-6ECB-4F26D9ABC2EC}"/>
              </a:ext>
            </a:extLst>
          </p:cNvPr>
          <p:cNvCxnSpPr/>
          <p:nvPr/>
        </p:nvCxnSpPr>
        <p:spPr>
          <a:xfrm>
            <a:off x="2143125" y="1543050"/>
            <a:ext cx="666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2032F9E-622F-BCA7-1934-F8F6877C36B2}"/>
              </a:ext>
            </a:extLst>
          </p:cNvPr>
          <p:cNvCxnSpPr>
            <a:cxnSpLocks/>
          </p:cNvCxnSpPr>
          <p:nvPr/>
        </p:nvCxnSpPr>
        <p:spPr>
          <a:xfrm>
            <a:off x="6667500" y="1543050"/>
            <a:ext cx="5143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6289A21-B954-3482-3C4F-9B67E89099B7}"/>
              </a:ext>
            </a:extLst>
          </p:cNvPr>
          <p:cNvCxnSpPr>
            <a:cxnSpLocks/>
          </p:cNvCxnSpPr>
          <p:nvPr/>
        </p:nvCxnSpPr>
        <p:spPr>
          <a:xfrm>
            <a:off x="3409950" y="3800475"/>
            <a:ext cx="1428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750505"/>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16" presetClass="entr" presetSubtype="21"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arn(inVertical)">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arn(inVertical)">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sp>
        <p:nvSpPr>
          <p:cNvPr id="7" name="TextBox 6">
            <a:extLst>
              <a:ext uri="{FF2B5EF4-FFF2-40B4-BE49-F238E27FC236}">
                <a16:creationId xmlns:a16="http://schemas.microsoft.com/office/drawing/2014/main" id="{DC718576-651A-9CA0-650B-517BC5D998A2}"/>
              </a:ext>
            </a:extLst>
          </p:cNvPr>
          <p:cNvSpPr txBox="1"/>
          <p:nvPr/>
        </p:nvSpPr>
        <p:spPr>
          <a:xfrm>
            <a:off x="903767" y="0"/>
            <a:ext cx="1031358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Đọc</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bài</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văn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sau</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thực</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hiện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yêu</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cầu</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9" name="Picture 8">
            <a:extLst>
              <a:ext uri="{FF2B5EF4-FFF2-40B4-BE49-F238E27FC236}">
                <a16:creationId xmlns:a16="http://schemas.microsoft.com/office/drawing/2014/main" id="{25B97793-D342-421C-0F8D-C828EA49521D}"/>
              </a:ext>
            </a:extLst>
          </p:cNvPr>
          <p:cNvPicPr>
            <a:picLocks noChangeAspect="1"/>
          </p:cNvPicPr>
          <p:nvPr/>
        </p:nvPicPr>
        <p:blipFill>
          <a:blip r:embed="rId5"/>
          <a:stretch>
            <a:fillRect/>
          </a:stretch>
        </p:blipFill>
        <p:spPr>
          <a:xfrm>
            <a:off x="161924" y="933451"/>
            <a:ext cx="5901653" cy="20812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354F181B-5700-9CE2-6256-2BF0BF76CCF0}"/>
              </a:ext>
            </a:extLst>
          </p:cNvPr>
          <p:cNvPicPr>
            <a:picLocks noChangeAspect="1"/>
          </p:cNvPicPr>
          <p:nvPr/>
        </p:nvPicPr>
        <p:blipFill>
          <a:blip r:embed="rId6"/>
          <a:stretch>
            <a:fillRect/>
          </a:stretch>
        </p:blipFill>
        <p:spPr>
          <a:xfrm>
            <a:off x="6248400" y="852487"/>
            <a:ext cx="5824537" cy="2166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id="{B977A9E2-72E7-29F7-227F-37AF09EB59DE}"/>
              </a:ext>
            </a:extLst>
          </p:cNvPr>
          <p:cNvPicPr>
            <a:picLocks noChangeAspect="1"/>
          </p:cNvPicPr>
          <p:nvPr/>
        </p:nvPicPr>
        <p:blipFill>
          <a:blip r:embed="rId7"/>
          <a:stretch>
            <a:fillRect/>
          </a:stretch>
        </p:blipFill>
        <p:spPr>
          <a:xfrm>
            <a:off x="3086099" y="3081337"/>
            <a:ext cx="5841037" cy="2338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Freeform 20">
            <a:extLst>
              <a:ext uri="{FF2B5EF4-FFF2-40B4-BE49-F238E27FC236}">
                <a16:creationId xmlns:a16="http://schemas.microsoft.com/office/drawing/2014/main" id="{6B737B7A-50B4-B8E4-FA27-57FF81F6AE68}"/>
              </a:ext>
            </a:extLst>
          </p:cNvPr>
          <p:cNvSpPr/>
          <p:nvPr/>
        </p:nvSpPr>
        <p:spPr>
          <a:xfrm>
            <a:off x="809626" y="5610225"/>
            <a:ext cx="10963274" cy="1047750"/>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lvl="0" algn="ctr" defTabSz="1926263">
              <a:lnSpc>
                <a:spcPct val="90000"/>
              </a:lnSpc>
              <a:spcBef>
                <a:spcPct val="0"/>
              </a:spcBef>
              <a:spcAft>
                <a:spcPct val="35000"/>
              </a:spcAft>
            </a:pPr>
            <a:r>
              <a:rPr lang="en-US" sz="4000" b="1" dirty="0">
                <a:solidFill>
                  <a:srgbClr val="002060"/>
                </a:solidFill>
              </a:rPr>
              <a:t>b. </a:t>
            </a:r>
            <a:r>
              <a:rPr lang="en-US" sz="4000" b="1" dirty="0" err="1">
                <a:solidFill>
                  <a:srgbClr val="002060"/>
                </a:solidFill>
              </a:rPr>
              <a:t>Những</a:t>
            </a:r>
            <a:r>
              <a:rPr lang="en-US" sz="4000" b="1" dirty="0">
                <a:solidFill>
                  <a:srgbClr val="002060"/>
                </a:solidFill>
              </a:rPr>
              <a:t> </a:t>
            </a:r>
            <a:r>
              <a:rPr lang="en-US" sz="4000" b="1" dirty="0" err="1">
                <a:solidFill>
                  <a:srgbClr val="002060"/>
                </a:solidFill>
              </a:rPr>
              <a:t>từ</a:t>
            </a:r>
            <a:r>
              <a:rPr lang="en-US" sz="4000" b="1" dirty="0">
                <a:solidFill>
                  <a:srgbClr val="002060"/>
                </a:solidFill>
              </a:rPr>
              <a:t> </a:t>
            </a:r>
            <a:r>
              <a:rPr lang="en-US" sz="4000" b="1" dirty="0" err="1">
                <a:solidFill>
                  <a:srgbClr val="002060"/>
                </a:solidFill>
              </a:rPr>
              <a:t>ngữ</a:t>
            </a:r>
            <a:r>
              <a:rPr lang="en-US" sz="4000" b="1" dirty="0">
                <a:solidFill>
                  <a:srgbClr val="002060"/>
                </a:solidFill>
              </a:rPr>
              <a:t> in </a:t>
            </a:r>
            <a:r>
              <a:rPr lang="en-US" sz="4000" b="1" dirty="0" err="1">
                <a:solidFill>
                  <a:srgbClr val="002060"/>
                </a:solidFill>
              </a:rPr>
              <a:t>đậm</a:t>
            </a:r>
            <a:r>
              <a:rPr lang="en-US" sz="4000" b="1" dirty="0">
                <a:solidFill>
                  <a:srgbClr val="002060"/>
                </a:solidFill>
              </a:rPr>
              <a:t> </a:t>
            </a:r>
            <a:r>
              <a:rPr lang="en-US" sz="4000" b="1" dirty="0" err="1">
                <a:solidFill>
                  <a:srgbClr val="002060"/>
                </a:solidFill>
              </a:rPr>
              <a:t>trong</a:t>
            </a:r>
            <a:r>
              <a:rPr lang="en-US" sz="4000" b="1" dirty="0">
                <a:solidFill>
                  <a:srgbClr val="002060"/>
                </a:solidFill>
              </a:rPr>
              <a:t> </a:t>
            </a:r>
            <a:r>
              <a:rPr lang="en-US" sz="4000" b="1" dirty="0" err="1">
                <a:solidFill>
                  <a:srgbClr val="002060"/>
                </a:solidFill>
              </a:rPr>
              <a:t>đoạn</a:t>
            </a:r>
            <a:r>
              <a:rPr lang="en-US" sz="4000" b="1" dirty="0">
                <a:solidFill>
                  <a:srgbClr val="002060"/>
                </a:solidFill>
              </a:rPr>
              <a:t> </a:t>
            </a:r>
            <a:r>
              <a:rPr lang="en-US" sz="4000" b="1" dirty="0" err="1">
                <a:solidFill>
                  <a:srgbClr val="002060"/>
                </a:solidFill>
              </a:rPr>
              <a:t>văn</a:t>
            </a:r>
            <a:r>
              <a:rPr lang="en-US" sz="4000" b="1" dirty="0">
                <a:solidFill>
                  <a:srgbClr val="002060"/>
                </a:solidFill>
              </a:rPr>
              <a:t> </a:t>
            </a:r>
            <a:r>
              <a:rPr lang="en-US" sz="4000" b="1" dirty="0" err="1">
                <a:solidFill>
                  <a:srgbClr val="002060"/>
                </a:solidFill>
              </a:rPr>
              <a:t>có</a:t>
            </a:r>
            <a:r>
              <a:rPr lang="en-US" sz="4000" b="1" dirty="0">
                <a:solidFill>
                  <a:srgbClr val="002060"/>
                </a:solidFill>
              </a:rPr>
              <a:t> </a:t>
            </a:r>
            <a:r>
              <a:rPr lang="en-US" sz="4000" b="1" dirty="0" err="1">
                <a:solidFill>
                  <a:srgbClr val="002060"/>
                </a:solidFill>
              </a:rPr>
              <a:t>tác</a:t>
            </a:r>
            <a:r>
              <a:rPr lang="en-US" sz="4000" b="1" dirty="0">
                <a:solidFill>
                  <a:srgbClr val="002060"/>
                </a:solidFill>
              </a:rPr>
              <a:t> </a:t>
            </a:r>
            <a:r>
              <a:rPr lang="en-US" sz="4000" b="1" dirty="0" err="1">
                <a:solidFill>
                  <a:srgbClr val="002060"/>
                </a:solidFill>
              </a:rPr>
              <a:t>dụng</a:t>
            </a:r>
            <a:r>
              <a:rPr lang="en-US" sz="4000" b="1" dirty="0">
                <a:solidFill>
                  <a:srgbClr val="002060"/>
                </a:solidFill>
              </a:rPr>
              <a:t> </a:t>
            </a:r>
            <a:r>
              <a:rPr lang="en-US" sz="4000" b="1" dirty="0" err="1">
                <a:solidFill>
                  <a:srgbClr val="002060"/>
                </a:solidFill>
              </a:rPr>
              <a:t>gì</a:t>
            </a:r>
            <a:r>
              <a:rPr lang="en-US" sz="4000" b="1" dirty="0">
                <a:solidFill>
                  <a:srgbClr val="002060"/>
                </a:solidFill>
              </a:rPr>
              <a:t> </a:t>
            </a:r>
            <a:r>
              <a:rPr lang="en-US" sz="4000" b="1" dirty="0" err="1">
                <a:solidFill>
                  <a:srgbClr val="002060"/>
                </a:solidFill>
              </a:rPr>
              <a:t>đối</a:t>
            </a:r>
            <a:r>
              <a:rPr lang="en-US" sz="4000" b="1" dirty="0">
                <a:solidFill>
                  <a:srgbClr val="002060"/>
                </a:solidFill>
              </a:rPr>
              <a:t> </a:t>
            </a:r>
            <a:r>
              <a:rPr lang="en-US" sz="4000" b="1" dirty="0" err="1">
                <a:solidFill>
                  <a:srgbClr val="002060"/>
                </a:solidFill>
              </a:rPr>
              <a:t>với</a:t>
            </a:r>
            <a:r>
              <a:rPr lang="en-US" sz="4000" b="1" dirty="0">
                <a:solidFill>
                  <a:srgbClr val="002060"/>
                </a:solidFill>
              </a:rPr>
              <a:t> </a:t>
            </a:r>
            <a:r>
              <a:rPr lang="en-US" sz="4000" b="1" dirty="0" err="1">
                <a:solidFill>
                  <a:srgbClr val="002060"/>
                </a:solidFill>
              </a:rPr>
              <a:t>việc</a:t>
            </a:r>
            <a:r>
              <a:rPr lang="en-US" sz="4000" b="1" dirty="0">
                <a:solidFill>
                  <a:srgbClr val="002060"/>
                </a:solidFill>
              </a:rPr>
              <a:t> </a:t>
            </a:r>
            <a:r>
              <a:rPr lang="en-US" sz="4000" b="1" dirty="0" err="1">
                <a:solidFill>
                  <a:srgbClr val="002060"/>
                </a:solidFill>
              </a:rPr>
              <a:t>miêu</a:t>
            </a:r>
            <a:r>
              <a:rPr lang="en-US" sz="4000" b="1" dirty="0">
                <a:solidFill>
                  <a:srgbClr val="002060"/>
                </a:solidFill>
              </a:rPr>
              <a:t> </a:t>
            </a:r>
            <a:r>
              <a:rPr lang="en-US" sz="4000" b="1" dirty="0" err="1">
                <a:solidFill>
                  <a:srgbClr val="002060"/>
                </a:solidFill>
              </a:rPr>
              <a:t>tả</a:t>
            </a:r>
            <a:r>
              <a:rPr lang="en-US" sz="4000" b="1" dirty="0">
                <a:solidFill>
                  <a:srgbClr val="002060"/>
                </a:solidFill>
              </a:rPr>
              <a:t> con </a:t>
            </a:r>
            <a:r>
              <a:rPr lang="en-US" sz="4000" b="1" dirty="0" err="1">
                <a:solidFill>
                  <a:srgbClr val="002060"/>
                </a:solidFill>
              </a:rPr>
              <a:t>vật</a:t>
            </a:r>
            <a:r>
              <a:rPr lang="en-US" sz="4000" b="1" dirty="0">
                <a:solidFill>
                  <a:srgbClr val="002060"/>
                </a:solidFill>
              </a:rPr>
              <a:t>?</a:t>
            </a:r>
            <a:endParaRPr kumimoji="0" lang="en-US" sz="4000" b="1" i="0" u="none" strike="noStrike" kern="1200" cap="none" spc="0" normalizeH="0" baseline="0" noProof="0" dirty="0">
              <a:ln>
                <a:noFill/>
              </a:ln>
              <a:solidFill>
                <a:srgbClr val="002060"/>
              </a:solidFill>
              <a:effectLst/>
              <a:uLnTx/>
              <a:uFillTx/>
              <a:latin typeface="Calibri"/>
            </a:endParaRPr>
          </a:p>
        </p:txBody>
      </p:sp>
    </p:spTree>
    <p:extLst>
      <p:ext uri="{BB962C8B-B14F-4D97-AF65-F5344CB8AC3E}">
        <p14:creationId xmlns:p14="http://schemas.microsoft.com/office/powerpoint/2010/main" val="3530526802"/>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pic>
        <p:nvPicPr>
          <p:cNvPr id="9" name="Picture 8">
            <a:extLst>
              <a:ext uri="{FF2B5EF4-FFF2-40B4-BE49-F238E27FC236}">
                <a16:creationId xmlns:a16="http://schemas.microsoft.com/office/drawing/2014/main" id="{25B97793-D342-421C-0F8D-C828EA49521D}"/>
              </a:ext>
            </a:extLst>
          </p:cNvPr>
          <p:cNvPicPr>
            <a:picLocks noChangeAspect="1"/>
          </p:cNvPicPr>
          <p:nvPr/>
        </p:nvPicPr>
        <p:blipFill>
          <a:blip r:embed="rId5"/>
          <a:stretch>
            <a:fillRect/>
          </a:stretch>
        </p:blipFill>
        <p:spPr>
          <a:xfrm>
            <a:off x="266699" y="2085975"/>
            <a:ext cx="6212265" cy="21907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2" name="Straight Connector 1">
            <a:extLst>
              <a:ext uri="{FF2B5EF4-FFF2-40B4-BE49-F238E27FC236}">
                <a16:creationId xmlns:a16="http://schemas.microsoft.com/office/drawing/2014/main" id="{C91B21FD-7A21-5351-1773-14C05C9CA356}"/>
              </a:ext>
            </a:extLst>
          </p:cNvPr>
          <p:cNvCxnSpPr>
            <a:cxnSpLocks/>
          </p:cNvCxnSpPr>
          <p:nvPr/>
        </p:nvCxnSpPr>
        <p:spPr>
          <a:xfrm flipH="1">
            <a:off x="6416861" y="3218451"/>
            <a:ext cx="6181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Google Shape;1082;p23">
            <a:extLst>
              <a:ext uri="{FF2B5EF4-FFF2-40B4-BE49-F238E27FC236}">
                <a16:creationId xmlns:a16="http://schemas.microsoft.com/office/drawing/2014/main" id="{8D2EFEBD-8FF7-9DFF-6098-17DA714C2F3A}"/>
              </a:ext>
            </a:extLst>
          </p:cNvPr>
          <p:cNvSpPr/>
          <p:nvPr/>
        </p:nvSpPr>
        <p:spPr>
          <a:xfrm>
            <a:off x="7017045" y="1866900"/>
            <a:ext cx="4927305" cy="2239703"/>
          </a:xfrm>
          <a:prstGeom prst="rect">
            <a:avLst/>
          </a:prstGeom>
          <a:solidFill>
            <a:srgbClr val="FFFF00"/>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lvl="0" algn="just"/>
            <a:r>
              <a:rPr lang="vi-VN" sz="3600" b="1">
                <a:solidFill>
                  <a:srgbClr val="002060"/>
                </a:solidFill>
                <a:latin typeface="Calibri"/>
                <a:ea typeface="Calibri"/>
                <a:cs typeface="Calibri"/>
                <a:sym typeface="Calibri"/>
              </a:rPr>
              <a:t>Các từ ngữ in đậm là các tính từ, giúp cho việc miêu tả con vật trở nên cụ thể sinh động hơn.</a:t>
            </a:r>
            <a:endParaRPr sz="3600" b="1" dirty="0">
              <a:solidFill>
                <a:srgbClr val="002060"/>
              </a:solidFill>
              <a:latin typeface="Calibri"/>
              <a:ea typeface="Calibri"/>
              <a:cs typeface="Calibri"/>
              <a:sym typeface="Calibri"/>
            </a:endParaRPr>
          </a:p>
        </p:txBody>
      </p:sp>
    </p:spTree>
    <p:extLst>
      <p:ext uri="{BB962C8B-B14F-4D97-AF65-F5344CB8AC3E}">
        <p14:creationId xmlns:p14="http://schemas.microsoft.com/office/powerpoint/2010/main" val="1347318799"/>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cxnSp>
        <p:nvCxnSpPr>
          <p:cNvPr id="2" name="Straight Connector 1">
            <a:extLst>
              <a:ext uri="{FF2B5EF4-FFF2-40B4-BE49-F238E27FC236}">
                <a16:creationId xmlns:a16="http://schemas.microsoft.com/office/drawing/2014/main" id="{C91B21FD-7A21-5351-1773-14C05C9CA356}"/>
              </a:ext>
            </a:extLst>
          </p:cNvPr>
          <p:cNvCxnSpPr>
            <a:cxnSpLocks/>
          </p:cNvCxnSpPr>
          <p:nvPr/>
        </p:nvCxnSpPr>
        <p:spPr>
          <a:xfrm flipH="1">
            <a:off x="6416861" y="3218451"/>
            <a:ext cx="6181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Google Shape;1082;p23">
            <a:extLst>
              <a:ext uri="{FF2B5EF4-FFF2-40B4-BE49-F238E27FC236}">
                <a16:creationId xmlns:a16="http://schemas.microsoft.com/office/drawing/2014/main" id="{8D2EFEBD-8FF7-9DFF-6098-17DA714C2F3A}"/>
              </a:ext>
            </a:extLst>
          </p:cNvPr>
          <p:cNvSpPr/>
          <p:nvPr/>
        </p:nvSpPr>
        <p:spPr>
          <a:xfrm>
            <a:off x="7017045" y="723900"/>
            <a:ext cx="4927305" cy="4867275"/>
          </a:xfrm>
          <a:prstGeom prst="rect">
            <a:avLst/>
          </a:prstGeom>
          <a:solidFill>
            <a:srgbClr val="FFFF00"/>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lvl="0" algn="just"/>
            <a:r>
              <a:rPr lang="vi-VN" sz="3600" b="1" dirty="0">
                <a:solidFill>
                  <a:srgbClr val="002060"/>
                </a:solidFill>
                <a:latin typeface="Calibri"/>
                <a:ea typeface="Calibri"/>
                <a:cs typeface="Calibri"/>
                <a:sym typeface="Calibri"/>
              </a:rPr>
              <a:t>Các từ ngữ in đậm được dùng với </a:t>
            </a:r>
            <a:r>
              <a:rPr lang="vi-VN" sz="3600" b="1" dirty="0">
                <a:solidFill>
                  <a:srgbClr val="FF0000"/>
                </a:solidFill>
                <a:latin typeface="Calibri"/>
                <a:ea typeface="Calibri"/>
                <a:cs typeface="Calibri"/>
                <a:sym typeface="Calibri"/>
              </a:rPr>
              <a:t>biện pháp so sánh </a:t>
            </a:r>
            <a:r>
              <a:rPr lang="vi-VN" sz="3600" b="1" dirty="0">
                <a:solidFill>
                  <a:srgbClr val="002060"/>
                </a:solidFill>
                <a:latin typeface="Calibri"/>
                <a:ea typeface="Calibri"/>
                <a:cs typeface="Calibri"/>
                <a:sym typeface="Calibri"/>
              </a:rPr>
              <a:t>để miêu tả hoạt động của con vật và môi trường xung quanh</a:t>
            </a:r>
            <a:endParaRPr lang="en-US" sz="3600" b="1" dirty="0">
              <a:solidFill>
                <a:srgbClr val="002060"/>
              </a:solidFill>
              <a:latin typeface="Calibri"/>
              <a:ea typeface="Calibri"/>
              <a:cs typeface="Calibri"/>
              <a:sym typeface="Calibri"/>
            </a:endParaRPr>
          </a:p>
          <a:p>
            <a:pPr lvl="0" algn="just"/>
            <a:r>
              <a:rPr lang="en-US" sz="3600" b="1" dirty="0">
                <a:solidFill>
                  <a:srgbClr val="002060"/>
                </a:solidFill>
                <a:latin typeface="Calibri"/>
                <a:ea typeface="Calibri"/>
                <a:cs typeface="Calibri"/>
                <a:sym typeface="Calibri"/>
              </a:rPr>
              <a:t>N</a:t>
            </a:r>
            <a:r>
              <a:rPr lang="vi-VN" sz="3600" b="1" dirty="0">
                <a:solidFill>
                  <a:srgbClr val="002060"/>
                </a:solidFill>
                <a:latin typeface="Calibri"/>
                <a:ea typeface="Calibri"/>
                <a:cs typeface="Calibri"/>
                <a:sym typeface="Calibri"/>
              </a:rPr>
              <a:t>ó giúp cho con vật và hoạt động của nó trở nên sinh động hơn.</a:t>
            </a:r>
            <a:endParaRPr kumimoji="0" sz="3600" b="1" i="0" u="none" strike="noStrike" kern="1200" cap="none" spc="0" normalizeH="0" baseline="0" noProof="0" dirty="0">
              <a:ln>
                <a:noFill/>
              </a:ln>
              <a:solidFill>
                <a:srgbClr val="002060"/>
              </a:solidFill>
              <a:effectLst/>
              <a:uLnTx/>
              <a:uFillTx/>
              <a:latin typeface="Calibri"/>
              <a:ea typeface="Calibri"/>
              <a:cs typeface="Calibri"/>
              <a:sym typeface="Calibri"/>
            </a:endParaRPr>
          </a:p>
        </p:txBody>
      </p:sp>
      <p:pic>
        <p:nvPicPr>
          <p:cNvPr id="7" name="Picture 6">
            <a:extLst>
              <a:ext uri="{FF2B5EF4-FFF2-40B4-BE49-F238E27FC236}">
                <a16:creationId xmlns:a16="http://schemas.microsoft.com/office/drawing/2014/main" id="{D340BB2E-9629-3BF3-FFDE-B4DB28EB60D8}"/>
              </a:ext>
            </a:extLst>
          </p:cNvPr>
          <p:cNvPicPr>
            <a:picLocks noChangeAspect="1"/>
          </p:cNvPicPr>
          <p:nvPr/>
        </p:nvPicPr>
        <p:blipFill>
          <a:blip r:embed="rId5"/>
          <a:stretch>
            <a:fillRect/>
          </a:stretch>
        </p:blipFill>
        <p:spPr>
          <a:xfrm>
            <a:off x="561975" y="2128837"/>
            <a:ext cx="5824537" cy="2166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79026617"/>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633</Words>
  <Application>Microsoft Office PowerPoint</Application>
  <PresentationFormat>Widescreen</PresentationFormat>
  <Paragraphs>83</Paragraphs>
  <Slides>19</Slides>
  <Notes>14</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19</vt:i4>
      </vt:variant>
    </vt:vector>
  </HeadingPairs>
  <TitlesOfParts>
    <vt:vector size="32" baseType="lpstr">
      <vt:lpstr>宋体</vt:lpstr>
      <vt:lpstr>Arial</vt:lpstr>
      <vt:lpstr>Calibri</vt:lpstr>
      <vt:lpstr>Calibri Light</vt:lpstr>
      <vt:lpstr>Cambria</vt:lpstr>
      <vt:lpstr>等线</vt:lpstr>
      <vt:lpstr>iCiel Cadena</vt:lpstr>
      <vt:lpstr>Tahoma</vt:lpstr>
      <vt:lpstr>Times New Roman</vt:lpstr>
      <vt:lpstr>汉仪帅线体简</vt:lpstr>
      <vt:lpstr>1_Office Theme</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WIN10-HOMSL</cp:lastModifiedBy>
  <cp:revision>41</cp:revision>
  <dcterms:created xsi:type="dcterms:W3CDTF">2023-10-10T00:08:07Z</dcterms:created>
  <dcterms:modified xsi:type="dcterms:W3CDTF">2024-12-24T08:26:44Z</dcterms:modified>
</cp:coreProperties>
</file>