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58" r:id="rId3"/>
    <p:sldId id="260" r:id="rId4"/>
    <p:sldId id="287" r:id="rId5"/>
    <p:sldId id="261" r:id="rId6"/>
    <p:sldId id="263" r:id="rId7"/>
    <p:sldId id="266" r:id="rId8"/>
    <p:sldId id="288" r:id="rId9"/>
    <p:sldId id="289" r:id="rId10"/>
    <p:sldId id="290" r:id="rId11"/>
    <p:sldId id="291" r:id="rId12"/>
    <p:sldId id="267" r:id="rId13"/>
    <p:sldId id="292" r:id="rId14"/>
    <p:sldId id="293" r:id="rId15"/>
    <p:sldId id="294" r:id="rId16"/>
    <p:sldId id="295" r:id="rId17"/>
    <p:sldId id="281" r:id="rId18"/>
    <p:sldId id="375" r:id="rId19"/>
    <p:sldId id="376" r:id="rId20"/>
    <p:sldId id="28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>
        <p:scale>
          <a:sx n="25" d="100"/>
          <a:sy n="25" d="100"/>
        </p:scale>
        <p:origin x="1516" y="9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CD7650-9212-475C-A276-4A17FC77A2E6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1024A7-E3B8-4385-B2C8-92FAAA0AC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3641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243665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6" name="Google Shape;89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017163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043998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179579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477292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4" name="Google Shape;1184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80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019510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280740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3133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78684-F3FB-4DD9-A751-0EDA6B0501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79382C-E373-4EA6-9004-CCA7A9CBC9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12B58B-19AB-4F25-9D59-82E632F5A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9FF04-4C19-4429-816F-3B545B321F29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6DBED3-55B9-4A96-A977-DE34A15A9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2AC13C-9BBB-49C3-A3F8-F24F532DE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FCC9-FAB2-4CB8-83E5-8B587265B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675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CC647-EC90-44F4-A2A2-95570C50A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C97050-ED42-48BA-9984-56A54F6004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15C22-0FEF-40F7-85FD-8EEAD39FA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9FF04-4C19-4429-816F-3B545B321F29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0E391B-4D0F-45D0-B24F-3A0E62AC1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F94A6B-5CDB-41BD-93B4-8B369E89C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FCC9-FAB2-4CB8-83E5-8B587265B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606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1C84A4-C1AC-4681-8793-A55DEFF46A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8D6A5D-8F4A-4BC2-9F4D-F572AC2420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A77E01-5EEF-4133-A493-A8DECC070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9FF04-4C19-4429-816F-3B545B321F29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241728-5DBA-4437-BE51-E7E621D01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FD8FBC-9B74-4174-84B9-3E91BF08C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FCC9-FAB2-4CB8-83E5-8B587265B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423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A1F14-DA11-4E43-87F3-BE07CCE5153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671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9B68A-77AB-4F6E-845D-A495CCC7C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36565-10CD-4437-87DF-A3ECAD1763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B2C348-4BB9-432F-9362-EAA34C717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9FF04-4C19-4429-816F-3B545B321F29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D9AB2D-4981-4315-966F-BBC4C8389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6B9F01-DB27-4807-BD11-44514C5E0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FCC9-FAB2-4CB8-83E5-8B587265B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07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0BE4D-8854-4DB7-A0C7-F2081A7A6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757D19-9B0C-4A43-BEEC-5CF198C7BA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99A41E-B838-4AC1-B4A0-9493E8ECC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9FF04-4C19-4429-816F-3B545B321F29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49D067-E21C-47A8-8CD3-1E8CBD4A2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2CBC1F-402F-4315-9653-BC1D65163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FCC9-FAB2-4CB8-83E5-8B587265B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99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A60AA-009A-45B1-BE2D-3F667CDA1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59E64D-DCEA-4591-9E6F-0E893B8E3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A9D67F-1E68-4B94-B29E-4ABF3422B1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D14EC2-5F70-45ED-A54F-6F0AD4441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9FF04-4C19-4429-816F-3B545B321F29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CEB599-3B30-4B86-AD52-84C863D99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9D14C9-AD34-49E4-8B29-747DB899E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FCC9-FAB2-4CB8-83E5-8B587265B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502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75CA6-C021-4701-BA2E-FA5827AEE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E2647F-4265-4951-81AA-F079A77E1A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1F37D6-F6D0-4B40-BFCB-5AD813782A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FD44C9-5D28-4B16-B092-CDAC170C1D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2BA093-803D-40D3-AC2B-DF4393A586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054626-FC80-4710-892F-C6ED610A8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9FF04-4C19-4429-816F-3B545B321F29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9E3F75-2A7E-4FAA-B86B-63C7F3306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8A82B7-DE5E-4E72-AAA4-6FC51401D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FCC9-FAB2-4CB8-83E5-8B587265B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64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054EA-C71B-4EB2-ACA4-9EFA862BC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91C589-A868-4E70-8BCB-A40B84590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9FF04-4C19-4429-816F-3B545B321F29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429086-8902-4363-94CE-EA8B0C96E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5304A1-81BB-4057-BE24-61CC4667F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FCC9-FAB2-4CB8-83E5-8B587265B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107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29C7DC-92DC-42A8-8DEC-50E9E2035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9FF04-4C19-4429-816F-3B545B321F29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884939-67E7-4BB2-B713-F1CC89638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1252EF-E543-42AC-A987-F4CCF1F34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FCC9-FAB2-4CB8-83E5-8B587265B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17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18624-E125-4A50-95F1-78794C22D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B19448-7C4A-4949-BE11-CA8259036E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6662B-36D3-4266-9784-AEF19E99A0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BE6313-A375-4834-88D3-CDB3AAB67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9FF04-4C19-4429-816F-3B545B321F29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F39224-9029-4267-8806-67820A9A3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DB6E4C-D789-4372-8767-BC9A679B6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FCC9-FAB2-4CB8-83E5-8B587265B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637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3F8B5-33F5-472F-9BB6-CC0443578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9C5A04-2575-4595-9409-0F2D04217D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64837C-A59E-4285-93CF-6732AF215F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4CE98A-7834-4DA0-9337-4F5F63668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9FF04-4C19-4429-816F-3B545B321F29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044D09-C707-4194-9454-6D7504342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D4A03D-028C-4A98-93FC-4729E160B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FCC9-FAB2-4CB8-83E5-8B587265B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17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CC541F-5CED-465B-86A3-01EE5990D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E3F821-48F2-42BD-A5E6-C78E4B5735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90B8E-E905-42BB-B383-9C777671FE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19FF04-4C19-4429-816F-3B545B321F29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A32CC-7902-49FC-9825-C42179D89B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B16A74-85D7-4C7C-938A-C7D95902AE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5FCC9-FAB2-4CB8-83E5-8B587265B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737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13" Type="http://schemas.openxmlformats.org/officeDocument/2006/relationships/image" Target="../media/image34.png"/><Relationship Id="rId18" Type="http://schemas.openxmlformats.org/officeDocument/2006/relationships/image" Target="../media/image39.emf"/><Relationship Id="rId3" Type="http://schemas.openxmlformats.org/officeDocument/2006/relationships/tags" Target="../tags/tag3.xml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tags" Target="../tags/tag2.xml"/><Relationship Id="rId16" Type="http://schemas.openxmlformats.org/officeDocument/2006/relationships/image" Target="../media/image37.png"/><Relationship Id="rId20" Type="http://schemas.microsoft.com/office/2007/relationships/hdphoto" Target="../media/hdphoto1.wdp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32.emf"/><Relationship Id="rId5" Type="http://schemas.openxmlformats.org/officeDocument/2006/relationships/tags" Target="../tags/tag5.xml"/><Relationship Id="rId15" Type="http://schemas.openxmlformats.org/officeDocument/2006/relationships/image" Target="../media/image36.png"/><Relationship Id="rId10" Type="http://schemas.openxmlformats.org/officeDocument/2006/relationships/image" Target="../media/image31.emf"/><Relationship Id="rId19" Type="http://schemas.openxmlformats.org/officeDocument/2006/relationships/image" Target="../media/image40.png"/><Relationship Id="rId4" Type="http://schemas.openxmlformats.org/officeDocument/2006/relationships/tags" Target="../tags/tag4.xml"/><Relationship Id="rId9" Type="http://schemas.openxmlformats.org/officeDocument/2006/relationships/image" Target="../media/image30.emf"/><Relationship Id="rId1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NULL" TargetMode="External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6.gif"/><Relationship Id="rId4" Type="http://schemas.microsoft.com/office/2007/relationships/media" Target="../media/media3.mp3"/><Relationship Id="rId9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5" name="Google Shape;765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6" name="Google Shape;766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9899" y="4512152"/>
            <a:ext cx="5302467" cy="2978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7" name="Google Shape;767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94251" y="5233892"/>
            <a:ext cx="2200147" cy="1624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8" name="Google Shape;768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0" y="-517401"/>
            <a:ext cx="2497073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770" name="Google Shape;770;p1"/>
          <p:cNvSpPr txBox="1"/>
          <p:nvPr/>
        </p:nvSpPr>
        <p:spPr>
          <a:xfrm>
            <a:off x="6092826" y="3095201"/>
            <a:ext cx="6350" cy="746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609630">
              <a:lnSpc>
                <a:spcPct val="404388"/>
              </a:lnSpc>
              <a:buClr>
                <a:srgbClr val="000000"/>
              </a:buClr>
            </a:pPr>
            <a:endParaRPr sz="12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B825B6-E99B-2DEB-9739-93BB659CCD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0461" y="844584"/>
            <a:ext cx="5834378" cy="21398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F099E2-6470-2FB9-7E21-3A99ACCABB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7092" y="2538907"/>
            <a:ext cx="8401016" cy="178018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0"/>
          <p:cNvSpPr/>
          <p:nvPr/>
        </p:nvSpPr>
        <p:spPr>
          <a:xfrm>
            <a:off x="487626" y="177800"/>
            <a:ext cx="11313583" cy="6546101"/>
          </a:xfrm>
          <a:prstGeom prst="roundRect">
            <a:avLst>
              <a:gd name="adj" fmla="val 12616"/>
            </a:avLst>
          </a:prstGeom>
          <a:solidFill>
            <a:srgbClr val="FDE9D8"/>
          </a:solidFill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C37B4BA7-53F6-BA21-1114-D8BB050F0177}"/>
              </a:ext>
            </a:extLst>
          </p:cNvPr>
          <p:cNvSpPr/>
          <p:nvPr/>
        </p:nvSpPr>
        <p:spPr>
          <a:xfrm>
            <a:off x="3390900" y="600075"/>
            <a:ext cx="5276850" cy="124777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sử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5" name="Google Shape;970;p16">
            <a:extLst>
              <a:ext uri="{FF2B5EF4-FFF2-40B4-BE49-F238E27FC236}">
                <a16:creationId xmlns:a16="http://schemas.microsoft.com/office/drawing/2014/main" id="{99535B1D-C710-4716-8D8C-71DA528E7E6C}"/>
              </a:ext>
            </a:extLst>
          </p:cNvPr>
          <p:cNvGrpSpPr/>
          <p:nvPr/>
        </p:nvGrpSpPr>
        <p:grpSpPr>
          <a:xfrm>
            <a:off x="1919910" y="2738877"/>
            <a:ext cx="2032965" cy="711200"/>
            <a:chOff x="6019800" y="2256123"/>
            <a:chExt cx="2819400" cy="1066800"/>
          </a:xfrm>
        </p:grpSpPr>
        <p:sp>
          <p:nvSpPr>
            <p:cNvPr id="9" name="Google Shape;971;p16">
              <a:extLst>
                <a:ext uri="{FF2B5EF4-FFF2-40B4-BE49-F238E27FC236}">
                  <a16:creationId xmlns:a16="http://schemas.microsoft.com/office/drawing/2014/main" id="{0C83A8D0-80CC-A1DB-8B72-6E188E7D976D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ker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972;p16">
              <a:extLst>
                <a:ext uri="{FF2B5EF4-FFF2-40B4-BE49-F238E27FC236}">
                  <a16:creationId xmlns:a16="http://schemas.microsoft.com/office/drawing/2014/main" id="{DE3721A3-F6F3-D834-28E6-45E8044D31AF}"/>
                </a:ext>
              </a:extLst>
            </p:cNvPr>
            <p:cNvSpPr/>
            <p:nvPr/>
          </p:nvSpPr>
          <p:spPr>
            <a:xfrm>
              <a:off x="6172200" y="24085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97480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2667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Mắt</a:t>
              </a:r>
              <a:endParaRPr sz="933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2478DFB-8D98-703D-9A5E-964768C76198}"/>
              </a:ext>
            </a:extLst>
          </p:cNvPr>
          <p:cNvCxnSpPr>
            <a:cxnSpLocks/>
          </p:cNvCxnSpPr>
          <p:nvPr/>
        </p:nvCxnSpPr>
        <p:spPr>
          <a:xfrm flipH="1">
            <a:off x="3324225" y="1885950"/>
            <a:ext cx="2486025" cy="89535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oogle Shape;970;p16">
            <a:extLst>
              <a:ext uri="{FF2B5EF4-FFF2-40B4-BE49-F238E27FC236}">
                <a16:creationId xmlns:a16="http://schemas.microsoft.com/office/drawing/2014/main" id="{2A1E77D6-EE3D-B4A4-9394-8CC9D7130238}"/>
              </a:ext>
            </a:extLst>
          </p:cNvPr>
          <p:cNvGrpSpPr/>
          <p:nvPr/>
        </p:nvGrpSpPr>
        <p:grpSpPr>
          <a:xfrm>
            <a:off x="4939335" y="2729352"/>
            <a:ext cx="1823415" cy="711200"/>
            <a:chOff x="6019800" y="2256123"/>
            <a:chExt cx="2819400" cy="1066800"/>
          </a:xfrm>
        </p:grpSpPr>
        <p:sp>
          <p:nvSpPr>
            <p:cNvPr id="29" name="Google Shape;971;p16">
              <a:extLst>
                <a:ext uri="{FF2B5EF4-FFF2-40B4-BE49-F238E27FC236}">
                  <a16:creationId xmlns:a16="http://schemas.microsoft.com/office/drawing/2014/main" id="{622AE5D6-1BAA-7197-A21D-8C811D6A3691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ker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972;p16">
              <a:extLst>
                <a:ext uri="{FF2B5EF4-FFF2-40B4-BE49-F238E27FC236}">
                  <a16:creationId xmlns:a16="http://schemas.microsoft.com/office/drawing/2014/main" id="{DEBEA5A4-F578-F378-6201-9BBF84437D39}"/>
                </a:ext>
              </a:extLst>
            </p:cNvPr>
            <p:cNvSpPr/>
            <p:nvPr/>
          </p:nvSpPr>
          <p:spPr>
            <a:xfrm>
              <a:off x="6172200" y="24085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97480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2667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Mũi</a:t>
              </a:r>
              <a:endParaRPr sz="933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D9367CC-261A-58B3-84A9-D6FA612B0062}"/>
              </a:ext>
            </a:extLst>
          </p:cNvPr>
          <p:cNvCxnSpPr>
            <a:cxnSpLocks/>
          </p:cNvCxnSpPr>
          <p:nvPr/>
        </p:nvCxnSpPr>
        <p:spPr>
          <a:xfrm flipH="1">
            <a:off x="5829300" y="1866900"/>
            <a:ext cx="190500" cy="84772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57" name="Google Shape;970;p16">
            <a:extLst>
              <a:ext uri="{FF2B5EF4-FFF2-40B4-BE49-F238E27FC236}">
                <a16:creationId xmlns:a16="http://schemas.microsoft.com/office/drawing/2014/main" id="{1506E480-1265-B3D1-85F2-A1D7A98EBFFE}"/>
              </a:ext>
            </a:extLst>
          </p:cNvPr>
          <p:cNvGrpSpPr/>
          <p:nvPr/>
        </p:nvGrpSpPr>
        <p:grpSpPr>
          <a:xfrm>
            <a:off x="7225335" y="2719827"/>
            <a:ext cx="1823415" cy="711200"/>
            <a:chOff x="6019800" y="2256123"/>
            <a:chExt cx="2819400" cy="1066800"/>
          </a:xfrm>
        </p:grpSpPr>
        <p:sp>
          <p:nvSpPr>
            <p:cNvPr id="2058" name="Google Shape;971;p16">
              <a:extLst>
                <a:ext uri="{FF2B5EF4-FFF2-40B4-BE49-F238E27FC236}">
                  <a16:creationId xmlns:a16="http://schemas.microsoft.com/office/drawing/2014/main" id="{2F351FDF-8335-8140-A533-544453B909F7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ker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9" name="Google Shape;972;p16">
              <a:extLst>
                <a:ext uri="{FF2B5EF4-FFF2-40B4-BE49-F238E27FC236}">
                  <a16:creationId xmlns:a16="http://schemas.microsoft.com/office/drawing/2014/main" id="{7FA38546-062F-3F97-F53B-B2F16ED7418C}"/>
                </a:ext>
              </a:extLst>
            </p:cNvPr>
            <p:cNvSpPr/>
            <p:nvPr/>
          </p:nvSpPr>
          <p:spPr>
            <a:xfrm>
              <a:off x="6172200" y="24085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97480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2667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Tai</a:t>
              </a:r>
              <a:endParaRPr sz="933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cxnSp>
        <p:nvCxnSpPr>
          <p:cNvPr id="2060" name="Straight Arrow Connector 2059">
            <a:extLst>
              <a:ext uri="{FF2B5EF4-FFF2-40B4-BE49-F238E27FC236}">
                <a16:creationId xmlns:a16="http://schemas.microsoft.com/office/drawing/2014/main" id="{418BCA6E-1E8D-59B4-CC46-CE21E76E2C41}"/>
              </a:ext>
            </a:extLst>
          </p:cNvPr>
          <p:cNvCxnSpPr>
            <a:cxnSpLocks/>
          </p:cNvCxnSpPr>
          <p:nvPr/>
        </p:nvCxnSpPr>
        <p:spPr>
          <a:xfrm>
            <a:off x="6543675" y="1857375"/>
            <a:ext cx="1571625" cy="84772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62" name="Google Shape;970;p16">
            <a:extLst>
              <a:ext uri="{FF2B5EF4-FFF2-40B4-BE49-F238E27FC236}">
                <a16:creationId xmlns:a16="http://schemas.microsoft.com/office/drawing/2014/main" id="{19266670-482B-AD5F-D70F-C068F9632CB5}"/>
              </a:ext>
            </a:extLst>
          </p:cNvPr>
          <p:cNvGrpSpPr/>
          <p:nvPr/>
        </p:nvGrpSpPr>
        <p:grpSpPr>
          <a:xfrm>
            <a:off x="9425610" y="2700777"/>
            <a:ext cx="1823415" cy="711200"/>
            <a:chOff x="6019800" y="2256123"/>
            <a:chExt cx="2819400" cy="1066800"/>
          </a:xfrm>
        </p:grpSpPr>
        <p:sp>
          <p:nvSpPr>
            <p:cNvPr id="2063" name="Google Shape;971;p16">
              <a:extLst>
                <a:ext uri="{FF2B5EF4-FFF2-40B4-BE49-F238E27FC236}">
                  <a16:creationId xmlns:a16="http://schemas.microsoft.com/office/drawing/2014/main" id="{5924DFDE-0589-CACA-450A-95A382597795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ker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4" name="Google Shape;972;p16">
              <a:extLst>
                <a:ext uri="{FF2B5EF4-FFF2-40B4-BE49-F238E27FC236}">
                  <a16:creationId xmlns:a16="http://schemas.microsoft.com/office/drawing/2014/main" id="{CF698BA2-6A79-BFEE-C132-E03C49B0F415}"/>
                </a:ext>
              </a:extLst>
            </p:cNvPr>
            <p:cNvSpPr/>
            <p:nvPr/>
          </p:nvSpPr>
          <p:spPr>
            <a:xfrm>
              <a:off x="6172200" y="24085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97480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2667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Tay</a:t>
              </a:r>
              <a:endParaRPr sz="933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cxnSp>
        <p:nvCxnSpPr>
          <p:cNvPr id="2065" name="Straight Arrow Connector 2064">
            <a:extLst>
              <a:ext uri="{FF2B5EF4-FFF2-40B4-BE49-F238E27FC236}">
                <a16:creationId xmlns:a16="http://schemas.microsoft.com/office/drawing/2014/main" id="{8F89890F-11D4-2C34-7BAC-8DF229B6503E}"/>
              </a:ext>
            </a:extLst>
          </p:cNvPr>
          <p:cNvCxnSpPr>
            <a:cxnSpLocks/>
          </p:cNvCxnSpPr>
          <p:nvPr/>
        </p:nvCxnSpPr>
        <p:spPr>
          <a:xfrm>
            <a:off x="7400925" y="1838325"/>
            <a:ext cx="2914650" cy="84772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85572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0"/>
          <p:cNvSpPr/>
          <p:nvPr/>
        </p:nvSpPr>
        <p:spPr>
          <a:xfrm>
            <a:off x="487626" y="177800"/>
            <a:ext cx="11313583" cy="6546101"/>
          </a:xfrm>
          <a:prstGeom prst="roundRect">
            <a:avLst>
              <a:gd name="adj" fmla="val 12616"/>
            </a:avLst>
          </a:prstGeom>
          <a:solidFill>
            <a:srgbClr val="FDE9D8"/>
          </a:solidFill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3" name="Google Shape;893;p10"/>
          <p:cNvSpPr/>
          <p:nvPr/>
        </p:nvSpPr>
        <p:spPr>
          <a:xfrm>
            <a:off x="2286000" y="271012"/>
            <a:ext cx="8648699" cy="553972"/>
          </a:xfrm>
          <a:prstGeom prst="rect">
            <a:avLst/>
          </a:prstGeom>
          <a:solidFill>
            <a:srgbClr val="CCC0D9"/>
          </a:solidFill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lvl="0" defTabSz="609630">
              <a:buClr>
                <a:srgbClr val="000000"/>
              </a:buClr>
            </a:pP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2. Quan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sát</a:t>
            </a: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và</a:t>
            </a: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ghi</a:t>
            </a: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chép</a:t>
            </a: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kết</a:t>
            </a: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quả</a:t>
            </a: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quan</a:t>
            </a: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sát</a:t>
            </a: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.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77BDC6-E154-59B4-ED2F-28923CF48525}"/>
              </a:ext>
            </a:extLst>
          </p:cNvPr>
          <p:cNvSpPr txBox="1"/>
          <p:nvPr/>
        </p:nvSpPr>
        <p:spPr>
          <a:xfrm>
            <a:off x="762000" y="895350"/>
            <a:ext cx="466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ngoại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C32C47-3EBE-FE24-DC92-25C647B4F536}"/>
              </a:ext>
            </a:extLst>
          </p:cNvPr>
          <p:cNvSpPr txBox="1"/>
          <p:nvPr/>
        </p:nvSpPr>
        <p:spPr>
          <a:xfrm>
            <a:off x="723900" y="1476375"/>
            <a:ext cx="466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D541837-88A0-5402-8ACD-AC7FCCB557DA}"/>
              </a:ext>
            </a:extLst>
          </p:cNvPr>
          <p:cNvGraphicFramePr>
            <a:graphicFrameLocks noGrp="1"/>
          </p:cNvGraphicFramePr>
          <p:nvPr/>
        </p:nvGraphicFramePr>
        <p:xfrm>
          <a:off x="2724151" y="1581150"/>
          <a:ext cx="7038975" cy="230505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346325">
                  <a:extLst>
                    <a:ext uri="{9D8B030D-6E8A-4147-A177-3AD203B41FA5}">
                      <a16:colId xmlns:a16="http://schemas.microsoft.com/office/drawing/2014/main" val="633531922"/>
                    </a:ext>
                  </a:extLst>
                </a:gridCol>
                <a:gridCol w="2346325">
                  <a:extLst>
                    <a:ext uri="{9D8B030D-6E8A-4147-A177-3AD203B41FA5}">
                      <a16:colId xmlns:a16="http://schemas.microsoft.com/office/drawing/2014/main" val="459974232"/>
                    </a:ext>
                  </a:extLst>
                </a:gridCol>
                <a:gridCol w="2346325">
                  <a:extLst>
                    <a:ext uri="{9D8B030D-6E8A-4147-A177-3AD203B41FA5}">
                      <a16:colId xmlns:a16="http://schemas.microsoft.com/office/drawing/2014/main" val="519648245"/>
                    </a:ext>
                  </a:extLst>
                </a:gridCol>
              </a:tblGrid>
              <a:tr h="443826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 điểm bao quát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9195440"/>
                  </a:ext>
                </a:extLst>
              </a:tr>
              <a:tr h="9306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 dáng, kích thước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Màu sắc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 lông (da)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3770490"/>
                  </a:ext>
                </a:extLst>
              </a:tr>
              <a:tr h="9306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Bé nhỏ,...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Trắng muốt,...</a:t>
                      </a:r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Mềm mại,...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8628363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FB3A5C5-5EFE-1821-A2E4-46DB88800CB2}"/>
              </a:ext>
            </a:extLst>
          </p:cNvPr>
          <p:cNvGraphicFramePr>
            <a:graphicFrameLocks noGrp="1"/>
          </p:cNvGraphicFramePr>
          <p:nvPr/>
        </p:nvGraphicFramePr>
        <p:xfrm>
          <a:off x="2305050" y="4133850"/>
          <a:ext cx="8001000" cy="2351386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000250">
                  <a:extLst>
                    <a:ext uri="{9D8B030D-6E8A-4147-A177-3AD203B41FA5}">
                      <a16:colId xmlns:a16="http://schemas.microsoft.com/office/drawing/2014/main" val="633531922"/>
                    </a:ext>
                  </a:extLst>
                </a:gridCol>
                <a:gridCol w="2000250">
                  <a:extLst>
                    <a:ext uri="{9D8B030D-6E8A-4147-A177-3AD203B41FA5}">
                      <a16:colId xmlns:a16="http://schemas.microsoft.com/office/drawing/2014/main" val="459974232"/>
                    </a:ext>
                  </a:extLst>
                </a:gridCol>
                <a:gridCol w="2000250">
                  <a:extLst>
                    <a:ext uri="{9D8B030D-6E8A-4147-A177-3AD203B41FA5}">
                      <a16:colId xmlns:a16="http://schemas.microsoft.com/office/drawing/2014/main" val="519648245"/>
                    </a:ext>
                  </a:extLst>
                </a:gridCol>
                <a:gridCol w="2000250">
                  <a:extLst>
                    <a:ext uri="{9D8B030D-6E8A-4147-A177-3AD203B41FA5}">
                      <a16:colId xmlns:a16="http://schemas.microsoft.com/office/drawing/2014/main" val="3935312813"/>
                    </a:ext>
                  </a:extLst>
                </a:gridCol>
              </a:tblGrid>
              <a:tr h="443826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 điểm của từng bộ phận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9195440"/>
                  </a:ext>
                </a:extLst>
              </a:tr>
              <a:tr h="9306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Mũi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Miệng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3770490"/>
                  </a:ext>
                </a:extLst>
              </a:tr>
              <a:tr h="9306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tròn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xoe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,..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nhỏ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xíu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,…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cong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cong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,…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86283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8239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11"/>
          <p:cNvSpPr/>
          <p:nvPr/>
        </p:nvSpPr>
        <p:spPr>
          <a:xfrm>
            <a:off x="487626" y="177800"/>
            <a:ext cx="11313583" cy="5333999"/>
          </a:xfrm>
          <a:prstGeom prst="roundRect">
            <a:avLst>
              <a:gd name="adj" fmla="val 12616"/>
            </a:avLst>
          </a:prstGeom>
          <a:solidFill>
            <a:srgbClr val="FDE9D8"/>
          </a:solidFill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>
              <a:buClr>
                <a:srgbClr val="000000"/>
              </a:buClr>
              <a:buSzPts val="1800"/>
            </a:pPr>
            <a:endParaRPr sz="12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99" name="Google Shape;899;p11"/>
          <p:cNvGrpSpPr/>
          <p:nvPr/>
        </p:nvGrpSpPr>
        <p:grpSpPr>
          <a:xfrm>
            <a:off x="619413" y="1212850"/>
            <a:ext cx="11005127" cy="2463800"/>
            <a:chOff x="900544" y="2705100"/>
            <a:chExt cx="16507691" cy="3695701"/>
          </a:xfrm>
        </p:grpSpPr>
        <p:sp>
          <p:nvSpPr>
            <p:cNvPr id="900" name="Google Shape;900;p11"/>
            <p:cNvSpPr/>
            <p:nvPr/>
          </p:nvSpPr>
          <p:spPr>
            <a:xfrm>
              <a:off x="900544" y="2705100"/>
              <a:ext cx="16507691" cy="3695701"/>
            </a:xfrm>
            <a:prstGeom prst="roundRect">
              <a:avLst>
                <a:gd name="adj" fmla="val 16667"/>
              </a:avLst>
            </a:prstGeom>
            <a:solidFill>
              <a:srgbClr val="93CDDD">
                <a:alpha val="74901"/>
              </a:srgbClr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1" name="Google Shape;901;p11"/>
            <p:cNvSpPr/>
            <p:nvPr/>
          </p:nvSpPr>
          <p:spPr>
            <a:xfrm>
              <a:off x="921327" y="2826696"/>
              <a:ext cx="16191888" cy="30838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30467" rIns="60950" bIns="30467" anchor="t" anchorCtr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Lưu ý: Quan sát kĩ đặc điểm nổi bật của con vật khiến em thấy thú vị (</a:t>
              </a:r>
              <a:r>
                <a:rPr lang="vi-VN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ví dụ: sừng trâu cong vút, đuôi mèo dài, mỏ vẹt khoằm,...).</a:t>
              </a:r>
              <a:endPara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05" name="Google Shape;905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4691" y="4353445"/>
            <a:ext cx="2516909" cy="2479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7" name="Google Shape;907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13600" y="4164932"/>
            <a:ext cx="5454073" cy="30679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0"/>
          <p:cNvSpPr/>
          <p:nvPr/>
        </p:nvSpPr>
        <p:spPr>
          <a:xfrm>
            <a:off x="487626" y="177800"/>
            <a:ext cx="11313583" cy="6546101"/>
          </a:xfrm>
          <a:prstGeom prst="roundRect">
            <a:avLst>
              <a:gd name="adj" fmla="val 12616"/>
            </a:avLst>
          </a:prstGeom>
          <a:solidFill>
            <a:srgbClr val="FDE9D8"/>
          </a:solidFill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3" name="Google Shape;893;p10"/>
          <p:cNvSpPr/>
          <p:nvPr/>
        </p:nvSpPr>
        <p:spPr>
          <a:xfrm>
            <a:off x="2286000" y="271012"/>
            <a:ext cx="8648699" cy="553972"/>
          </a:xfrm>
          <a:prstGeom prst="rect">
            <a:avLst/>
          </a:prstGeom>
          <a:solidFill>
            <a:srgbClr val="CCC0D9"/>
          </a:solidFill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2. Quan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sát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ghi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chép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kết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quả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quan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sát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.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77BDC6-E154-59B4-ED2F-28923CF48525}"/>
              </a:ext>
            </a:extLst>
          </p:cNvPr>
          <p:cNvSpPr txBox="1"/>
          <p:nvPr/>
        </p:nvSpPr>
        <p:spPr>
          <a:xfrm>
            <a:off x="771525" y="962025"/>
            <a:ext cx="466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thói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quen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71FFEC9-DF25-5AAC-98E8-B65F083F654D}"/>
              </a:ext>
            </a:extLst>
          </p:cNvPr>
          <p:cNvGraphicFramePr>
            <a:graphicFrameLocks noGrp="1"/>
          </p:cNvGraphicFramePr>
          <p:nvPr/>
        </p:nvGraphicFramePr>
        <p:xfrm>
          <a:off x="1571625" y="1790700"/>
          <a:ext cx="8696324" cy="240873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825017">
                  <a:extLst>
                    <a:ext uri="{9D8B030D-6E8A-4147-A177-3AD203B41FA5}">
                      <a16:colId xmlns:a16="http://schemas.microsoft.com/office/drawing/2014/main" val="3263803861"/>
                    </a:ext>
                  </a:extLst>
                </a:gridCol>
                <a:gridCol w="1849251">
                  <a:extLst>
                    <a:ext uri="{9D8B030D-6E8A-4147-A177-3AD203B41FA5}">
                      <a16:colId xmlns:a16="http://schemas.microsoft.com/office/drawing/2014/main" val="3286106071"/>
                    </a:ext>
                  </a:extLst>
                </a:gridCol>
                <a:gridCol w="2378672">
                  <a:extLst>
                    <a:ext uri="{9D8B030D-6E8A-4147-A177-3AD203B41FA5}">
                      <a16:colId xmlns:a16="http://schemas.microsoft.com/office/drawing/2014/main" val="1810851344"/>
                    </a:ext>
                  </a:extLst>
                </a:gridCol>
                <a:gridCol w="2643384">
                  <a:extLst>
                    <a:ext uri="{9D8B030D-6E8A-4147-A177-3AD203B41FA5}">
                      <a16:colId xmlns:a16="http://schemas.microsoft.com/office/drawing/2014/main" val="2338744536"/>
                    </a:ext>
                  </a:extLst>
                </a:gridCol>
              </a:tblGrid>
              <a:tr h="10191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Nằm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Chạy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Trèo cây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Hoạt động khác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0094393"/>
                  </a:ext>
                </a:extLst>
              </a:tr>
              <a:tr h="13895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Cuộn tròn,...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Êm ru,...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Nhanh thoăn thoắt,...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.........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3628877"/>
                  </a:ext>
                </a:extLst>
              </a:tr>
            </a:tbl>
          </a:graphicData>
        </a:graphic>
      </p:graphicFrame>
      <p:grpSp>
        <p:nvGrpSpPr>
          <p:cNvPr id="3" name="Google Shape;899;p11">
            <a:extLst>
              <a:ext uri="{FF2B5EF4-FFF2-40B4-BE49-F238E27FC236}">
                <a16:creationId xmlns:a16="http://schemas.microsoft.com/office/drawing/2014/main" id="{283F418D-1DE7-290A-9B08-90EB4C115780}"/>
              </a:ext>
            </a:extLst>
          </p:cNvPr>
          <p:cNvGrpSpPr/>
          <p:nvPr/>
        </p:nvGrpSpPr>
        <p:grpSpPr>
          <a:xfrm>
            <a:off x="657513" y="4429124"/>
            <a:ext cx="11005127" cy="1933575"/>
            <a:chOff x="900544" y="2705100"/>
            <a:chExt cx="16507691" cy="3695701"/>
          </a:xfrm>
        </p:grpSpPr>
        <p:sp>
          <p:nvSpPr>
            <p:cNvPr id="4" name="Google Shape;900;p11">
              <a:extLst>
                <a:ext uri="{FF2B5EF4-FFF2-40B4-BE49-F238E27FC236}">
                  <a16:creationId xmlns:a16="http://schemas.microsoft.com/office/drawing/2014/main" id="{1AEC81D8-AE29-2763-7193-E6C2649C1D64}"/>
                </a:ext>
              </a:extLst>
            </p:cNvPr>
            <p:cNvSpPr/>
            <p:nvPr/>
          </p:nvSpPr>
          <p:spPr>
            <a:xfrm>
              <a:off x="900544" y="2705100"/>
              <a:ext cx="16507691" cy="3695701"/>
            </a:xfrm>
            <a:prstGeom prst="roundRect">
              <a:avLst>
                <a:gd name="adj" fmla="val 16667"/>
              </a:avLst>
            </a:prstGeom>
            <a:solidFill>
              <a:srgbClr val="93CDDD">
                <a:alpha val="74901"/>
              </a:srgbClr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" name="Google Shape;901;p11">
              <a:extLst>
                <a:ext uri="{FF2B5EF4-FFF2-40B4-BE49-F238E27FC236}">
                  <a16:creationId xmlns:a16="http://schemas.microsoft.com/office/drawing/2014/main" id="{E0B4F36A-A936-D4C6-333F-A95680269411}"/>
                </a:ext>
              </a:extLst>
            </p:cNvPr>
            <p:cNvSpPr/>
            <p:nvPr/>
          </p:nvSpPr>
          <p:spPr>
            <a:xfrm>
              <a:off x="921327" y="2826697"/>
              <a:ext cx="16191888" cy="35059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30467" rIns="60950" bIns="30467" anchor="t" anchorCtr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Lưu ý: Quan sát kĩ hoạt động nổi bật của con vật khiến em thấy thú vị (</a:t>
              </a:r>
              <a:r>
                <a:rPr lang="vi-VN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ví dụ: mèo chạy nhảy êm như ru, rùa đi rất chậm, ngựa chạy rất nhanh, tắc kè có thể đổi màu,...).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70041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0"/>
          <p:cNvSpPr/>
          <p:nvPr/>
        </p:nvSpPr>
        <p:spPr>
          <a:xfrm>
            <a:off x="487626" y="177800"/>
            <a:ext cx="11313583" cy="6546101"/>
          </a:xfrm>
          <a:prstGeom prst="roundRect">
            <a:avLst>
              <a:gd name="adj" fmla="val 12616"/>
            </a:avLst>
          </a:prstGeom>
          <a:solidFill>
            <a:srgbClr val="FDE9D8"/>
          </a:solidFill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3" name="Google Shape;893;p10"/>
          <p:cNvSpPr/>
          <p:nvPr/>
        </p:nvSpPr>
        <p:spPr>
          <a:xfrm>
            <a:off x="1016000" y="318637"/>
            <a:ext cx="2641600" cy="615527"/>
          </a:xfrm>
          <a:prstGeom prst="rect">
            <a:avLst/>
          </a:prstGeom>
          <a:solidFill>
            <a:srgbClr val="CCC0D9"/>
          </a:solidFill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3.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Sắp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xếp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ý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A6038C-4AA8-1055-D0C6-96166846BF42}"/>
              </a:ext>
            </a:extLst>
          </p:cNvPr>
          <p:cNvSpPr txBox="1"/>
          <p:nvPr/>
        </p:nvSpPr>
        <p:spPr>
          <a:xfrm>
            <a:off x="923924" y="1200150"/>
            <a:ext cx="7124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240D06-95CC-265D-BEAA-F035BAC510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528887"/>
            <a:ext cx="4904118" cy="18049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13A4C8-AA0C-F295-9412-A7498D42D2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5562" y="2519362"/>
            <a:ext cx="4443927" cy="18145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853898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0"/>
          <p:cNvSpPr/>
          <p:nvPr/>
        </p:nvSpPr>
        <p:spPr>
          <a:xfrm>
            <a:off x="487626" y="177800"/>
            <a:ext cx="11313583" cy="6546101"/>
          </a:xfrm>
          <a:prstGeom prst="roundRect">
            <a:avLst>
              <a:gd name="adj" fmla="val 12616"/>
            </a:avLst>
          </a:prstGeom>
          <a:solidFill>
            <a:srgbClr val="FDE9D8"/>
          </a:solidFill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3" name="Google Shape;893;p10"/>
          <p:cNvSpPr/>
          <p:nvPr/>
        </p:nvSpPr>
        <p:spPr>
          <a:xfrm>
            <a:off x="1015999" y="318637"/>
            <a:ext cx="4117975" cy="615527"/>
          </a:xfrm>
          <a:prstGeom prst="rect">
            <a:avLst/>
          </a:prstGeom>
          <a:solidFill>
            <a:srgbClr val="CCC0D9"/>
          </a:solidFill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4.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Trao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đổi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,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góp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ý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</p:txBody>
      </p:sp>
      <p:pic>
        <p:nvPicPr>
          <p:cNvPr id="2" name="图片 12">
            <a:extLst>
              <a:ext uri="{FF2B5EF4-FFF2-40B4-BE49-F238E27FC236}">
                <a16:creationId xmlns:a16="http://schemas.microsoft.com/office/drawing/2014/main" id="{C9AECAE2-4730-569C-63BE-4CFF75BFAD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6767"/>
            <a:ext cx="4872789" cy="3681190"/>
          </a:xfrm>
          <a:prstGeom prst="rect">
            <a:avLst/>
          </a:prstGeom>
        </p:spPr>
      </p:pic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81251AB6-C3E5-1B34-E5EF-37AF22CA8CED}"/>
              </a:ext>
            </a:extLst>
          </p:cNvPr>
          <p:cNvSpPr/>
          <p:nvPr/>
        </p:nvSpPr>
        <p:spPr>
          <a:xfrm>
            <a:off x="2676525" y="1339333"/>
            <a:ext cx="8949417" cy="1318142"/>
          </a:xfrm>
          <a:prstGeom prst="roundRect">
            <a:avLst/>
          </a:prstGeom>
          <a:solidFill>
            <a:srgbClr val="EAC84A"/>
          </a:solidFill>
          <a:ln w="28575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Ghi chép được các đặc điểm ngoại hình, hoạt động, thói quen của con vật.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ounded Rectangle 10">
            <a:extLst>
              <a:ext uri="{FF2B5EF4-FFF2-40B4-BE49-F238E27FC236}">
                <a16:creationId xmlns:a16="http://schemas.microsoft.com/office/drawing/2014/main" id="{0F2EBD7D-8C52-9B89-6A42-191EE866BE9D}"/>
              </a:ext>
            </a:extLst>
          </p:cNvPr>
          <p:cNvSpPr/>
          <p:nvPr/>
        </p:nvSpPr>
        <p:spPr>
          <a:xfrm>
            <a:off x="4337887" y="3206867"/>
            <a:ext cx="7196888" cy="1088908"/>
          </a:xfrm>
          <a:prstGeom prst="roundRect">
            <a:avLst/>
          </a:prstGeom>
          <a:solidFill>
            <a:srgbClr val="EAC84A"/>
          </a:solidFill>
          <a:ln w="28575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Ghi chép được đặc điểm nổi bật của con vật.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6405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4" name="Google Shape;85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-347852"/>
            <a:ext cx="11153341" cy="8100115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Google Shape;855;p7"/>
          <p:cNvSpPr txBox="1"/>
          <p:nvPr/>
        </p:nvSpPr>
        <p:spPr>
          <a:xfrm>
            <a:off x="4425950" y="3609975"/>
            <a:ext cx="6056241" cy="1777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7498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Sigmar One"/>
                <a:cs typeface="Calibri" panose="020F0502020204030204" pitchFamily="34" charset="0"/>
                <a:sym typeface="Sigmar One"/>
              </a:rPr>
              <a:t>Vận</a:t>
            </a:r>
            <a:r>
              <a:rPr kumimoji="0" lang="en-US" sz="6600" b="1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Sigmar One"/>
                <a:cs typeface="Calibri" panose="020F0502020204030204" pitchFamily="34" charset="0"/>
                <a:sym typeface="Sigmar One"/>
              </a:rPr>
              <a:t> </a:t>
            </a:r>
            <a:r>
              <a:rPr kumimoji="0" lang="en-US" sz="6600" b="1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Sigmar One"/>
                <a:cs typeface="Calibri" panose="020F0502020204030204" pitchFamily="34" charset="0"/>
                <a:sym typeface="Sigmar One"/>
              </a:rPr>
              <a:t>dụng</a:t>
            </a:r>
            <a:endParaRPr kumimoji="0" sz="66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Sigmar One"/>
              <a:cs typeface="Calibri" panose="020F0502020204030204" pitchFamily="34" charset="0"/>
              <a:sym typeface="Sigmar One"/>
            </a:endParaRPr>
          </a:p>
        </p:txBody>
      </p:sp>
    </p:spTree>
    <p:extLst>
      <p:ext uri="{BB962C8B-B14F-4D97-AF65-F5344CB8AC3E}">
        <p14:creationId xmlns:p14="http://schemas.microsoft.com/office/powerpoint/2010/main" val="429682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clock&#10;&#10;Description automatically generated">
            <a:extLst>
              <a:ext uri="{FF2B5EF4-FFF2-40B4-BE49-F238E27FC236}">
                <a16:creationId xmlns:a16="http://schemas.microsoft.com/office/drawing/2014/main" id="{A89924C9-F4C6-44B4-8E57-DA638095446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4" t="14281" r="23362" b="11694"/>
          <a:stretch/>
        </p:blipFill>
        <p:spPr>
          <a:xfrm rot="1663405">
            <a:off x="9055967" y="440590"/>
            <a:ext cx="2258558" cy="3192836"/>
          </a:xfrm>
          <a:prstGeom prst="rect">
            <a:avLst/>
          </a:prstGeom>
        </p:spPr>
      </p:pic>
      <p:pic>
        <p:nvPicPr>
          <p:cNvPr id="4" name="29">
            <a:extLst>
              <a:ext uri="{FF2B5EF4-FFF2-40B4-BE49-F238E27FC236}">
                <a16:creationId xmlns:a16="http://schemas.microsoft.com/office/drawing/2014/main" id="{30EADD90-0E32-4639-B7F3-FE6EE81E54E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lum contrast="20000"/>
          </a:blip>
          <a:stretch>
            <a:fillRect/>
          </a:stretch>
        </p:blipFill>
        <p:spPr>
          <a:xfrm rot="20166082">
            <a:off x="2619733" y="172345"/>
            <a:ext cx="1563609" cy="23893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8">
            <a:extLst>
              <a:ext uri="{FF2B5EF4-FFF2-40B4-BE49-F238E27FC236}">
                <a16:creationId xmlns:a16="http://schemas.microsoft.com/office/drawing/2014/main" id="{10C1FF9F-A4D4-4CAD-AA0C-5C91602D18D6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429209" y="779115"/>
            <a:ext cx="10630678" cy="5913666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F23D3B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6" name="PA_5">
            <a:extLst>
              <a:ext uri="{FF2B5EF4-FFF2-40B4-BE49-F238E27FC236}">
                <a16:creationId xmlns:a16="http://schemas.microsoft.com/office/drawing/2014/main" id="{C51EFB2B-6B52-4514-B809-AE5171A0AA2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lum contrast="20000"/>
          </a:blip>
          <a:stretch>
            <a:fillRect/>
          </a:stretch>
        </p:blipFill>
        <p:spPr>
          <a:xfrm>
            <a:off x="1705379" y="4746238"/>
            <a:ext cx="9630278" cy="1857253"/>
          </a:xfrm>
          <a:prstGeom prst="rect">
            <a:avLst/>
          </a:prstGeom>
        </p:spPr>
      </p:pic>
      <p:pic>
        <p:nvPicPr>
          <p:cNvPr id="11" name="PA_ 23">
            <a:extLst>
              <a:ext uri="{FF2B5EF4-FFF2-40B4-BE49-F238E27FC236}">
                <a16:creationId xmlns:a16="http://schemas.microsoft.com/office/drawing/2014/main" id="{75227382-B92C-4AC0-8EDA-76CD46799ED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lum contrast="20000"/>
          </a:blip>
          <a:stretch>
            <a:fillRect/>
          </a:stretch>
        </p:blipFill>
        <p:spPr>
          <a:xfrm>
            <a:off x="9757688" y="3787847"/>
            <a:ext cx="1801231" cy="95839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A_ 26">
            <a:extLst>
              <a:ext uri="{FF2B5EF4-FFF2-40B4-BE49-F238E27FC236}">
                <a16:creationId xmlns:a16="http://schemas.microsoft.com/office/drawing/2014/main" id="{6CC8587A-A933-4EE4-941C-D52F9B5CBBE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lum contrast="20000"/>
          </a:blip>
          <a:stretch>
            <a:fillRect/>
          </a:stretch>
        </p:blipFill>
        <p:spPr>
          <a:xfrm>
            <a:off x="8786657" y="5810242"/>
            <a:ext cx="3208762" cy="10583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27518DA-5407-4EDC-B856-CD3C85DE734C}"/>
              </a:ext>
            </a:extLst>
          </p:cNvPr>
          <p:cNvSpPr txBox="1"/>
          <p:nvPr/>
        </p:nvSpPr>
        <p:spPr>
          <a:xfrm>
            <a:off x="2959099" y="-1965960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grpSp>
        <p:nvGrpSpPr>
          <p:cNvPr id="17" name="组合 5">
            <a:extLst>
              <a:ext uri="{FF2B5EF4-FFF2-40B4-BE49-F238E27FC236}">
                <a16:creationId xmlns:a16="http://schemas.microsoft.com/office/drawing/2014/main" id="{1FA02398-16E0-4799-B35B-8D432C91AAC7}"/>
              </a:ext>
            </a:extLst>
          </p:cNvPr>
          <p:cNvGrpSpPr/>
          <p:nvPr/>
        </p:nvGrpSpPr>
        <p:grpSpPr>
          <a:xfrm>
            <a:off x="1107750" y="336867"/>
            <a:ext cx="619450" cy="726240"/>
            <a:chOff x="2951064" y="3044493"/>
            <a:chExt cx="1293780" cy="1516822"/>
          </a:xfrm>
        </p:grpSpPr>
        <p:pic>
          <p:nvPicPr>
            <p:cNvPr id="18" name="图片 3">
              <a:extLst>
                <a:ext uri="{FF2B5EF4-FFF2-40B4-BE49-F238E27FC236}">
                  <a16:creationId xmlns:a16="http://schemas.microsoft.com/office/drawing/2014/main" id="{5809A891-B9DE-4ABF-B0F2-2AF80F3EC4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68" t="62108" r="41096"/>
            <a:stretch/>
          </p:blipFill>
          <p:spPr>
            <a:xfrm>
              <a:off x="3681543" y="3633296"/>
              <a:ext cx="563301" cy="900264"/>
            </a:xfrm>
            <a:prstGeom prst="rect">
              <a:avLst/>
            </a:prstGeom>
          </p:spPr>
        </p:pic>
        <p:pic>
          <p:nvPicPr>
            <p:cNvPr id="19" name="图片 4">
              <a:extLst>
                <a:ext uri="{FF2B5EF4-FFF2-40B4-BE49-F238E27FC236}">
                  <a16:creationId xmlns:a16="http://schemas.microsoft.com/office/drawing/2014/main" id="{C7B63D9B-7CDD-47D0-84E4-07F4DAE1E9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68" t="62108" r="41096"/>
            <a:stretch/>
          </p:blipFill>
          <p:spPr>
            <a:xfrm>
              <a:off x="2951064" y="3044493"/>
              <a:ext cx="949085" cy="1516822"/>
            </a:xfrm>
            <a:prstGeom prst="rect">
              <a:avLst/>
            </a:prstGeom>
          </p:spPr>
        </p:pic>
      </p:grpSp>
      <p:pic>
        <p:nvPicPr>
          <p:cNvPr id="27" name="图片 32">
            <a:extLst>
              <a:ext uri="{FF2B5EF4-FFF2-40B4-BE49-F238E27FC236}">
                <a16:creationId xmlns:a16="http://schemas.microsoft.com/office/drawing/2014/main" id="{E59DE620-DDE6-4F22-A2EA-529A214D839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9588620" y="4989190"/>
            <a:ext cx="563301" cy="900264"/>
          </a:xfrm>
          <a:prstGeom prst="rect">
            <a:avLst/>
          </a:prstGeom>
        </p:spPr>
      </p:pic>
      <p:pic>
        <p:nvPicPr>
          <p:cNvPr id="28" name="图片 37">
            <a:extLst>
              <a:ext uri="{FF2B5EF4-FFF2-40B4-BE49-F238E27FC236}">
                <a16:creationId xmlns:a16="http://schemas.microsoft.com/office/drawing/2014/main" id="{DA9A471B-7D05-4F56-BDB0-C30C65DF645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8852091" y="4369676"/>
            <a:ext cx="949085" cy="1516822"/>
          </a:xfrm>
          <a:prstGeom prst="rect">
            <a:avLst/>
          </a:prstGeom>
        </p:spPr>
      </p:pic>
      <p:pic>
        <p:nvPicPr>
          <p:cNvPr id="29" name="图片 38" descr="图片包含 物体&#10;&#10;已生成高可信度的说明">
            <a:extLst>
              <a:ext uri="{FF2B5EF4-FFF2-40B4-BE49-F238E27FC236}">
                <a16:creationId xmlns:a16="http://schemas.microsoft.com/office/drawing/2014/main" id="{7EE7291A-E614-40EB-903C-7A3978F870FF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8970281" y="971502"/>
            <a:ext cx="516739" cy="55279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E2B47E1-0B43-4A96-BA01-479FF239DFD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009" y="2774041"/>
            <a:ext cx="585267" cy="1450974"/>
          </a:xfrm>
          <a:prstGeom prst="rect">
            <a:avLst/>
          </a:prstGeom>
        </p:spPr>
      </p:pic>
      <p:grpSp>
        <p:nvGrpSpPr>
          <p:cNvPr id="16" name="25">
            <a:extLst>
              <a:ext uri="{FF2B5EF4-FFF2-40B4-BE49-F238E27FC236}">
                <a16:creationId xmlns:a16="http://schemas.microsoft.com/office/drawing/2014/main" id="{5D987095-FE8B-48FD-AA46-19D6FFC7D4CA}"/>
              </a:ext>
            </a:extLst>
          </p:cNvPr>
          <p:cNvGrpSpPr/>
          <p:nvPr/>
        </p:nvGrpSpPr>
        <p:grpSpPr>
          <a:xfrm>
            <a:off x="33847" y="1014838"/>
            <a:ext cx="2620085" cy="3221917"/>
            <a:chOff x="344182" y="1662106"/>
            <a:chExt cx="4020601" cy="4944130"/>
          </a:xfrm>
        </p:grpSpPr>
        <p:pic>
          <p:nvPicPr>
            <p:cNvPr id="9" name="21">
              <a:extLst>
                <a:ext uri="{FF2B5EF4-FFF2-40B4-BE49-F238E27FC236}">
                  <a16:creationId xmlns:a16="http://schemas.microsoft.com/office/drawing/2014/main" id="{6FF16DE3-9325-4C0D-934B-308A2034D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 rot="20698724">
              <a:off x="449783" y="5076236"/>
              <a:ext cx="3915000" cy="1530000"/>
            </a:xfrm>
            <a:prstGeom prst="rect">
              <a:avLst/>
            </a:prstGeom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B9C28243-605A-40D1-8936-11AAC46E0B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6315" b="90580" l="5116" r="94419">
                          <a14:foregroundMark x1="13488" y1="24224" x2="28837" y2="24224"/>
                          <a14:foregroundMark x1="41512" y1="12215" x2="55465" y2="24327"/>
                          <a14:foregroundMark x1="55465" y1="24327" x2="55930" y2="24534"/>
                          <a14:foregroundMark x1="60465" y1="7453" x2="77326" y2="37992"/>
                          <a14:foregroundMark x1="82093" y1="21532" x2="88721" y2="24845"/>
                          <a14:foregroundMark x1="94419" y1="24327" x2="93837" y2="28054"/>
                          <a14:foregroundMark x1="58256" y1="45756" x2="56977" y2="71636"/>
                          <a14:foregroundMark x1="56977" y1="71636" x2="58256" y2="77847"/>
                          <a14:foregroundMark x1="33427" y1="85921" x2="33372" y2="86128"/>
                          <a14:foregroundMark x1="42674" y1="50828" x2="33427" y2="85921"/>
                          <a14:foregroundMark x1="44767" y1="46687" x2="31163" y2="72774"/>
                          <a14:foregroundMark x1="63372" y1="44306" x2="67326" y2="77536"/>
                          <a14:foregroundMark x1="38372" y1="87267" x2="39651" y2="90373"/>
                          <a14:foregroundMark x1="36977" y1="82091" x2="34884" y2="89545"/>
                          <a14:foregroundMark x1="29651" y1="79193" x2="27558" y2="81573"/>
                          <a14:foregroundMark x1="27907" y1="76812" x2="26395" y2="80021"/>
                          <a14:foregroundMark x1="30581" y1="81056" x2="30581" y2="81056"/>
                          <a14:foregroundMark x1="31435" y1="85401" x2="31512" y2="85921"/>
                          <a14:foregroundMark x1="30581" y1="79607" x2="31284" y2="84377"/>
                          <a14:foregroundMark x1="37558" y1="83747" x2="41163" y2="90062"/>
                          <a14:foregroundMark x1="41163" y1="90062" x2="41163" y2="90373"/>
                          <a14:foregroundMark x1="42326" y1="89337" x2="43605" y2="90683"/>
                          <a14:foregroundMark x1="44535" y1="84990" x2="44186" y2="86646"/>
                          <a14:foregroundMark x1="49535" y1="60870" x2="56744" y2="74120"/>
                          <a14:foregroundMark x1="48372" y1="20186" x2="55116" y2="44203"/>
                          <a14:foregroundMark x1="55116" y1="44203" x2="56279" y2="46687"/>
                          <a14:foregroundMark x1="36395" y1="20497" x2="50116" y2="48551"/>
                          <a14:foregroundMark x1="56512" y1="23706" x2="67907" y2="44617"/>
                          <a14:foregroundMark x1="55000" y1="20497" x2="53953" y2="31884"/>
                          <a14:foregroundMark x1="53953" y1="31884" x2="49884" y2="40994"/>
                          <a14:foregroundMark x1="49884" y1="40994" x2="49070" y2="41408"/>
                          <a14:foregroundMark x1="58837" y1="32505" x2="48023" y2="36646"/>
                          <a14:foregroundMark x1="56279" y1="17805" x2="29419" y2="13043"/>
                          <a14:foregroundMark x1="52558" y1="10559" x2="36069" y2="6867"/>
                          <a14:foregroundMark x1="6860" y1="23395" x2="6279" y2="23810"/>
                          <a14:foregroundMark x1="5116" y1="27433" x2="5116" y2="27433"/>
                          <a14:foregroundMark x1="60698" y1="36025" x2="60698" y2="36025"/>
                          <a14:foregroundMark x1="64302" y1="85611" x2="64302" y2="85611"/>
                          <a14:foregroundMark x1="58372" y1="89545" x2="58372" y2="89545"/>
                          <a14:foregroundMark x1="70349" y1="75880" x2="73721" y2="80538"/>
                          <a14:foregroundMark x1="69070" y1="78882" x2="69070" y2="82609"/>
                          <a14:foregroundMark x1="60116" y1="84472" x2="57674" y2="90062"/>
                          <a14:foregroundMark x1="61977" y1="82919" x2="63488" y2="88820"/>
                          <a14:foregroundMark x1="59302" y1="85093" x2="64070" y2="86957"/>
                          <a14:foregroundMark x1="66395" y1="83644" x2="66977" y2="87681"/>
                          <a14:foregroundMark x1="56744" y1="85818" x2="55349" y2="89545"/>
                          <a14:foregroundMark x1="28023" y1="77536" x2="24535" y2="80021"/>
                          <a14:backgroundMark x1="34884" y1="8282" x2="34884" y2="8282"/>
                          <a14:backgroundMark x1="34302" y1="6108" x2="34302" y2="6108"/>
                          <a14:backgroundMark x1="34302" y1="7453" x2="34302" y2="7453"/>
                          <a14:backgroundMark x1="34186" y1="6315" x2="33721" y2="6832"/>
                          <a14:backgroundMark x1="35116" y1="6832" x2="34767" y2="6936"/>
                          <a14:backgroundMark x1="36047" y1="5590" x2="34535" y2="6315"/>
                          <a14:backgroundMark x1="36047" y1="6832" x2="34535" y2="6625"/>
                          <a14:backgroundMark x1="31628" y1="85921" x2="31628" y2="85921"/>
                          <a14:backgroundMark x1="32093" y1="85507" x2="31512" y2="85507"/>
                          <a14:backgroundMark x1="31163" y1="85611" x2="30930" y2="85818"/>
                          <a14:backgroundMark x1="40233" y1="93685" x2="39070" y2="93685"/>
                          <a14:backgroundMark x1="40581" y1="93582" x2="39651" y2="93582"/>
                          <a14:backgroundMark x1="60698" y1="93685" x2="60698" y2="93271"/>
                          <a14:backgroundMark x1="40581" y1="93375" x2="39884" y2="93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52923">
              <a:off x="344182" y="1662106"/>
              <a:ext cx="3831658" cy="4303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矩形 11">
            <a:extLst>
              <a:ext uri="{FF2B5EF4-FFF2-40B4-BE49-F238E27FC236}">
                <a16:creationId xmlns:a16="http://schemas.microsoft.com/office/drawing/2014/main" id="{ABA92BD3-2C1A-466B-A165-C7159C9297FE}"/>
              </a:ext>
            </a:extLst>
          </p:cNvPr>
          <p:cNvSpPr/>
          <p:nvPr/>
        </p:nvSpPr>
        <p:spPr>
          <a:xfrm>
            <a:off x="2057400" y="2792751"/>
            <a:ext cx="713359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VN Bai Sau Nang" panose="04030905020802020C03" charset="0"/>
                <a:sym typeface="+mn-lt"/>
              </a:rPr>
              <a:t>Thi</a:t>
            </a:r>
            <a:r>
              <a:rPr kumimoji="0" lang="en-US" altLang="zh-CN" sz="80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VN Bai Sau Nang" panose="04030905020802020C03" charset="0"/>
                <a:sym typeface="+mn-lt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VN Bai Sau Nang" panose="04030905020802020C03" charset="0"/>
                <a:sym typeface="+mn-lt"/>
              </a:rPr>
              <a:t>kể</a:t>
            </a:r>
            <a:r>
              <a:rPr kumimoji="0" lang="en-US" altLang="zh-CN" sz="8000" b="1" i="0" u="none" strike="noStrike" kern="1200" cap="none" spc="0" normalizeH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VN Bai Sau Nang" panose="04030905020802020C03" charset="0"/>
                <a:sym typeface="+mn-lt"/>
              </a:rPr>
              <a:t> </a:t>
            </a:r>
            <a:r>
              <a:rPr kumimoji="0" lang="en-US" altLang="zh-CN" sz="8000" b="1" i="0" u="none" strike="noStrike" kern="1200" cap="none" spc="0" normalizeH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VN Bai Sau Nang" panose="04030905020802020C03" charset="0"/>
                <a:sym typeface="+mn-lt"/>
              </a:rPr>
              <a:t>tên</a:t>
            </a:r>
            <a:r>
              <a:rPr kumimoji="0" lang="en-US" altLang="zh-CN" sz="8000" b="1" i="0" u="none" strike="noStrike" kern="1200" cap="none" spc="0" normalizeH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VN Bai Sau Nang" panose="04030905020802020C03" charset="0"/>
                <a:sym typeface="+mn-lt"/>
              </a:rPr>
              <a:t> </a:t>
            </a:r>
            <a:r>
              <a:rPr kumimoji="0" lang="en-US" altLang="zh-CN" sz="8000" b="1" i="0" u="none" strike="noStrike" kern="1200" cap="none" spc="0" normalizeH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VN Bai Sau Nang" panose="04030905020802020C03" charset="0"/>
                <a:sym typeface="+mn-lt"/>
              </a:rPr>
              <a:t>các</a:t>
            </a:r>
            <a:r>
              <a:rPr kumimoji="0" lang="en-US" altLang="zh-CN" sz="8000" b="1" i="0" u="none" strike="noStrike" kern="1200" cap="none" spc="0" normalizeH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VN Bai Sau Nang" panose="04030905020802020C03" charset="0"/>
                <a:sym typeface="+mn-lt"/>
              </a:rPr>
              <a:t> con </a:t>
            </a:r>
            <a:r>
              <a:rPr kumimoji="0" lang="en-US" altLang="zh-CN" sz="8000" b="1" i="0" u="none" strike="noStrike" kern="1200" cap="none" spc="0" normalizeH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VN Bai Sau Nang" panose="04030905020802020C03" charset="0"/>
                <a:sym typeface="+mn-lt"/>
              </a:rPr>
              <a:t>vật</a:t>
            </a:r>
            <a:endParaRPr kumimoji="0" lang="en-US" altLang="zh-CN" sz="8000" b="1" i="0" u="none" strike="noStrike" kern="1200" cap="none" spc="0" normalizeH="0" baseline="0" noProof="0" dirty="0">
              <a:ln w="19050">
                <a:solidFill>
                  <a:sysClr val="windowText" lastClr="000000"/>
                </a:solidFill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UVN Bai Sau Nang" panose="04030905020802020C03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9759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3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9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5000"/>
                                      </p:iterate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7" dur="500"/>
                                            <p:tgtEl>
                                              <p:spTgt spid="3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3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9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5000"/>
                                      </p:iterate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7" dur="500"/>
                                            <p:tgtEl>
                                              <p:spTgt spid="3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32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6DE1475-3F86-4716-88D2-E678E00D5CD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03638F0-DF5B-4BEF-9B83-622B7A4AB0C0}"/>
              </a:ext>
            </a:extLst>
          </p:cNvPr>
          <p:cNvSpPr/>
          <p:nvPr/>
        </p:nvSpPr>
        <p:spPr>
          <a:xfrm>
            <a:off x="993057" y="737416"/>
            <a:ext cx="10573027" cy="2434409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907BCB-0551-4D43-AEA1-F6ADF242BA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54" b="97919" l="10000" r="93485">
                        <a14:foregroundMark x1="42121" y1="6660" x2="63182" y2="4475"/>
                        <a14:foregroundMark x1="63182" y1="4475" x2="63788" y2="4266"/>
                        <a14:foregroundMark x1="50455" y1="31009" x2="67576" y2="33299"/>
                        <a14:foregroundMark x1="56061" y1="88450" x2="53788" y2="97294"/>
                        <a14:foregroundMark x1="68485" y1="97919" x2="56061" y2="97294"/>
                        <a14:foregroundMark x1="50000" y1="32986" x2="56818" y2="34547"/>
                        <a14:foregroundMark x1="43030" y1="4891" x2="40455" y2="10822"/>
                        <a14:foregroundMark x1="38788" y1="6348" x2="36515" y2="11655"/>
                        <a14:foregroundMark x1="90909" y1="26223" x2="93485" y2="350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17"/>
          <a:stretch/>
        </p:blipFill>
        <p:spPr>
          <a:xfrm>
            <a:off x="-298626" y="3539699"/>
            <a:ext cx="2330626" cy="33183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FB0DE4-82C8-1292-B6F8-DEA7DF12E114}"/>
              </a:ext>
            </a:extLst>
          </p:cNvPr>
          <p:cNvSpPr txBox="1"/>
          <p:nvPr/>
        </p:nvSpPr>
        <p:spPr>
          <a:xfrm>
            <a:off x="1343025" y="781050"/>
            <a:ext cx="9677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Luật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phút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thắng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cuộc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1515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icture 163"/>
          <p:cNvPicPr>
            <a:picLocks noChangeAspect="1"/>
          </p:cNvPicPr>
          <p:nvPr/>
        </p:nvPicPr>
        <p:blipFill rotWithShape="1">
          <a:blip r:embed="rId6"/>
          <a:srcRect t="13594" b="13594"/>
          <a:stretch/>
        </p:blipFill>
        <p:spPr>
          <a:xfrm>
            <a:off x="0" y="-32988"/>
            <a:ext cx="12250645" cy="6890988"/>
          </a:xfrm>
          <a:prstGeom prst="rect">
            <a:avLst/>
          </a:prstGeom>
        </p:spPr>
      </p:pic>
      <p:pic>
        <p:nvPicPr>
          <p:cNvPr id="1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07594" y="2575851"/>
            <a:ext cx="885055" cy="72371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Dong ho bao het gio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13183" y="9117312"/>
            <a:ext cx="609600" cy="609600"/>
          </a:xfrm>
          <a:prstGeom prst="rect">
            <a:avLst/>
          </a:prstGeom>
        </p:spPr>
      </p:pic>
      <p:pic>
        <p:nvPicPr>
          <p:cNvPr id="119" name="Tic tac dong ho 5 phu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24248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03583" y="9117312"/>
            <a:ext cx="609600" cy="609600"/>
          </a:xfrm>
          <a:prstGeom prst="rect">
            <a:avLst/>
          </a:prstGeom>
        </p:spPr>
      </p:pic>
      <p:pic>
        <p:nvPicPr>
          <p:cNvPr id="120" name="Picture 4" descr="Cartoon Start Stock Illustrations â 23,696 Cartoon Start Stock  Illustrations, Vectors &amp; Clipart - Dreamstim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329" y="2114024"/>
            <a:ext cx="2989641" cy="178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" name="Rectangle 121"/>
          <p:cNvSpPr/>
          <p:nvPr/>
        </p:nvSpPr>
        <p:spPr>
          <a:xfrm rot="20929652">
            <a:off x="4175377" y="4217656"/>
            <a:ext cx="1761121" cy="1511409"/>
          </a:xfrm>
          <a:prstGeom prst="rect">
            <a:avLst/>
          </a:prstGeom>
          <a:blipFill dpi="0" rotWithShape="1">
            <a:blip r:embed="rId10"/>
            <a:srcRect/>
            <a:stretch>
              <a:fillRect t="-21000" b="1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lowchart: Alternate Process 40"/>
          <p:cNvSpPr/>
          <p:nvPr/>
        </p:nvSpPr>
        <p:spPr>
          <a:xfrm>
            <a:off x="4150690" y="428636"/>
            <a:ext cx="2769498" cy="242470"/>
          </a:xfrm>
          <a:prstGeom prst="flowChartAlternateProcess">
            <a:avLst/>
          </a:prstGeom>
          <a:solidFill>
            <a:schemeClr val="accent6"/>
          </a:solidFill>
          <a:ln w="76200"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36843" y="92113"/>
            <a:ext cx="800621" cy="8216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78515" y="210570"/>
            <a:ext cx="717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3p</a:t>
            </a: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9973613">
            <a:off x="3491115" y="460225"/>
            <a:ext cx="4314066" cy="453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2239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1.25E-6 7.40741E-7 C 0.00508 -0.0037 0.0099 -0.00903 0.01537 -0.01065 C 0.01784 -0.01134 0.02018 -0.0118 0.02253 -0.01273 C 0.02383 -0.01319 0.02487 -0.01435 0.02617 -0.01505 C 0.03568 -0.01875 0.03763 -0.01898 0.04636 -0.0213 C 0.05091 -0.02384 0.053 -0.02454 0.05703 -0.03194 C 0.05834 -0.03403 0.05925 -0.0368 0.06068 -0.03819 C 0.06289 -0.04051 0.06576 -0.04005 0.06784 -0.04236 C 0.06901 -0.04398 0.07031 -0.04514 0.07136 -0.04676 C 0.07266 -0.04861 0.07357 -0.05139 0.075 -0.05301 C 0.07604 -0.0544 0.07735 -0.0544 0.07852 -0.05509 C 0.07969 -0.05648 0.08112 -0.05741 0.08203 -0.05949 C 0.08321 -0.0618 0.0836 -0.06505 0.08451 -0.06782 C 0.08516 -0.07014 0.08607 -0.07199 0.08685 -0.0743 C 0.08776 -0.0794 0.08854 -0.08449 0.09037 -0.08912 C 0.09141 -0.09143 0.09258 -0.09398 0.09401 -0.09537 C 0.09545 -0.09676 0.09714 -0.09676 0.0987 -0.09745 C 0.09961 -0.09954 0.10013 -0.10208 0.10117 -0.10393 C 0.10339 -0.10787 0.10534 -0.10856 0.10834 -0.11018 C 0.1099 -0.11227 0.11159 -0.11435 0.11302 -0.11667 C 0.11433 -0.11852 0.11524 -0.1213 0.11667 -0.12292 C 0.11771 -0.12407 0.11901 -0.12407 0.12018 -0.125 C 0.12149 -0.12616 0.12253 -0.12801 0.1237 -0.12917 C 0.12526 -0.13079 0.12696 -0.13218 0.12852 -0.13356 C 0.12891 -0.13565 0.12943 -0.13773 0.12969 -0.13981 C 0.13021 -0.14421 0.13047 -0.15555 0.13203 -0.16111 C 0.13347 -0.16551 0.13685 -0.17384 0.13685 -0.17384 L 0.1392 -0.18634 C 0.13959 -0.18866 0.13972 -0.19097 0.14037 -0.19282 C 0.14375 -0.20162 0.14453 -0.20555 0.1487 -0.2118 C 0.14987 -0.21343 0.15117 -0.21458 0.15235 -0.21597 C 0.16081 -0.23889 0.14753 -0.2044 0.15834 -0.2287 C 0.16003 -0.23287 0.16133 -0.2375 0.16302 -0.24143 C 0.1642 -0.24421 0.1655 -0.24699 0.16667 -0.25 C 0.16745 -0.25208 0.1681 -0.2544 0.16901 -0.25625 C 0.17162 -0.26157 0.17552 -0.26481 0.17735 -0.27106 C 0.17813 -0.27384 0.17878 -0.27685 0.17969 -0.27963 C 0.18112 -0.28403 0.1836 -0.2875 0.18451 -0.29236 C 0.1849 -0.29444 0.18477 -0.29722 0.18568 -0.29861 C 0.19401 -0.31134 0.21172 -0.30648 0.21901 -0.30718 C 0.22018 -0.30787 0.22149 -0.30833 0.22253 -0.30926 C 0.22383 -0.31042 0.22487 -0.31227 0.22617 -0.31343 C 0.22761 -0.31505 0.23229 -0.31944 0.23451 -0.31991 C 0.23646 -0.32037 0.23841 -0.31991 0.2405 -0.31991 " pathEditMode="relative" ptsTypes="AAAAAAAAAAAAAAAAAAAAAAAAAAAAAAAAAAAAAAAAAAAAA">
                                      <p:cBhvr>
                                        <p:cTn id="24" dur="18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18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7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80000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80000"/>
                            </p:stCondLst>
                            <p:childTnLst>
                              <p:par>
                                <p:cTn id="31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800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977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8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9"/>
                </p:tgtEl>
              </p:cMediaNode>
            </p:audio>
          </p:childTnLst>
        </p:cTn>
      </p:par>
    </p:tnLst>
    <p:bldLst>
      <p:bldP spid="122" grpId="0" animBg="1"/>
      <p:bldP spid="41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7" name="Google Shape;777;p2"/>
          <p:cNvPicPr preferRelativeResize="0"/>
          <p:nvPr/>
        </p:nvPicPr>
        <p:blipFill rotWithShape="1">
          <a:blip r:embed="rId3">
            <a:alphaModFix/>
          </a:blip>
          <a:srcRect t="2594" b="2595"/>
          <a:stretch/>
        </p:blipFill>
        <p:spPr>
          <a:xfrm>
            <a:off x="-721909" y="0"/>
            <a:ext cx="5344709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79" name="Google Shape;779;p2"/>
          <p:cNvGrpSpPr/>
          <p:nvPr/>
        </p:nvGrpSpPr>
        <p:grpSpPr>
          <a:xfrm>
            <a:off x="4085405" y="1372782"/>
            <a:ext cx="8034436" cy="1741894"/>
            <a:chOff x="6128108" y="2059172"/>
            <a:chExt cx="12051654" cy="3617728"/>
          </a:xfrm>
        </p:grpSpPr>
        <p:pic>
          <p:nvPicPr>
            <p:cNvPr id="780" name="Google Shape;780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128108" y="2059172"/>
              <a:ext cx="3008965" cy="3200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81" name="Google Shape;781;p2"/>
            <p:cNvSpPr txBox="1"/>
            <p:nvPr/>
          </p:nvSpPr>
          <p:spPr>
            <a:xfrm>
              <a:off x="9548065" y="2737433"/>
              <a:ext cx="8264492" cy="20455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200" b="1" kern="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Biết</a:t>
              </a:r>
              <a:r>
                <a:rPr lang="en-US" sz="3200" b="1" kern="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quan</a:t>
              </a:r>
              <a:r>
                <a:rPr lang="en-US" sz="3200" b="1" kern="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sát</a:t>
              </a:r>
              <a:r>
                <a:rPr lang="en-US" sz="3200" b="1" kern="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tìm</a:t>
              </a:r>
              <a:r>
                <a:rPr lang="en-US" sz="3200" b="1" kern="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ý </a:t>
              </a:r>
              <a:r>
                <a:rPr lang="en-US" sz="3200" b="1" kern="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cho</a:t>
              </a:r>
              <a:r>
                <a:rPr lang="en-US" sz="3200" b="1" kern="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bài</a:t>
              </a:r>
              <a:r>
                <a:rPr lang="en-US" sz="3200" b="1" kern="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văn</a:t>
              </a:r>
              <a:r>
                <a:rPr lang="en-US" sz="3200" b="1" kern="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miêu</a:t>
              </a:r>
              <a:r>
                <a:rPr lang="en-US" sz="3200" b="1" kern="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tả</a:t>
              </a:r>
              <a:r>
                <a:rPr lang="en-US" sz="3200" b="1" kern="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con </a:t>
              </a:r>
              <a:r>
                <a:rPr lang="en-US" sz="3200" b="1" kern="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vật</a:t>
              </a:r>
              <a:endParaRPr sz="32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endParaRPr>
            </a:p>
          </p:txBody>
        </p:sp>
        <p:grpSp>
          <p:nvGrpSpPr>
            <p:cNvPr id="782" name="Google Shape;782;p2"/>
            <p:cNvGrpSpPr/>
            <p:nvPr/>
          </p:nvGrpSpPr>
          <p:grpSpPr>
            <a:xfrm>
              <a:off x="8843392" y="2324100"/>
              <a:ext cx="9336370" cy="3352800"/>
              <a:chOff x="8843392" y="2324100"/>
              <a:chExt cx="9336370" cy="3352800"/>
            </a:xfrm>
          </p:grpSpPr>
          <p:sp>
            <p:nvSpPr>
              <p:cNvPr id="783" name="Google Shape;783;p2"/>
              <p:cNvSpPr/>
              <p:nvPr/>
            </p:nvSpPr>
            <p:spPr>
              <a:xfrm>
                <a:off x="8843392" y="2324100"/>
                <a:ext cx="9183970" cy="3200400"/>
              </a:xfrm>
              <a:prstGeom prst="roundRect">
                <a:avLst>
                  <a:gd name="adj" fmla="val 16667"/>
                </a:avLst>
              </a:prstGeom>
              <a:noFill/>
              <a:ln w="57150" cap="flat" cmpd="sng">
                <a:solidFill>
                  <a:srgbClr val="FFFF00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algn="ctr" defTabSz="609630">
                  <a:buClr>
                    <a:srgbClr val="000000"/>
                  </a:buClr>
                </a:pPr>
                <a:endParaRPr sz="2800" ker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  <p:sp>
            <p:nvSpPr>
              <p:cNvPr id="784" name="Google Shape;784;p2"/>
              <p:cNvSpPr/>
              <p:nvPr/>
            </p:nvSpPr>
            <p:spPr>
              <a:xfrm>
                <a:off x="8995792" y="2476500"/>
                <a:ext cx="9183970" cy="3200400"/>
              </a:xfrm>
              <a:prstGeom prst="roundRect">
                <a:avLst>
                  <a:gd name="adj" fmla="val 16667"/>
                </a:avLst>
              </a:prstGeom>
              <a:noFill/>
              <a:ln w="57150" cap="flat" cmpd="sng">
                <a:solidFill>
                  <a:schemeClr val="lt1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algn="ctr" defTabSz="609630">
                  <a:buClr>
                    <a:srgbClr val="000000"/>
                  </a:buClr>
                </a:pPr>
                <a:endParaRPr sz="2800" ker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785" name="Google Shape;785;p2"/>
          <p:cNvGrpSpPr/>
          <p:nvPr/>
        </p:nvGrpSpPr>
        <p:grpSpPr>
          <a:xfrm>
            <a:off x="4236359" y="3780016"/>
            <a:ext cx="7792772" cy="2235200"/>
            <a:chOff x="6583138" y="6198661"/>
            <a:chExt cx="11689158" cy="3352800"/>
          </a:xfrm>
        </p:grpSpPr>
        <p:pic>
          <p:nvPicPr>
            <p:cNvPr id="786" name="Google Shape;786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583138" y="6678398"/>
              <a:ext cx="2098903" cy="22409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87" name="Google Shape;787;p2"/>
            <p:cNvSpPr txBox="1"/>
            <p:nvPr/>
          </p:nvSpPr>
          <p:spPr>
            <a:xfrm>
              <a:off x="9301164" y="6678398"/>
              <a:ext cx="8672511" cy="19389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kiến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biệt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đặc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từng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loài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endParaRPr sz="28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788" name="Google Shape;788;p2"/>
            <p:cNvGrpSpPr/>
            <p:nvPr/>
          </p:nvGrpSpPr>
          <p:grpSpPr>
            <a:xfrm>
              <a:off x="8935926" y="6198661"/>
              <a:ext cx="9336370" cy="3352800"/>
              <a:chOff x="8843392" y="2324100"/>
              <a:chExt cx="9336370" cy="3352800"/>
            </a:xfrm>
          </p:grpSpPr>
          <p:sp>
            <p:nvSpPr>
              <p:cNvPr id="789" name="Google Shape;789;p2"/>
              <p:cNvSpPr/>
              <p:nvPr/>
            </p:nvSpPr>
            <p:spPr>
              <a:xfrm>
                <a:off x="8843392" y="2324100"/>
                <a:ext cx="9183970" cy="3200400"/>
              </a:xfrm>
              <a:prstGeom prst="roundRect">
                <a:avLst>
                  <a:gd name="adj" fmla="val 16667"/>
                </a:avLst>
              </a:prstGeom>
              <a:noFill/>
              <a:ln w="57150" cap="flat" cmpd="sng">
                <a:solidFill>
                  <a:srgbClr val="FFFF00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algn="ctr" defTabSz="609630">
                  <a:buClr>
                    <a:srgbClr val="000000"/>
                  </a:buClr>
                </a:pPr>
                <a:endParaRPr sz="2800" ker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  <p:sp>
            <p:nvSpPr>
              <p:cNvPr id="790" name="Google Shape;790;p2"/>
              <p:cNvSpPr/>
              <p:nvPr/>
            </p:nvSpPr>
            <p:spPr>
              <a:xfrm>
                <a:off x="8995792" y="2476500"/>
                <a:ext cx="9183970" cy="3200400"/>
              </a:xfrm>
              <a:prstGeom prst="roundRect">
                <a:avLst>
                  <a:gd name="adj" fmla="val 16667"/>
                </a:avLst>
              </a:prstGeom>
              <a:noFill/>
              <a:ln w="57150" cap="flat" cmpd="sng">
                <a:solidFill>
                  <a:schemeClr val="lt1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algn="ctr" defTabSz="609630">
                  <a:buClr>
                    <a:srgbClr val="000000"/>
                  </a:buClr>
                </a:pPr>
                <a:endParaRPr sz="2800" ker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DF0872C-8DC3-8BE9-38C4-095DF3E0E5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1525" y="0"/>
            <a:ext cx="5182049" cy="160948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6" name="Google Shape;1186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52400" y="-1041400"/>
            <a:ext cx="12108313" cy="8793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BBCDE89-D07D-CD22-65BB-6011E80203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5200" y="2705401"/>
            <a:ext cx="6059949" cy="1847248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3" name="Google Shape;803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-347852"/>
            <a:ext cx="11153341" cy="8100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660A3B7-2E29-B954-12C5-99046A26C7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1123" y="3868985"/>
            <a:ext cx="6053853" cy="161558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à Trống Mèo Con Và Cún Con  Nha Em Co Con Ga Trông_720p">
            <a:hlinkClick r:id="" action="ppaction://media"/>
            <a:extLst>
              <a:ext uri="{FF2B5EF4-FFF2-40B4-BE49-F238E27FC236}">
                <a16:creationId xmlns:a16="http://schemas.microsoft.com/office/drawing/2014/main" id="{415453CB-E51C-F792-EDAF-B3BC243C3D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6199"/>
            <a:ext cx="12192000" cy="671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7202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0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" name="Google Shape;80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499846" y="-1828342"/>
            <a:ext cx="5911099" cy="6364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0" name="Google Shape;810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50651" y="3615623"/>
            <a:ext cx="5911099" cy="6364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1" name="Google Shape;811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310358" y="2510334"/>
            <a:ext cx="4866284" cy="4347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812" name="Google Shape;812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22784" y="159551"/>
            <a:ext cx="7071249" cy="235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3" name="Google Shape;813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43007" y="2879587"/>
            <a:ext cx="4038999" cy="3978413"/>
          </a:xfrm>
          <a:prstGeom prst="rect">
            <a:avLst/>
          </a:prstGeom>
          <a:noFill/>
          <a:ln>
            <a:noFill/>
          </a:ln>
        </p:spPr>
      </p:pic>
      <p:sp>
        <p:nvSpPr>
          <p:cNvPr id="814" name="Google Shape;814;p5"/>
          <p:cNvSpPr txBox="1"/>
          <p:nvPr/>
        </p:nvSpPr>
        <p:spPr>
          <a:xfrm>
            <a:off x="3020499" y="365559"/>
            <a:ext cx="5735875" cy="1665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609630">
              <a:lnSpc>
                <a:spcPct val="140010"/>
              </a:lnSpc>
              <a:buClr>
                <a:srgbClr val="000000"/>
              </a:buClr>
            </a:pP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Bài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hát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nhắc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đến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những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con </a:t>
            </a: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vật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nào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  <a:endParaRPr sz="933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815" name="Google Shape;815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088580" y="4270767"/>
            <a:ext cx="1492953" cy="2587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812;p5">
            <a:extLst>
              <a:ext uri="{FF2B5EF4-FFF2-40B4-BE49-F238E27FC236}">
                <a16:creationId xmlns:a16="http://schemas.microsoft.com/office/drawing/2014/main" id="{E3EF83A0-B3A3-F3DA-339B-545696BF24D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56454" y="2564820"/>
            <a:ext cx="7071249" cy="23550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814;p5">
            <a:extLst>
              <a:ext uri="{FF2B5EF4-FFF2-40B4-BE49-F238E27FC236}">
                <a16:creationId xmlns:a16="http://schemas.microsoft.com/office/drawing/2014/main" id="{F0D8BDC9-BBDD-2F94-6ECE-415A659E6FB1}"/>
              </a:ext>
            </a:extLst>
          </p:cNvPr>
          <p:cNvSpPr txBox="1"/>
          <p:nvPr/>
        </p:nvSpPr>
        <p:spPr>
          <a:xfrm>
            <a:off x="4054169" y="2770828"/>
            <a:ext cx="5735875" cy="1665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609630">
              <a:lnSpc>
                <a:spcPct val="140010"/>
              </a:lnSpc>
              <a:buClr>
                <a:srgbClr val="000000"/>
              </a:buClr>
            </a:pP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Mỗi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con </a:t>
            </a: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vật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có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những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đặc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điểm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gì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? </a:t>
            </a:r>
            <a:endParaRPr sz="933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4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4" name="Google Shape;85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-347852"/>
            <a:ext cx="11153341" cy="8100115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Google Shape;855;p7"/>
          <p:cNvSpPr txBox="1"/>
          <p:nvPr/>
        </p:nvSpPr>
        <p:spPr>
          <a:xfrm>
            <a:off x="4425950" y="3609975"/>
            <a:ext cx="6056241" cy="1777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609630">
              <a:lnSpc>
                <a:spcPct val="174986"/>
              </a:lnSpc>
              <a:buClr>
                <a:srgbClr val="000000"/>
              </a:buClr>
            </a:pPr>
            <a:r>
              <a:rPr lang="en-US" sz="6600" b="1" kern="0" dirty="0" err="1">
                <a:solidFill>
                  <a:srgbClr val="00B050"/>
                </a:solidFill>
                <a:latin typeface="Calibri" panose="020F0502020204030204" pitchFamily="34" charset="0"/>
                <a:ea typeface="Sigmar One"/>
                <a:cs typeface="Calibri" panose="020F0502020204030204" pitchFamily="34" charset="0"/>
                <a:sym typeface="Sigmar One"/>
              </a:rPr>
              <a:t>Hoạt</a:t>
            </a:r>
            <a:r>
              <a:rPr lang="en-US" sz="6600" b="1" kern="0" dirty="0">
                <a:solidFill>
                  <a:srgbClr val="00B050"/>
                </a:solidFill>
                <a:latin typeface="Calibri" panose="020F0502020204030204" pitchFamily="34" charset="0"/>
                <a:ea typeface="Sigmar One"/>
                <a:cs typeface="Calibri" panose="020F0502020204030204" pitchFamily="34" charset="0"/>
                <a:sym typeface="Sigmar One"/>
              </a:rPr>
              <a:t> </a:t>
            </a:r>
            <a:r>
              <a:rPr lang="en-US" sz="6600" b="1" kern="0" dirty="0" err="1">
                <a:solidFill>
                  <a:srgbClr val="00B050"/>
                </a:solidFill>
                <a:latin typeface="Calibri" panose="020F0502020204030204" pitchFamily="34" charset="0"/>
                <a:ea typeface="Sigmar One"/>
                <a:cs typeface="Calibri" panose="020F0502020204030204" pitchFamily="34" charset="0"/>
                <a:sym typeface="Sigmar One"/>
              </a:rPr>
              <a:t>động</a:t>
            </a:r>
            <a:endParaRPr sz="6600" b="1" kern="0" dirty="0">
              <a:solidFill>
                <a:srgbClr val="00B050"/>
              </a:solidFill>
              <a:latin typeface="Calibri" panose="020F0502020204030204" pitchFamily="34" charset="0"/>
              <a:ea typeface="Sigmar One"/>
              <a:cs typeface="Calibri" panose="020F0502020204030204" pitchFamily="34" charset="0"/>
              <a:sym typeface="Sigmar One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0"/>
          <p:cNvSpPr/>
          <p:nvPr/>
        </p:nvSpPr>
        <p:spPr>
          <a:xfrm>
            <a:off x="487626" y="177800"/>
            <a:ext cx="11313583" cy="6546101"/>
          </a:xfrm>
          <a:prstGeom prst="roundRect">
            <a:avLst>
              <a:gd name="adj" fmla="val 12616"/>
            </a:avLst>
          </a:prstGeom>
          <a:solidFill>
            <a:srgbClr val="FDE9D8"/>
          </a:solidFill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>
              <a:buClr>
                <a:srgbClr val="000000"/>
              </a:buClr>
              <a:buSzPts val="1800"/>
            </a:pPr>
            <a:endParaRPr sz="12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3" name="Google Shape;893;p10"/>
          <p:cNvSpPr/>
          <p:nvPr/>
        </p:nvSpPr>
        <p:spPr>
          <a:xfrm>
            <a:off x="1016000" y="318637"/>
            <a:ext cx="2641600" cy="553972"/>
          </a:xfrm>
          <a:prstGeom prst="rect">
            <a:avLst/>
          </a:prstGeom>
          <a:solidFill>
            <a:srgbClr val="CCC0D9"/>
          </a:solidFill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defTabSz="609630">
              <a:buClr>
                <a:srgbClr val="000000"/>
              </a:buClr>
            </a:pP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1.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Chuẩn</a:t>
            </a: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bị</a:t>
            </a:r>
            <a:endParaRPr sz="3200" kern="0" dirty="0">
              <a:solidFill>
                <a:srgbClr val="0C0C0C"/>
              </a:solidFill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</p:txBody>
      </p:sp>
      <p:pic>
        <p:nvPicPr>
          <p:cNvPr id="2" name="图片 12">
            <a:extLst>
              <a:ext uri="{FF2B5EF4-FFF2-40B4-BE49-F238E27FC236}">
                <a16:creationId xmlns:a16="http://schemas.microsoft.com/office/drawing/2014/main" id="{CB19949A-6D10-6E08-DFC9-B63C27F1E4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6767"/>
            <a:ext cx="4872789" cy="3681190"/>
          </a:xfrm>
          <a:prstGeom prst="rect">
            <a:avLst/>
          </a:prstGeom>
        </p:spPr>
      </p:pic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C37B4BA7-53F6-BA21-1114-D8BB050F0177}"/>
              </a:ext>
            </a:extLst>
          </p:cNvPr>
          <p:cNvSpPr/>
          <p:nvPr/>
        </p:nvSpPr>
        <p:spPr>
          <a:xfrm>
            <a:off x="3430218" y="996433"/>
            <a:ext cx="8167149" cy="1318142"/>
          </a:xfrm>
          <a:prstGeom prst="roundRect">
            <a:avLst/>
          </a:prstGeom>
          <a:solidFill>
            <a:srgbClr val="EAC84A"/>
          </a:solidFill>
          <a:ln w="28575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em có thể lựa chọn quan sát những con vật như thế nào? 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ounded Rectangle 10">
            <a:extLst>
              <a:ext uri="{FF2B5EF4-FFF2-40B4-BE49-F238E27FC236}">
                <a16:creationId xmlns:a16="http://schemas.microsoft.com/office/drawing/2014/main" id="{478B06AC-D8E3-8AE3-6F3F-0C8F470E6E91}"/>
              </a:ext>
            </a:extLst>
          </p:cNvPr>
          <p:cNvSpPr/>
          <p:nvPr/>
        </p:nvSpPr>
        <p:spPr>
          <a:xfrm>
            <a:off x="4347412" y="2768717"/>
            <a:ext cx="7196888" cy="1088908"/>
          </a:xfrm>
          <a:prstGeom prst="roundRect">
            <a:avLst/>
          </a:prstGeom>
          <a:solidFill>
            <a:srgbClr val="EAC84A"/>
          </a:solidFill>
          <a:ln w="28575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hình thức quan sát nào? </a:t>
            </a:r>
            <a:endParaRPr lang="en-US" sz="44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ounded Rectangle 17">
            <a:extLst>
              <a:ext uri="{FF2B5EF4-FFF2-40B4-BE49-F238E27FC236}">
                <a16:creationId xmlns:a16="http://schemas.microsoft.com/office/drawing/2014/main" id="{9D77C512-719C-F248-D526-65124ED30A63}"/>
              </a:ext>
            </a:extLst>
          </p:cNvPr>
          <p:cNvSpPr/>
          <p:nvPr/>
        </p:nvSpPr>
        <p:spPr>
          <a:xfrm>
            <a:off x="5025189" y="4357304"/>
            <a:ext cx="6524156" cy="1414846"/>
          </a:xfrm>
          <a:prstGeom prst="roundRect">
            <a:avLst/>
          </a:prstGeom>
          <a:solidFill>
            <a:srgbClr val="EAC84A"/>
          </a:solidFill>
          <a:ln w="28575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l-NL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thể quan sát bằng những giác quan nào ? </a:t>
            </a:r>
            <a:endParaRPr lang="en-US" sz="44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0"/>
          <p:cNvSpPr/>
          <p:nvPr/>
        </p:nvSpPr>
        <p:spPr>
          <a:xfrm>
            <a:off x="487626" y="177800"/>
            <a:ext cx="11313583" cy="6546101"/>
          </a:xfrm>
          <a:prstGeom prst="roundRect">
            <a:avLst>
              <a:gd name="adj" fmla="val 12616"/>
            </a:avLst>
          </a:prstGeom>
          <a:solidFill>
            <a:srgbClr val="FDE9D8"/>
          </a:solidFill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C37B4BA7-53F6-BA21-1114-D8BB050F0177}"/>
              </a:ext>
            </a:extLst>
          </p:cNvPr>
          <p:cNvSpPr/>
          <p:nvPr/>
        </p:nvSpPr>
        <p:spPr>
          <a:xfrm>
            <a:off x="2801568" y="520183"/>
            <a:ext cx="6790107" cy="899042"/>
          </a:xfrm>
          <a:prstGeom prst="roundRect">
            <a:avLst/>
          </a:prstGeom>
          <a:solidFill>
            <a:srgbClr val="EAC84A"/>
          </a:solidFill>
          <a:ln w="28575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Lựa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con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Google Shape;967;p16">
            <a:extLst>
              <a:ext uri="{FF2B5EF4-FFF2-40B4-BE49-F238E27FC236}">
                <a16:creationId xmlns:a16="http://schemas.microsoft.com/office/drawing/2014/main" id="{179A64FC-CCD0-7EC0-578A-EC69DA9A4748}"/>
              </a:ext>
            </a:extLst>
          </p:cNvPr>
          <p:cNvSpPr/>
          <p:nvPr/>
        </p:nvSpPr>
        <p:spPr>
          <a:xfrm rot="-1200343" flipH="1">
            <a:off x="4694258" y="1604316"/>
            <a:ext cx="1330796" cy="77071"/>
          </a:xfrm>
          <a:prstGeom prst="rightArrow">
            <a:avLst>
              <a:gd name="adj1" fmla="val 50000"/>
              <a:gd name="adj2" fmla="val 53636"/>
            </a:avLst>
          </a:prstGeom>
          <a:solidFill>
            <a:schemeClr val="lt1"/>
          </a:solidFill>
          <a:ln w="57150" cap="flat" cmpd="sng">
            <a:solidFill>
              <a:srgbClr val="5F497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>
              <a:buClr>
                <a:srgbClr val="000000"/>
              </a:buClr>
            </a:pPr>
            <a:endParaRPr sz="12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" name="Google Shape;970;p16">
            <a:extLst>
              <a:ext uri="{FF2B5EF4-FFF2-40B4-BE49-F238E27FC236}">
                <a16:creationId xmlns:a16="http://schemas.microsoft.com/office/drawing/2014/main" id="{A3DB4AAC-B18E-AC09-DB76-9E7318365201}"/>
              </a:ext>
            </a:extLst>
          </p:cNvPr>
          <p:cNvGrpSpPr/>
          <p:nvPr/>
        </p:nvGrpSpPr>
        <p:grpSpPr>
          <a:xfrm>
            <a:off x="1647826" y="1881626"/>
            <a:ext cx="3188648" cy="1223523"/>
            <a:chOff x="6019800" y="2256123"/>
            <a:chExt cx="2819400" cy="1066800"/>
          </a:xfrm>
        </p:grpSpPr>
        <p:sp>
          <p:nvSpPr>
            <p:cNvPr id="10" name="Google Shape;971;p16">
              <a:extLst>
                <a:ext uri="{FF2B5EF4-FFF2-40B4-BE49-F238E27FC236}">
                  <a16:creationId xmlns:a16="http://schemas.microsoft.com/office/drawing/2014/main" id="{AC649CEC-C55B-7131-00F8-DC6EAC67A79C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ker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972;p16">
              <a:extLst>
                <a:ext uri="{FF2B5EF4-FFF2-40B4-BE49-F238E27FC236}">
                  <a16:creationId xmlns:a16="http://schemas.microsoft.com/office/drawing/2014/main" id="{ED803C8A-0702-E233-3F5E-96C3AB183774}"/>
                </a:ext>
              </a:extLst>
            </p:cNvPr>
            <p:cNvSpPr/>
            <p:nvPr/>
          </p:nvSpPr>
          <p:spPr>
            <a:xfrm>
              <a:off x="6172200" y="24085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97480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Vật</a:t>
              </a:r>
              <a:r>
                <a:rPr lang="en-US" sz="3200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nuôi</a:t>
              </a:r>
              <a:r>
                <a:rPr lang="en-US" sz="3200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trong</a:t>
              </a:r>
              <a:r>
                <a:rPr lang="en-US" sz="3200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nhà</a:t>
              </a:r>
              <a:endParaRPr sz="105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2" name="Google Shape;967;p16">
            <a:extLst>
              <a:ext uri="{FF2B5EF4-FFF2-40B4-BE49-F238E27FC236}">
                <a16:creationId xmlns:a16="http://schemas.microsoft.com/office/drawing/2014/main" id="{121FB392-AFFB-C40C-8F29-DE6379FE2955}"/>
              </a:ext>
            </a:extLst>
          </p:cNvPr>
          <p:cNvSpPr/>
          <p:nvPr/>
        </p:nvSpPr>
        <p:spPr>
          <a:xfrm rot="12463419" flipH="1">
            <a:off x="7789884" y="1680515"/>
            <a:ext cx="1330796" cy="77071"/>
          </a:xfrm>
          <a:prstGeom prst="rightArrow">
            <a:avLst>
              <a:gd name="adj1" fmla="val 50000"/>
              <a:gd name="adj2" fmla="val 53636"/>
            </a:avLst>
          </a:prstGeom>
          <a:solidFill>
            <a:schemeClr val="lt1"/>
          </a:solidFill>
          <a:ln w="57150" cap="flat" cmpd="sng">
            <a:solidFill>
              <a:srgbClr val="5F497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>
              <a:buClr>
                <a:srgbClr val="000000"/>
              </a:buClr>
            </a:pPr>
            <a:endParaRPr sz="12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" name="Google Shape;970;p16">
            <a:extLst>
              <a:ext uri="{FF2B5EF4-FFF2-40B4-BE49-F238E27FC236}">
                <a16:creationId xmlns:a16="http://schemas.microsoft.com/office/drawing/2014/main" id="{A13181CC-C892-C739-9FC3-208339A61686}"/>
              </a:ext>
            </a:extLst>
          </p:cNvPr>
          <p:cNvGrpSpPr/>
          <p:nvPr/>
        </p:nvGrpSpPr>
        <p:grpSpPr>
          <a:xfrm>
            <a:off x="6972301" y="2024501"/>
            <a:ext cx="3188648" cy="1223523"/>
            <a:chOff x="6019800" y="2256123"/>
            <a:chExt cx="2819400" cy="1066800"/>
          </a:xfrm>
        </p:grpSpPr>
        <p:sp>
          <p:nvSpPr>
            <p:cNvPr id="14" name="Google Shape;971;p16">
              <a:extLst>
                <a:ext uri="{FF2B5EF4-FFF2-40B4-BE49-F238E27FC236}">
                  <a16:creationId xmlns:a16="http://schemas.microsoft.com/office/drawing/2014/main" id="{AB799DAF-3B07-528B-147D-096756AE67A0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ker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972;p16">
              <a:extLst>
                <a:ext uri="{FF2B5EF4-FFF2-40B4-BE49-F238E27FC236}">
                  <a16:creationId xmlns:a16="http://schemas.microsoft.com/office/drawing/2014/main" id="{433C4F61-1995-122F-0D5A-A730744FAB9D}"/>
                </a:ext>
              </a:extLst>
            </p:cNvPr>
            <p:cNvSpPr/>
            <p:nvPr/>
          </p:nvSpPr>
          <p:spPr>
            <a:xfrm>
              <a:off x="6172200" y="24085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97480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Lobster"/>
                </a:rPr>
                <a:t>Động</a:t>
              </a:r>
              <a:r>
                <a:rPr lang="en-US" sz="3200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Lobster"/>
                </a:rPr>
                <a:t>vật</a:t>
              </a:r>
              <a:r>
                <a:rPr lang="en-US" sz="3200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Lobster"/>
                </a:rPr>
                <a:t>hoang</a:t>
              </a:r>
              <a:r>
                <a:rPr lang="en-US" sz="3200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Lobster"/>
                </a:rPr>
                <a:t>dã</a:t>
              </a:r>
              <a:endParaRPr sz="105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1026" name="Picture 2" descr="Top 10 Bài văn thuyết minh về một con vật nuôi mà em thích hay nhất -  toplist.vn">
            <a:extLst>
              <a:ext uri="{FF2B5EF4-FFF2-40B4-BE49-F238E27FC236}">
                <a16:creationId xmlns:a16="http://schemas.microsoft.com/office/drawing/2014/main" id="{B4E90FBC-E50C-61E0-348B-8B1329A6E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824" y="3380141"/>
            <a:ext cx="3782019" cy="2649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ần 70% quần thể động vật hoang dã bị suy giảm trong vòng chưa đầy một thế  kỷ">
            <a:extLst>
              <a:ext uri="{FF2B5EF4-FFF2-40B4-BE49-F238E27FC236}">
                <a16:creationId xmlns:a16="http://schemas.microsoft.com/office/drawing/2014/main" id="{E2763E68-F211-D1A0-FEF1-6EE67EB77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49" y="3638798"/>
            <a:ext cx="4462583" cy="233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90741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0"/>
          <p:cNvSpPr/>
          <p:nvPr/>
        </p:nvSpPr>
        <p:spPr>
          <a:xfrm>
            <a:off x="487626" y="177800"/>
            <a:ext cx="11313583" cy="6546101"/>
          </a:xfrm>
          <a:prstGeom prst="roundRect">
            <a:avLst>
              <a:gd name="adj" fmla="val 12616"/>
            </a:avLst>
          </a:prstGeom>
          <a:solidFill>
            <a:srgbClr val="FDE9D8"/>
          </a:solidFill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C37B4BA7-53F6-BA21-1114-D8BB050F0177}"/>
              </a:ext>
            </a:extLst>
          </p:cNvPr>
          <p:cNvSpPr/>
          <p:nvPr/>
        </p:nvSpPr>
        <p:spPr>
          <a:xfrm>
            <a:off x="4314825" y="520183"/>
            <a:ext cx="5276850" cy="89904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Google Shape;967;p16">
            <a:extLst>
              <a:ext uri="{FF2B5EF4-FFF2-40B4-BE49-F238E27FC236}">
                <a16:creationId xmlns:a16="http://schemas.microsoft.com/office/drawing/2014/main" id="{179A64FC-CCD0-7EC0-578A-EC69DA9A4748}"/>
              </a:ext>
            </a:extLst>
          </p:cNvPr>
          <p:cNvSpPr/>
          <p:nvPr/>
        </p:nvSpPr>
        <p:spPr>
          <a:xfrm rot="-1200343" flipH="1">
            <a:off x="4694258" y="1604316"/>
            <a:ext cx="1330796" cy="77071"/>
          </a:xfrm>
          <a:prstGeom prst="rightArrow">
            <a:avLst>
              <a:gd name="adj1" fmla="val 50000"/>
              <a:gd name="adj2" fmla="val 53636"/>
            </a:avLst>
          </a:prstGeom>
          <a:solidFill>
            <a:schemeClr val="lt1"/>
          </a:solidFill>
          <a:ln w="57150" cap="flat" cmpd="sng">
            <a:solidFill>
              <a:srgbClr val="5F497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" name="Google Shape;970;p16">
            <a:extLst>
              <a:ext uri="{FF2B5EF4-FFF2-40B4-BE49-F238E27FC236}">
                <a16:creationId xmlns:a16="http://schemas.microsoft.com/office/drawing/2014/main" id="{A3DB4AAC-B18E-AC09-DB76-9E7318365201}"/>
              </a:ext>
            </a:extLst>
          </p:cNvPr>
          <p:cNvGrpSpPr/>
          <p:nvPr/>
        </p:nvGrpSpPr>
        <p:grpSpPr>
          <a:xfrm>
            <a:off x="1647826" y="1881626"/>
            <a:ext cx="3188648" cy="1223523"/>
            <a:chOff x="6019800" y="2256123"/>
            <a:chExt cx="2819400" cy="1066800"/>
          </a:xfrm>
        </p:grpSpPr>
        <p:sp>
          <p:nvSpPr>
            <p:cNvPr id="10" name="Google Shape;971;p16">
              <a:extLst>
                <a:ext uri="{FF2B5EF4-FFF2-40B4-BE49-F238E27FC236}">
                  <a16:creationId xmlns:a16="http://schemas.microsoft.com/office/drawing/2014/main" id="{AC649CEC-C55B-7131-00F8-DC6EAC67A79C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972;p16">
              <a:extLst>
                <a:ext uri="{FF2B5EF4-FFF2-40B4-BE49-F238E27FC236}">
                  <a16:creationId xmlns:a16="http://schemas.microsoft.com/office/drawing/2014/main" id="{ED803C8A-0702-E233-3F5E-96C3AB183774}"/>
                </a:ext>
              </a:extLst>
            </p:cNvPr>
            <p:cNvSpPr/>
            <p:nvPr/>
          </p:nvSpPr>
          <p:spPr>
            <a:xfrm>
              <a:off x="6172200" y="24085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97480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Quan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sát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trực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tiếp</a:t>
              </a:r>
              <a:endParaRPr kumimoji="0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2" name="Google Shape;967;p16">
            <a:extLst>
              <a:ext uri="{FF2B5EF4-FFF2-40B4-BE49-F238E27FC236}">
                <a16:creationId xmlns:a16="http://schemas.microsoft.com/office/drawing/2014/main" id="{121FB392-AFFB-C40C-8F29-DE6379FE2955}"/>
              </a:ext>
            </a:extLst>
          </p:cNvPr>
          <p:cNvSpPr/>
          <p:nvPr/>
        </p:nvSpPr>
        <p:spPr>
          <a:xfrm rot="12463419" flipH="1">
            <a:off x="7837509" y="1680515"/>
            <a:ext cx="1330796" cy="77071"/>
          </a:xfrm>
          <a:prstGeom prst="rightArrow">
            <a:avLst>
              <a:gd name="adj1" fmla="val 50000"/>
              <a:gd name="adj2" fmla="val 53636"/>
            </a:avLst>
          </a:prstGeom>
          <a:solidFill>
            <a:schemeClr val="lt1"/>
          </a:solidFill>
          <a:ln w="57150" cap="flat" cmpd="sng">
            <a:solidFill>
              <a:srgbClr val="5F497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" name="Google Shape;970;p16">
            <a:extLst>
              <a:ext uri="{FF2B5EF4-FFF2-40B4-BE49-F238E27FC236}">
                <a16:creationId xmlns:a16="http://schemas.microsoft.com/office/drawing/2014/main" id="{A13181CC-C892-C739-9FC3-208339A61686}"/>
              </a:ext>
            </a:extLst>
          </p:cNvPr>
          <p:cNvGrpSpPr/>
          <p:nvPr/>
        </p:nvGrpSpPr>
        <p:grpSpPr>
          <a:xfrm>
            <a:off x="6400800" y="2091176"/>
            <a:ext cx="4762500" cy="1223523"/>
            <a:chOff x="6019800" y="2256123"/>
            <a:chExt cx="2819400" cy="1066800"/>
          </a:xfrm>
        </p:grpSpPr>
        <p:sp>
          <p:nvSpPr>
            <p:cNvPr id="14" name="Google Shape;971;p16">
              <a:extLst>
                <a:ext uri="{FF2B5EF4-FFF2-40B4-BE49-F238E27FC236}">
                  <a16:creationId xmlns:a16="http://schemas.microsoft.com/office/drawing/2014/main" id="{AB799DAF-3B07-528B-147D-096756AE67A0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972;p16">
              <a:extLst>
                <a:ext uri="{FF2B5EF4-FFF2-40B4-BE49-F238E27FC236}">
                  <a16:creationId xmlns:a16="http://schemas.microsoft.com/office/drawing/2014/main" id="{433C4F61-1995-122F-0D5A-A730744FAB9D}"/>
                </a:ext>
              </a:extLst>
            </p:cNvPr>
            <p:cNvSpPr/>
            <p:nvPr/>
          </p:nvSpPr>
          <p:spPr>
            <a:xfrm>
              <a:off x="6104382" y="2384467"/>
              <a:ext cx="2734818" cy="938456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97480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nl-NL" sz="3200" b="1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 sát qua tivi, sách báo, tranh,…</a:t>
              </a:r>
              <a:endPara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2050" name="Picture 2" descr="Bé cùng tìm hiểu dự án: &quot;Con thỏ&quot; của lớp mẫu giáo Bé 5">
            <a:extLst>
              <a:ext uri="{FF2B5EF4-FFF2-40B4-BE49-F238E27FC236}">
                <a16:creationId xmlns:a16="http://schemas.microsoft.com/office/drawing/2014/main" id="{3E7F8A85-2F43-00BC-23A2-EEB184389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613" y="3486149"/>
            <a:ext cx="2657720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ột số điều nên lưu ý khi cho trẻ em xem tivi bố mẹ nên biết">
            <a:extLst>
              <a:ext uri="{FF2B5EF4-FFF2-40B4-BE49-F238E27FC236}">
                <a16:creationId xmlns:a16="http://schemas.microsoft.com/office/drawing/2014/main" id="{E26218E6-26CE-7BC7-713F-A2C547D15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5" y="3514725"/>
            <a:ext cx="3409949" cy="2269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4563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416</Words>
  <Application>Microsoft Office PowerPoint</Application>
  <PresentationFormat>Widescreen</PresentationFormat>
  <Paragraphs>61</Paragraphs>
  <Slides>20</Slides>
  <Notes>16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A3.BoosterNextFYBlackRegular-San</vt:lpstr>
      <vt:lpstr>Arial</vt:lpstr>
      <vt:lpstr>Calibri</vt:lpstr>
      <vt:lpstr>Calibri Light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2023-12-03T09:12:19Z</dcterms:created>
  <dcterms:modified xsi:type="dcterms:W3CDTF">2023-12-03T09:13:26Z</dcterms:modified>
</cp:coreProperties>
</file>