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302" r:id="rId4"/>
    <p:sldId id="292" r:id="rId5"/>
    <p:sldId id="360" r:id="rId6"/>
    <p:sldId id="334" r:id="rId7"/>
    <p:sldId id="306" r:id="rId8"/>
    <p:sldId id="355" r:id="rId9"/>
    <p:sldId id="424" r:id="rId10"/>
    <p:sldId id="425" r:id="rId11"/>
    <p:sldId id="426" r:id="rId12"/>
    <p:sldId id="416" r:id="rId13"/>
    <p:sldId id="417" r:id="rId14"/>
    <p:sldId id="256" r:id="rId15"/>
    <p:sldId id="257" r:id="rId16"/>
    <p:sldId id="261" r:id="rId17"/>
    <p:sldId id="267" r:id="rId18"/>
    <p:sldId id="264" r:id="rId19"/>
    <p:sldId id="337" r:id="rId20"/>
    <p:sldId id="400" r:id="rId21"/>
    <p:sldId id="418" r:id="rId22"/>
    <p:sldId id="336" r:id="rId23"/>
    <p:sldId id="419" r:id="rId24"/>
    <p:sldId id="428" r:id="rId25"/>
    <p:sldId id="335" r:id="rId26"/>
    <p:sldId id="427" r:id="rId27"/>
    <p:sldId id="367" r:id="rId28"/>
    <p:sldId id="315" r:id="rId29"/>
    <p:sldId id="389" r:id="rId30"/>
    <p:sldId id="331" r:id="rId31"/>
    <p:sldId id="295" r:id="rId32"/>
    <p:sldId id="329" r:id="rId33"/>
    <p:sldId id="343" r:id="rId34"/>
    <p:sldId id="34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92"/>
    <p:restoredTop sz="94629"/>
  </p:normalViewPr>
  <p:slideViewPr>
    <p:cSldViewPr snapToGrid="0">
      <p:cViewPr varScale="1">
        <p:scale>
          <a:sx n="82" d="100"/>
          <a:sy n="82" d="100"/>
        </p:scale>
        <p:origin x="10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07.0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49.7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22.85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25.42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27.47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30.28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30.48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31.05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31.24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03:15:31.43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Divide the class into teams.</a:t>
            </a:r>
          </a:p>
          <a:p>
            <a:r>
              <a:rPr lang="en-VN" dirty="0"/>
              <a:t>Put some flashcards around the classroom.</a:t>
            </a:r>
          </a:p>
          <a:p>
            <a:r>
              <a:rPr lang="en-VN" dirty="0"/>
              <a:t>Teacher call out </a:t>
            </a:r>
            <a:r>
              <a:rPr lang="en-VN"/>
              <a:t>a number.</a:t>
            </a:r>
            <a:endParaRPr lang="en-VN" dirty="0"/>
          </a:p>
          <a:p>
            <a:r>
              <a:rPr lang="en-VN" dirty="0"/>
              <a:t>Have students find the card.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3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>
            <a:extLst>
              <a:ext uri="{FF2B5EF4-FFF2-40B4-BE49-F238E27FC236}">
                <a16:creationId xmlns:a16="http://schemas.microsoft.com/office/drawing/2014/main" id="{C765A2FB-B98A-E517-2B58-93D075BC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28734-7135-BD42-BF9F-4F8C10966078}" type="datetimeFigureOut">
              <a:rPr lang="pt-PT"/>
              <a:pPr>
                <a:defRPr/>
              </a:pPr>
              <a:t>17/08/2022</a:t>
            </a:fld>
            <a:endParaRPr lang="pt-PT"/>
          </a:p>
        </p:txBody>
      </p:sp>
      <p:sp>
        <p:nvSpPr>
          <p:cNvPr id="3" name="Marcador de Posição do Rodapé 4">
            <a:extLst>
              <a:ext uri="{FF2B5EF4-FFF2-40B4-BE49-F238E27FC236}">
                <a16:creationId xmlns:a16="http://schemas.microsoft.com/office/drawing/2014/main" id="{68525D68-5569-4AB6-56F7-48E99D17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>
            <a:extLst>
              <a:ext uri="{FF2B5EF4-FFF2-40B4-BE49-F238E27FC236}">
                <a16:creationId xmlns:a16="http://schemas.microsoft.com/office/drawing/2014/main" id="{90B5152A-1A28-940D-BC08-119A0C45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044E5-1125-6542-98BE-F9D341BE9655}" type="slidenum">
              <a:rPr lang="pt-PT" altLang="en-VN"/>
              <a:pPr/>
              <a:t>‹#›</a:t>
            </a:fld>
            <a:endParaRPr lang="pt-PT" altLang="en-VN"/>
          </a:p>
        </p:txBody>
      </p:sp>
    </p:spTree>
    <p:extLst>
      <p:ext uri="{BB962C8B-B14F-4D97-AF65-F5344CB8AC3E}">
        <p14:creationId xmlns:p14="http://schemas.microsoft.com/office/powerpoint/2010/main" val="4568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1.1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4.xml"/><Relationship Id="rId18" Type="http://schemas.openxmlformats.org/officeDocument/2006/relationships/customXml" Target="../ink/ink9.xml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customXml" Target="../ink/ink3.xml"/><Relationship Id="rId17" Type="http://schemas.openxmlformats.org/officeDocument/2006/relationships/customXml" Target="../ink/ink8.xml"/><Relationship Id="rId2" Type="http://schemas.openxmlformats.org/officeDocument/2006/relationships/audio" Target="../media/media2.mp3"/><Relationship Id="rId16" Type="http://schemas.openxmlformats.org/officeDocument/2006/relationships/customXml" Target="../ink/ink7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90.png"/><Relationship Id="rId5" Type="http://schemas.openxmlformats.org/officeDocument/2006/relationships/image" Target="../media/image18.png"/><Relationship Id="rId15" Type="http://schemas.openxmlformats.org/officeDocument/2006/relationships/customXml" Target="../ink/ink6.xml"/><Relationship Id="rId10" Type="http://schemas.openxmlformats.org/officeDocument/2006/relationships/customXml" Target="../ink/ink2.xml"/><Relationship Id="rId19" Type="http://schemas.openxmlformats.org/officeDocument/2006/relationships/customXml" Target="../ink/ink10.xml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customXml" Target="../ink/ink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eduhome.com.vn/DHALesson?idGrade=2&amp;idSubject=1&amp;idSeries=33&amp;idTheme=377&amp;IdLevel=2&amp;idThemeServer=12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illustrations/cartoon-confuse-eye-mad-funny-718659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4</a:t>
            </a:r>
            <a:r>
              <a:rPr lang="en-US" sz="3600" b="1" dirty="0">
                <a:solidFill>
                  <a:srgbClr val="FF0000"/>
                </a:solidFill>
              </a:rPr>
              <a:t> : Animals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u="sng" dirty="0">
                <a:solidFill>
                  <a:srgbClr val="002060"/>
                </a:solidFill>
              </a:rPr>
              <a:t>Lesson 3.1</a:t>
            </a:r>
            <a:r>
              <a:rPr lang="en-US" sz="2800" dirty="0">
                <a:solidFill>
                  <a:srgbClr val="002060"/>
                </a:solidFill>
              </a:rPr>
              <a:t>: Vocabulary &amp; Sentence Patterns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</a:t>
            </a:r>
            <a:r>
              <a:rPr lang="en-US" sz="2800">
                <a:solidFill>
                  <a:srgbClr val="00B050"/>
                </a:solidFill>
              </a:rPr>
              <a:t>: 28 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g.mp3" descr="pig.mp3">
            <a:hlinkClick r:id="" action="ppaction://media"/>
            <a:extLst>
              <a:ext uri="{FF2B5EF4-FFF2-40B4-BE49-F238E27FC236}">
                <a16:creationId xmlns:a16="http://schemas.microsoft.com/office/drawing/2014/main" id="{89260055-9480-5AB7-41C8-55B1CA789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9211" y="3095858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pig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7862" y="15820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/pɪɡ/</a:t>
            </a:r>
            <a:b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con lợn, con heo 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D5C37-2EC0-3AEF-B28C-1E70E72E3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89"/>
            <a:ext cx="5747657" cy="673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artoon of a pig&#10;&#10;Description automatically generated with low confidence">
            <a:extLst>
              <a:ext uri="{FF2B5EF4-FFF2-40B4-BE49-F238E27FC236}">
                <a16:creationId xmlns:a16="http://schemas.microsoft.com/office/drawing/2014/main" id="{4E96A6FE-72FA-7B84-A5C0-6B7602A4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5" y="1322148"/>
            <a:ext cx="6020361" cy="46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4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w.mp3" descr="cow.mp3">
            <a:hlinkClick r:id="" action="ppaction://media"/>
            <a:extLst>
              <a:ext uri="{FF2B5EF4-FFF2-40B4-BE49-F238E27FC236}">
                <a16:creationId xmlns:a16="http://schemas.microsoft.com/office/drawing/2014/main" id="{58C54B95-18DC-4B02-8A62-999FB4942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302260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cow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7862" y="15820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kaʊ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bo</a:t>
            </a:r>
            <a:r>
              <a:rPr lang="en-US" sz="2400" dirty="0"/>
              <a:t>̀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D5C37-2EC0-3AEF-B28C-1E70E72E3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89"/>
            <a:ext cx="5747657" cy="673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artoon of a cow&#10;&#10;Description automatically generated with low confidence">
            <a:extLst>
              <a:ext uri="{FF2B5EF4-FFF2-40B4-BE49-F238E27FC236}">
                <a16:creationId xmlns:a16="http://schemas.microsoft.com/office/drawing/2014/main" id="{1962AFCE-28ED-14C3-3251-8B7003CAE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6" y="1198558"/>
            <a:ext cx="6018177" cy="46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-TRACK 53.mp3" descr="CD1-TRACK 53.mp3">
            <a:hlinkClick r:id="" action="ppaction://media"/>
            <a:extLst>
              <a:ext uri="{FF2B5EF4-FFF2-40B4-BE49-F238E27FC236}">
                <a16:creationId xmlns:a16="http://schemas.microsoft.com/office/drawing/2014/main" id="{D9BF6368-A603-820B-C667-E5FE3DCB8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6472" y="337223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31592" y="5248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277C0-6BFA-D5EC-DE75-4F0F35969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74"/>
            <a:ext cx="6519553" cy="763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screenshot, picture frame&#10;&#10;Description automatically generated">
            <a:extLst>
              <a:ext uri="{FF2B5EF4-FFF2-40B4-BE49-F238E27FC236}">
                <a16:creationId xmlns:a16="http://schemas.microsoft.com/office/drawing/2014/main" id="{96B350D5-ABB2-E68B-2904-2C67247D0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231"/>
            <a:ext cx="12192000" cy="30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19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4196219" y="1315233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/>
              <a:t>L</a:t>
            </a:r>
            <a:r>
              <a:rPr lang="en-VN" sz="4800" b="1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25039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59E1C7-153B-F276-79C1-48CD2E676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b="6667"/>
          <a:stretch/>
        </p:blipFill>
        <p:spPr>
          <a:xfrm>
            <a:off x="0" y="350729"/>
            <a:ext cx="12192000" cy="605007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7A01AD-C590-14E3-B2E4-B18E37EF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8" y="3213101"/>
            <a:ext cx="87995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VN" sz="8000" dirty="0">
                <a:solidFill>
                  <a:schemeClr val="bg1"/>
                </a:solidFill>
                <a:latin typeface="Cooper Black" panose="0208090404030B020404" pitchFamily="18" charset="77"/>
              </a:rPr>
              <a:t>FARM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w.mp3" descr="cow.mp3">
            <a:hlinkClick r:id="" action="ppaction://media"/>
            <a:extLst>
              <a:ext uri="{FF2B5EF4-FFF2-40B4-BE49-F238E27FC236}">
                <a16:creationId xmlns:a16="http://schemas.microsoft.com/office/drawing/2014/main" id="{C589692F-4613-E7F3-289C-4ABF9332D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4112" y="2276475"/>
            <a:ext cx="812800" cy="812800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DB24C4D-D3BA-0A69-1DA7-DB83C3B8C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b="6667"/>
          <a:stretch/>
        </p:blipFill>
        <p:spPr>
          <a:xfrm>
            <a:off x="0" y="338203"/>
            <a:ext cx="12192000" cy="603754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8A65E2-356A-DA41-B2D4-A4A7AB81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4" y="2276476"/>
            <a:ext cx="21605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VN" sz="5400" dirty="0" err="1">
                <a:solidFill>
                  <a:schemeClr val="bg1"/>
                </a:solidFill>
                <a:latin typeface="Forte" panose="03060902040502070203" pitchFamily="66" charset="77"/>
              </a:rPr>
              <a:t>cow</a:t>
            </a:r>
            <a:endParaRPr lang="pt-PT" altLang="en-VN" sz="5400" dirty="0">
              <a:solidFill>
                <a:schemeClr val="bg1"/>
              </a:solidFill>
              <a:latin typeface="Forte" panose="03060902040502070203" pitchFamily="66" charset="77"/>
            </a:endParaRPr>
          </a:p>
        </p:txBody>
      </p:sp>
      <p:pic>
        <p:nvPicPr>
          <p:cNvPr id="4" name="Picture 3" descr="A cartoon of a cow&#10;&#10;Description automatically generated with low confidence">
            <a:extLst>
              <a:ext uri="{FF2B5EF4-FFF2-40B4-BE49-F238E27FC236}">
                <a16:creationId xmlns:a16="http://schemas.microsoft.com/office/drawing/2014/main" id="{CC919D3C-BF28-6895-CD9B-177B43A7EA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55" b="80540" l="30859" r="82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26782" r="10809" b="13487"/>
          <a:stretch/>
        </p:blipFill>
        <p:spPr>
          <a:xfrm>
            <a:off x="3575721" y="3229499"/>
            <a:ext cx="3707983" cy="2612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t.mp3" descr="goat.mp3">
            <a:hlinkClick r:id="" action="ppaction://media"/>
            <a:extLst>
              <a:ext uri="{FF2B5EF4-FFF2-40B4-BE49-F238E27FC236}">
                <a16:creationId xmlns:a16="http://schemas.microsoft.com/office/drawing/2014/main" id="{0C5FCC4E-55AF-BF75-3A5E-33A38A85E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2064" y="2344758"/>
            <a:ext cx="812800" cy="812800"/>
          </a:xfrm>
          <a:prstGeom prst="rect">
            <a:avLst/>
          </a:prstGeom>
        </p:spPr>
      </p:pic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A9DC178-D20B-5E86-9654-17B958250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b="6667"/>
          <a:stretch/>
        </p:blipFill>
        <p:spPr>
          <a:xfrm>
            <a:off x="0" y="350729"/>
            <a:ext cx="12192000" cy="605007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02FE5FB-15AE-5C38-FD56-698107AF5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2276476"/>
            <a:ext cx="2160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VN" sz="5400">
                <a:solidFill>
                  <a:schemeClr val="bg1"/>
                </a:solidFill>
                <a:latin typeface="Forte" panose="03060902040502070203" pitchFamily="66" charset="77"/>
              </a:rPr>
              <a:t>Duck</a:t>
            </a:r>
          </a:p>
        </p:txBody>
      </p:sp>
      <p:pic>
        <p:nvPicPr>
          <p:cNvPr id="6" name="Imagem 5" descr="DUCK1.jpg">
            <a:extLst>
              <a:ext uri="{FF2B5EF4-FFF2-40B4-BE49-F238E27FC236}">
                <a16:creationId xmlns:a16="http://schemas.microsoft.com/office/drawing/2014/main" id="{673024CE-7C1F-2FB2-BE37-ADB643B8C2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924176"/>
            <a:ext cx="2519362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g.mp3" descr="pig.mp3">
            <a:hlinkClick r:id="" action="ppaction://media"/>
            <a:extLst>
              <a:ext uri="{FF2B5EF4-FFF2-40B4-BE49-F238E27FC236}">
                <a16:creationId xmlns:a16="http://schemas.microsoft.com/office/drawing/2014/main" id="{7A86E36F-2884-D919-42BC-799668181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458EE45-2542-2B6A-C074-B203610232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b="6667"/>
          <a:stretch/>
        </p:blipFill>
        <p:spPr>
          <a:xfrm>
            <a:off x="0" y="350729"/>
            <a:ext cx="12192000" cy="605007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71DF6D2-B96F-8B0E-9B84-FE80ECDD2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2205039"/>
            <a:ext cx="21605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VN" sz="5400">
                <a:solidFill>
                  <a:schemeClr val="bg1"/>
                </a:solidFill>
                <a:latin typeface="Forte" panose="03060902040502070203" pitchFamily="66" charset="77"/>
              </a:rPr>
              <a:t>Pig</a:t>
            </a:r>
          </a:p>
        </p:txBody>
      </p:sp>
      <p:pic>
        <p:nvPicPr>
          <p:cNvPr id="6" name="Imagem 5" descr="PIG1.jpg">
            <a:extLst>
              <a:ext uri="{FF2B5EF4-FFF2-40B4-BE49-F238E27FC236}">
                <a16:creationId xmlns:a16="http://schemas.microsoft.com/office/drawing/2014/main" id="{359D2006-91C9-5481-0969-7B6B55A8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284539"/>
            <a:ext cx="31765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ck.mp3" descr="duck.mp3">
            <a:hlinkClick r:id="" action="ppaction://media"/>
            <a:extLst>
              <a:ext uri="{FF2B5EF4-FFF2-40B4-BE49-F238E27FC236}">
                <a16:creationId xmlns:a16="http://schemas.microsoft.com/office/drawing/2014/main" id="{22664E7E-DA15-6F06-EEB3-177CFB9D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FD05EA9-9D38-366B-A62C-2A5C90A1C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b="6667"/>
          <a:stretch/>
        </p:blipFill>
        <p:spPr>
          <a:xfrm>
            <a:off x="0" y="350729"/>
            <a:ext cx="12192000" cy="605007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11FBB22-36A9-20E0-62E1-E7CF5D28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2420939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VN" sz="5400">
                <a:solidFill>
                  <a:schemeClr val="bg1"/>
                </a:solidFill>
                <a:latin typeface="Forte" panose="03060902040502070203" pitchFamily="66" charset="77"/>
              </a:rPr>
              <a:t>Goat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F966174-520B-36CF-0D94-3758953EA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9269" y1="47872" x2="19269" y2="47872"/>
                        <a14:backgroundMark x1="21927" y1="54681" x2="19934" y2="40000"/>
                        <a14:backgroundMark x1="19934" y1="40000" x2="25415" y2="27447"/>
                        <a14:backgroundMark x1="25415" y1="27447" x2="32890" y2="19362"/>
                        <a14:backgroundMark x1="32890" y1="19362" x2="44850" y2="17447"/>
                        <a14:backgroundMark x1="44850" y1="17447" x2="74252" y2="20638"/>
                        <a14:backgroundMark x1="74252" y1="20638" x2="85714" y2="28298"/>
                        <a14:backgroundMark x1="85714" y1="28298" x2="91528" y2="39149"/>
                        <a14:backgroundMark x1="91528" y1="39149" x2="77907" y2="75957"/>
                        <a14:backgroundMark x1="77907" y1="75957" x2="70764" y2="87021"/>
                        <a14:backgroundMark x1="70764" y1="87021" x2="60299" y2="90851"/>
                        <a14:backgroundMark x1="60299" y1="90851" x2="49834" y2="86383"/>
                        <a14:backgroundMark x1="49834" y1="86383" x2="40864" y2="77021"/>
                        <a14:backgroundMark x1="40864" y1="77021" x2="30565" y2="77234"/>
                        <a14:backgroundMark x1="30565" y1="77234" x2="24419" y2="67447"/>
                        <a14:backgroundMark x1="24419" y1="67447" x2="21595" y2="55532"/>
                        <a14:backgroundMark x1="21595" y1="55532" x2="20930" y2="54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60" y="1936750"/>
            <a:ext cx="4954990" cy="38685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3E460F-5D1E-B22B-10B3-86164AF80210}"/>
                  </a:ext>
                </a:extLst>
              </p14:cNvPr>
              <p14:cNvContentPartPr/>
              <p14:nvPr/>
            </p14:nvContentPartPr>
            <p14:xfrm>
              <a:off x="5049087" y="347879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3E460F-5D1E-B22B-10B3-86164AF802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6087" y="3415792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7E0312D-F83E-9FE2-5DB1-6B5E0040BA09}"/>
              </a:ext>
            </a:extLst>
          </p:cNvPr>
          <p:cNvGrpSpPr/>
          <p:nvPr/>
        </p:nvGrpSpPr>
        <p:grpSpPr>
          <a:xfrm>
            <a:off x="5067447" y="3444952"/>
            <a:ext cx="20880" cy="29520"/>
            <a:chOff x="3543447" y="3444952"/>
            <a:chExt cx="20880" cy="2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39B34ED-296D-19CD-85DE-C2FB8EDE552C}"/>
                    </a:ext>
                  </a:extLst>
                </p14:cNvPr>
                <p14:cNvContentPartPr/>
                <p14:nvPr/>
              </p14:nvContentPartPr>
              <p14:xfrm>
                <a:off x="3560367" y="3473752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39B34ED-296D-19CD-85DE-C2FB8EDE552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51727" y="34647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632B0B-B8DF-D378-AB9B-F0FB1E977F13}"/>
                    </a:ext>
                  </a:extLst>
                </p14:cNvPr>
                <p14:cNvContentPartPr/>
                <p14:nvPr/>
              </p14:nvContentPartPr>
              <p14:xfrm>
                <a:off x="3562167" y="3444952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632B0B-B8DF-D378-AB9B-F0FB1E977F1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53167" y="34359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E098EA9-B615-937E-737B-A589252E5403}"/>
                    </a:ext>
                  </a:extLst>
                </p14:cNvPr>
                <p14:cNvContentPartPr/>
                <p14:nvPr/>
              </p14:nvContentPartPr>
              <p14:xfrm>
                <a:off x="3563967" y="3474112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E098EA9-B615-937E-737B-A589252E540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54967" y="34654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C22D638-1917-101B-FFF8-A17501B27AFF}"/>
                    </a:ext>
                  </a:extLst>
                </p14:cNvPr>
                <p14:cNvContentPartPr/>
                <p14:nvPr/>
              </p14:nvContentPartPr>
              <p14:xfrm>
                <a:off x="3543447" y="3468352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C22D638-1917-101B-FFF8-A17501B27AF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34447" y="34593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1AD7E2E-8FDA-C9ED-B8C4-EBD621FFBE6A}"/>
                    </a:ext>
                  </a:extLst>
                </p14:cNvPr>
                <p14:cNvContentPartPr/>
                <p14:nvPr/>
              </p14:nvContentPartPr>
              <p14:xfrm>
                <a:off x="3543447" y="3468352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1AD7E2E-8FDA-C9ED-B8C4-EBD621FFBE6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34447" y="34593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B2C838E-8C81-F74B-CAFF-5700670DBD0C}"/>
                    </a:ext>
                  </a:extLst>
                </p14:cNvPr>
                <p14:cNvContentPartPr/>
                <p14:nvPr/>
              </p14:nvContentPartPr>
              <p14:xfrm>
                <a:off x="3543447" y="3468352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B2C838E-8C81-F74B-CAFF-5700670DBD0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34447" y="34593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3A73A27-27AC-4E2C-7B18-5DE69B34E846}"/>
                    </a:ext>
                  </a:extLst>
                </p14:cNvPr>
                <p14:cNvContentPartPr/>
                <p14:nvPr/>
              </p14:nvContentPartPr>
              <p14:xfrm>
                <a:off x="3543447" y="3468352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3A73A27-27AC-4E2C-7B18-5DE69B34E8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34447" y="34593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D6FC532-8CBA-4015-A987-D96A091CF816}"/>
                    </a:ext>
                  </a:extLst>
                </p14:cNvPr>
                <p14:cNvContentPartPr/>
                <p14:nvPr/>
              </p14:nvContentPartPr>
              <p14:xfrm>
                <a:off x="3543447" y="3468352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D6FC532-8CBA-4015-A987-D96A091CF81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34447" y="34593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DA43151-5A62-EF70-E7A3-8D31CF24EC6E}"/>
                  </a:ext>
                </a:extLst>
              </p14:cNvPr>
              <p14:cNvContentPartPr/>
              <p14:nvPr/>
            </p14:nvContentPartPr>
            <p14:xfrm>
              <a:off x="5072127" y="346403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DA43151-5A62-EF70-E7A3-8D31CF24EC6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36127" y="3428032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42557" y="646504"/>
            <a:ext cx="5902036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724CA-72A4-E852-9184-0BB582CA3B72}"/>
              </a:ext>
            </a:extLst>
          </p:cNvPr>
          <p:cNvSpPr txBox="1"/>
          <p:nvPr/>
        </p:nvSpPr>
        <p:spPr>
          <a:xfrm>
            <a:off x="2366609" y="3041083"/>
            <a:ext cx="308416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What’s that?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CCBE8-933D-9C19-72FA-2E8AFB0E49F8}"/>
              </a:ext>
            </a:extLst>
          </p:cNvPr>
          <p:cNvSpPr txBox="1"/>
          <p:nvPr/>
        </p:nvSpPr>
        <p:spPr>
          <a:xfrm>
            <a:off x="4132613" y="4085111"/>
            <a:ext cx="282632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  <a:ea typeface="Times New Roman" panose="02020603050405020304" pitchFamily="18" charset="0"/>
              </a:rPr>
              <a:t>It’s a (</a:t>
            </a:r>
            <a:r>
              <a:rPr lang="en-US" sz="4000" i="1" dirty="0">
                <a:solidFill>
                  <a:srgbClr val="FF0000"/>
                </a:solidFill>
                <a:ea typeface="Times New Roman" panose="02020603050405020304" pitchFamily="18" charset="0"/>
              </a:rPr>
              <a:t>duck</a:t>
            </a:r>
            <a:r>
              <a:rPr lang="en-US" sz="4000" i="1" dirty="0">
                <a:solidFill>
                  <a:srgbClr val="0070C0"/>
                </a:solidFill>
                <a:ea typeface="Times New Roman" panose="02020603050405020304" pitchFamily="18" charset="0"/>
              </a:rPr>
              <a:t>).</a:t>
            </a:r>
            <a:endParaRPr lang="en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65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-TRACK 54.mp3" descr="CD1-TRACK 54.mp3">
            <a:hlinkClick r:id="" action="ppaction://media"/>
            <a:extLst>
              <a:ext uri="{FF2B5EF4-FFF2-40B4-BE49-F238E27FC236}">
                <a16:creationId xmlns:a16="http://schemas.microsoft.com/office/drawing/2014/main" id="{15D217AE-C541-FDB6-B196-30C64D232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627" y="354989"/>
            <a:ext cx="812800" cy="8128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6A99800-9142-D17B-43D0-FEE331436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11" y="330017"/>
            <a:ext cx="9010389" cy="6193695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D12C19F-8134-FCED-7DB3-8D44A85C1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88"/>
            <a:ext cx="5536504" cy="854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8961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18A70B-3AC1-A8C0-045E-53F1D1662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412"/>
            <a:ext cx="5130800" cy="104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9A2E8D-A0A1-024B-F3F8-A26580191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" y="2146299"/>
            <a:ext cx="12208148" cy="29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55.mp4" descr="song 55.mp4">
            <a:hlinkClick r:id="" action="ppaction://media"/>
            <a:extLst>
              <a:ext uri="{FF2B5EF4-FFF2-40B4-BE49-F238E27FC236}">
                <a16:creationId xmlns:a16="http://schemas.microsoft.com/office/drawing/2014/main" id="{18BF21E1-6258-7959-2F89-9E4EF4ECCE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6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E5D68B-2463-80F5-F6F7-A4F5B6659A4C}"/>
              </a:ext>
            </a:extLst>
          </p:cNvPr>
          <p:cNvSpPr txBox="1"/>
          <p:nvPr/>
        </p:nvSpPr>
        <p:spPr>
          <a:xfrm>
            <a:off x="0" y="32555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4" name="Picture 3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17CEA04F-56AE-B9DA-B6E9-2C9E81847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25550"/>
            <a:ext cx="3098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9328DA2-93C4-92D7-8EFA-6A4DA30A9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" y="1207906"/>
            <a:ext cx="12030415" cy="476806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F9930A-1068-51CD-4C6C-A71959A28E1D}"/>
              </a:ext>
            </a:extLst>
          </p:cNvPr>
          <p:cNvCxnSpPr>
            <a:cxnSpLocks/>
          </p:cNvCxnSpPr>
          <p:nvPr/>
        </p:nvCxnSpPr>
        <p:spPr>
          <a:xfrm>
            <a:off x="2718148" y="2511468"/>
            <a:ext cx="2147412" cy="16596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29AE6E-FFCE-4629-AC57-48B09DCDE187}"/>
              </a:ext>
            </a:extLst>
          </p:cNvPr>
          <p:cNvCxnSpPr>
            <a:cxnSpLocks/>
          </p:cNvCxnSpPr>
          <p:nvPr/>
        </p:nvCxnSpPr>
        <p:spPr>
          <a:xfrm flipV="1">
            <a:off x="7227518" y="2592888"/>
            <a:ext cx="2246334" cy="54923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4163F7-AA3C-A8B4-25FE-52F2415BA025}"/>
              </a:ext>
            </a:extLst>
          </p:cNvPr>
          <p:cNvCxnSpPr>
            <a:cxnSpLocks/>
          </p:cNvCxnSpPr>
          <p:nvPr/>
        </p:nvCxnSpPr>
        <p:spPr>
          <a:xfrm flipV="1">
            <a:off x="2756248" y="3142118"/>
            <a:ext cx="2071211" cy="1605246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F92E98-BFD3-738A-C8D4-782604A2FB37}"/>
              </a:ext>
            </a:extLst>
          </p:cNvPr>
          <p:cNvCxnSpPr>
            <a:cxnSpLocks/>
          </p:cNvCxnSpPr>
          <p:nvPr/>
        </p:nvCxnSpPr>
        <p:spPr>
          <a:xfrm>
            <a:off x="7326441" y="2054268"/>
            <a:ext cx="2147411" cy="2693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9357" y="438539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22193"/>
            <a:ext cx="10203437" cy="499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2CDD80-D73A-B761-9041-FB39FC852748}"/>
              </a:ext>
            </a:extLst>
          </p:cNvPr>
          <p:cNvSpPr txBox="1"/>
          <p:nvPr/>
        </p:nvSpPr>
        <p:spPr>
          <a:xfrm>
            <a:off x="4045907" y="1465545"/>
            <a:ext cx="2734146" cy="70788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13600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animals and ask what animal it is, using ….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  <a:cs typeface="Futura" panose="020B0602020204020303" pitchFamily="34" charset="-79"/>
              </a:rPr>
              <a:t>duck, goat, pig, cow </a:t>
            </a:r>
            <a:endParaRPr lang="en-US" sz="3600" dirty="0">
              <a:solidFill>
                <a:srgbClr val="00B050"/>
              </a:solidFill>
            </a:endParaRPr>
          </a:p>
          <a:p>
            <a:endParaRPr lang="en-US" sz="3600" i="1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What’s that?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		  It’s a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duck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cs typeface="Futura" panose="020B0602020204020303" pitchFamily="34" charset="-79"/>
              </a:rPr>
              <a:t>duck, goat, pig, cow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What’s that?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It’s a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duck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29 SB)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pic>
        <p:nvPicPr>
          <p:cNvPr id="7" name="Picture 6" descr="Icon, circle&#10;&#10;Description automatically generated">
            <a:extLst>
              <a:ext uri="{FF2B5EF4-FFF2-40B4-BE49-F238E27FC236}">
                <a16:creationId xmlns:a16="http://schemas.microsoft.com/office/drawing/2014/main" id="{0E1C51AE-026D-8CC1-A505-2FBA6AA9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814861" y="1633249"/>
            <a:ext cx="6034762" cy="4186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339F02-D83D-B423-C98F-1F93A07D8DB4}"/>
              </a:ext>
            </a:extLst>
          </p:cNvPr>
          <p:cNvSpPr txBox="1"/>
          <p:nvPr/>
        </p:nvSpPr>
        <p:spPr>
          <a:xfrm>
            <a:off x="1850760" y="2301111"/>
            <a:ext cx="6228527" cy="1127889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</a:rPr>
              <a:t>Find the card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cs typeface="Futura" panose="020B0602020204020303" pitchFamily="34" charset="-79"/>
              </a:rPr>
              <a:t>duck,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cs typeface="Futura" panose="020B0602020204020303" pitchFamily="34" charset="-79"/>
              </a:rPr>
              <a:t>goat,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cs typeface="Futura" panose="020B0602020204020303" pitchFamily="34" charset="-79"/>
              </a:rPr>
              <a:t>pig,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cs typeface="Futura" panose="020B0602020204020303" pitchFamily="34" charset="-79"/>
              </a:rPr>
              <a:t>cow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at.mp3" descr="goat.mp3">
            <a:hlinkClick r:id="" action="ppaction://media"/>
            <a:extLst>
              <a:ext uri="{FF2B5EF4-FFF2-40B4-BE49-F238E27FC236}">
                <a16:creationId xmlns:a16="http://schemas.microsoft.com/office/drawing/2014/main" id="{B6387214-63ED-E9A9-61A7-6C8F85DAE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0044" y="3144644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duck</a:t>
            </a:r>
            <a:r>
              <a:rPr lang="en-US" sz="3600" b="1" dirty="0">
                <a:latin typeface="MyriadPro"/>
              </a:rPr>
              <a:t> 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8067862" y="15820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dʌk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vịt</a:t>
            </a:r>
            <a:r>
              <a:rPr lang="en-US" sz="2400" dirty="0"/>
              <a:t>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D5C37-2EC0-3AEF-B28C-1E70E72E3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89"/>
            <a:ext cx="5747657" cy="673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B54A26-693F-A448-0E9B-D0DCCD166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6" y="1301446"/>
            <a:ext cx="5762801" cy="44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ck.mp3" descr="duck.mp3">
            <a:hlinkClick r:id="" action="ppaction://media"/>
            <a:extLst>
              <a:ext uri="{FF2B5EF4-FFF2-40B4-BE49-F238E27FC236}">
                <a16:creationId xmlns:a16="http://schemas.microsoft.com/office/drawing/2014/main" id="{8A76037C-BF9B-8FF2-3A4C-9347A7821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3144645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goat </a:t>
            </a:r>
            <a:endParaRPr lang="en-US" sz="96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7862" y="15820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2475" y="4005430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ɡoʊt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/>
              <a:t>con dê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D5C37-2EC0-3AEF-B28C-1E70E72E3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89"/>
            <a:ext cx="5747657" cy="673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12300A1-CC70-D2E2-8E45-C026022C5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31" y="1348027"/>
            <a:ext cx="5862178" cy="45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6902</TotalTime>
  <Words>330</Words>
  <Application>Microsoft Office PowerPoint</Application>
  <PresentationFormat>Widescreen</PresentationFormat>
  <Paragraphs>87</Paragraphs>
  <Slides>34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Cooper Black</vt:lpstr>
      <vt:lpstr>Forte</vt:lpstr>
      <vt:lpstr>Futura</vt:lpstr>
      <vt:lpstr>MyriadPro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167</cp:revision>
  <dcterms:created xsi:type="dcterms:W3CDTF">2020-12-08T03:17:05Z</dcterms:created>
  <dcterms:modified xsi:type="dcterms:W3CDTF">2022-08-17T08:36:42Z</dcterms:modified>
</cp:coreProperties>
</file>