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6"/>
  </p:notesMasterIdLst>
  <p:sldIdLst>
    <p:sldId id="300" r:id="rId3"/>
    <p:sldId id="304" r:id="rId4"/>
    <p:sldId id="302" r:id="rId5"/>
    <p:sldId id="292" r:id="rId6"/>
    <p:sldId id="360" r:id="rId7"/>
    <p:sldId id="393" r:id="rId8"/>
    <p:sldId id="418" r:id="rId9"/>
    <p:sldId id="334" r:id="rId10"/>
    <p:sldId id="306" r:id="rId11"/>
    <p:sldId id="395" r:id="rId12"/>
    <p:sldId id="419" r:id="rId13"/>
    <p:sldId id="355" r:id="rId14"/>
    <p:sldId id="422" r:id="rId15"/>
    <p:sldId id="421" r:id="rId16"/>
    <p:sldId id="265" r:id="rId17"/>
    <p:sldId id="269" r:id="rId18"/>
    <p:sldId id="274" r:id="rId19"/>
    <p:sldId id="264" r:id="rId20"/>
    <p:sldId id="266" r:id="rId21"/>
    <p:sldId id="267" r:id="rId22"/>
    <p:sldId id="268" r:id="rId23"/>
    <p:sldId id="271" r:id="rId24"/>
    <p:sldId id="400" r:id="rId25"/>
    <p:sldId id="391" r:id="rId26"/>
    <p:sldId id="423" r:id="rId27"/>
    <p:sldId id="427" r:id="rId28"/>
    <p:sldId id="315" r:id="rId29"/>
    <p:sldId id="426" r:id="rId30"/>
    <p:sldId id="331" r:id="rId31"/>
    <p:sldId id="295" r:id="rId32"/>
    <p:sldId id="329" r:id="rId33"/>
    <p:sldId id="343" r:id="rId34"/>
    <p:sldId id="34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8"/>
    <p:restoredTop sz="94629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Divide the class into teams. </a:t>
            </a:r>
          </a:p>
          <a:p>
            <a:r>
              <a:rPr lang="en-US" dirty="0"/>
              <a:t>W</a:t>
            </a:r>
            <a:r>
              <a:rPr lang="en-VN" dirty="0"/>
              <a:t>rite a word on the board with several letters missing.</a:t>
            </a:r>
          </a:p>
          <a:p>
            <a:r>
              <a:rPr lang="en-VN" dirty="0"/>
              <a:t>Have each team take turns calling out a letter.</a:t>
            </a:r>
          </a:p>
          <a:p>
            <a:r>
              <a:rPr lang="en-VN" dirty="0"/>
              <a:t>Add the missing letters to the word if correctly guessed.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87918"/>
      </p:ext>
    </p:extLst>
  </p:cSld>
  <p:clrMapOvr>
    <a:masterClrMapping/>
  </p:clrMapOvr>
  <p:transition spd="slow" advClick="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24939"/>
      </p:ext>
    </p:extLst>
  </p:cSld>
  <p:clrMapOvr>
    <a:masterClrMapping/>
  </p:clrMapOvr>
  <p:transition spd="slow" advClick="0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18723"/>
      </p:ext>
    </p:extLst>
  </p:cSld>
  <p:clrMapOvr>
    <a:masterClrMapping/>
  </p:clrMapOvr>
  <p:transition spd="slow" advClick="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676834"/>
      </p:ext>
    </p:extLst>
  </p:cSld>
  <p:clrMapOvr>
    <a:masterClrMapping/>
  </p:clrMapOvr>
  <p:transition spd="slow" advClick="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178438"/>
      </p:ext>
    </p:extLst>
  </p:cSld>
  <p:clrMapOvr>
    <a:masterClrMapping/>
  </p:clrMapOvr>
  <p:transition spd="slow" advClick="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145607"/>
      </p:ext>
    </p:extLst>
  </p:cSld>
  <p:clrMapOvr>
    <a:masterClrMapping/>
  </p:clrMapOvr>
  <p:transition spd="slow" advClick="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718929"/>
      </p:ext>
    </p:extLst>
  </p:cSld>
  <p:clrMapOvr>
    <a:masterClrMapping/>
  </p:clrMapOvr>
  <p:transition spd="slow" advClick="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146296"/>
      </p:ext>
    </p:extLst>
  </p:cSld>
  <p:clrMapOvr>
    <a:masterClrMapping/>
  </p:clrMapOvr>
  <p:transition spd="slow" advClick="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35386"/>
      </p:ext>
    </p:extLst>
  </p:cSld>
  <p:clrMapOvr>
    <a:masterClrMapping/>
  </p:clrMapOvr>
  <p:transition spd="slow" advClick="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806495"/>
      </p:ext>
    </p:extLst>
  </p:cSld>
  <p:clrMapOvr>
    <a:masterClrMapping/>
  </p:clrMapOvr>
  <p:transition spd="slow" advClick="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91227"/>
      </p:ext>
    </p:extLst>
  </p:cSld>
  <p:clrMapOvr>
    <a:masterClrMapping/>
  </p:clrMapOvr>
  <p:transition spd="slow" advClick="0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2.2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4911-890F-C949-92EE-9ACA5BDA8B54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25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duhome.com.vn/DHALesson?idGrade=2&amp;idSubject=1&amp;idSeries=33&amp;idTheme=377&amp;IdLevel=2&amp;idThemeServer=12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wl.excelsior.edu/writing-process/prewriting-strategies/prewriting-strategies-asking-defining-question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publicdomainpictures.net/view-image.php?image=127060&amp;picture=musical-notes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7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4</a:t>
            </a:r>
            <a:r>
              <a:rPr lang="en-US" sz="3600" b="1" dirty="0">
                <a:solidFill>
                  <a:srgbClr val="FF0000"/>
                </a:solidFill>
              </a:rPr>
              <a:t> : Animals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u="sng" dirty="0">
                <a:solidFill>
                  <a:srgbClr val="002060"/>
                </a:solidFill>
              </a:rPr>
              <a:t>Lesson 2.2</a:t>
            </a:r>
            <a:r>
              <a:rPr lang="en-US" sz="2800" dirty="0">
                <a:solidFill>
                  <a:srgbClr val="002060"/>
                </a:solidFill>
              </a:rPr>
              <a:t>: Phonics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31  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-TRACK 60.mp3" descr="CD1-TRACK 60.mp3">
            <a:hlinkClick r:id="" action="ppaction://media"/>
            <a:extLst>
              <a:ext uri="{FF2B5EF4-FFF2-40B4-BE49-F238E27FC236}">
                <a16:creationId xmlns:a16="http://schemas.microsoft.com/office/drawing/2014/main" id="{DC7801D0-3E2C-0A4C-154C-3CE67C95F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2454" y="303579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6A4A25-470C-5354-2270-AA0954562060}"/>
              </a:ext>
            </a:extLst>
          </p:cNvPr>
          <p:cNvSpPr txBox="1"/>
          <p:nvPr/>
        </p:nvSpPr>
        <p:spPr>
          <a:xfrm>
            <a:off x="6825216" y="4776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0DCD1-CEC4-3DF0-A66E-4E77CEAF406F}"/>
              </a:ext>
            </a:extLst>
          </p:cNvPr>
          <p:cNvSpPr txBox="1"/>
          <p:nvPr/>
        </p:nvSpPr>
        <p:spPr>
          <a:xfrm>
            <a:off x="4725088" y="5496398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/s/ 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C14D8ED-3BDF-95FF-7CFD-078991098C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8" r="9159" b="11672"/>
          <a:stretch/>
        </p:blipFill>
        <p:spPr>
          <a:xfrm>
            <a:off x="0" y="337197"/>
            <a:ext cx="566453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vector graphics, spectacles&#10;&#10;Description automatically generated">
            <a:extLst>
              <a:ext uri="{FF2B5EF4-FFF2-40B4-BE49-F238E27FC236}">
                <a16:creationId xmlns:a16="http://schemas.microsoft.com/office/drawing/2014/main" id="{D3684679-27D6-EA2D-7F03-0542469BC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09" y="1249229"/>
            <a:ext cx="4644491" cy="3904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8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8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9B16FA-9FA7-C737-D5C9-606FD327D7D8}"/>
              </a:ext>
            </a:extLst>
          </p:cNvPr>
          <p:cNvSpPr txBox="1"/>
          <p:nvPr/>
        </p:nvSpPr>
        <p:spPr>
          <a:xfrm>
            <a:off x="4101287" y="764297"/>
            <a:ext cx="3329629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trace!</a:t>
            </a:r>
            <a:endParaRPr lang="en-VN" sz="5400" b="1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031488F-F382-C038-0861-7BF670167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0" y="1765734"/>
            <a:ext cx="6225060" cy="426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1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-TRACK 61.mp3" descr="CD1-TRACK 61.mp3">
            <a:hlinkClick r:id="" action="ppaction://media"/>
            <a:extLst>
              <a:ext uri="{FF2B5EF4-FFF2-40B4-BE49-F238E27FC236}">
                <a16:creationId xmlns:a16="http://schemas.microsoft.com/office/drawing/2014/main" id="{3729430E-49A1-A6CC-B6ED-343D862A9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0817" y="328440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1791" y="4653918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5432" y="79827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06DBA-4E64-F876-2BF9-4C568A874F57}"/>
              </a:ext>
            </a:extLst>
          </p:cNvPr>
          <p:cNvSpPr txBox="1"/>
          <p:nvPr/>
        </p:nvSpPr>
        <p:spPr>
          <a:xfrm>
            <a:off x="1837788" y="5342896"/>
            <a:ext cx="1630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3A3C17-E760-AE22-F568-E1757D57E41A}"/>
              </a:ext>
            </a:extLst>
          </p:cNvPr>
          <p:cNvSpPr txBox="1"/>
          <p:nvPr/>
        </p:nvSpPr>
        <p:spPr>
          <a:xfrm>
            <a:off x="7533778" y="466535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409AD-ECFA-5116-3ACF-558DA6F184CC}"/>
              </a:ext>
            </a:extLst>
          </p:cNvPr>
          <p:cNvSpPr txBox="1"/>
          <p:nvPr/>
        </p:nvSpPr>
        <p:spPr>
          <a:xfrm>
            <a:off x="7154997" y="5342896"/>
            <a:ext cx="1630955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255698CA-5EA3-7701-F729-D7D6D10EA8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9" b="14422"/>
          <a:stretch/>
        </p:blipFill>
        <p:spPr>
          <a:xfrm>
            <a:off x="0" y="425487"/>
            <a:ext cx="6997472" cy="742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AC2229-75CF-7CD9-DB8F-2A0B392741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20"/>
          <a:stretch/>
        </p:blipFill>
        <p:spPr>
          <a:xfrm>
            <a:off x="733943" y="1557751"/>
            <a:ext cx="5011674" cy="2781836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354F26-2D3F-A79E-8DA3-E9386A0AB9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20"/>
          <a:stretch/>
        </p:blipFill>
        <p:spPr>
          <a:xfrm>
            <a:off x="5745616" y="1331749"/>
            <a:ext cx="4697097" cy="29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3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B6B3AD-A37C-C62B-5E09-ABFD71922D74}"/>
              </a:ext>
            </a:extLst>
          </p:cNvPr>
          <p:cNvSpPr txBox="1"/>
          <p:nvPr/>
        </p:nvSpPr>
        <p:spPr>
          <a:xfrm>
            <a:off x="4101287" y="764297"/>
            <a:ext cx="3390865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write!</a:t>
            </a:r>
            <a:endParaRPr lang="en-VN" sz="5400" b="1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9FC860-778A-D5B9-6FE2-930463A7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5" y="1909969"/>
            <a:ext cx="5099090" cy="4283235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687C98-A0C7-1953-FD46-232CDFFD9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73" y="1790699"/>
            <a:ext cx="4378739" cy="41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35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-TRACK 62.mp3" descr="CD1-TRACK 62.mp3">
            <a:hlinkClick r:id="" action="ppaction://media"/>
            <a:extLst>
              <a:ext uri="{FF2B5EF4-FFF2-40B4-BE49-F238E27FC236}">
                <a16:creationId xmlns:a16="http://schemas.microsoft.com/office/drawing/2014/main" id="{9AAEF7BB-04B3-715C-0585-6CCF38FCA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7205" y="401827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13C4C8A1-89F4-0A20-C3AB-D175798C1A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2" r="10166" b="18692"/>
          <a:stretch/>
        </p:blipFill>
        <p:spPr>
          <a:xfrm>
            <a:off x="1" y="371060"/>
            <a:ext cx="3472070" cy="843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D36A61-85C6-F622-30DE-D749E1CF6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31" y="371060"/>
            <a:ext cx="7835438" cy="602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677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2427900" y="2034842"/>
            <a:ext cx="73362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 THE CORRECT WORD.</a:t>
            </a:r>
          </a:p>
        </p:txBody>
      </p:sp>
    </p:spTree>
    <p:extLst>
      <p:ext uri="{BB962C8B-B14F-4D97-AF65-F5344CB8AC3E}">
        <p14:creationId xmlns:p14="http://schemas.microsoft.com/office/powerpoint/2010/main" val="426369733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2856885" y="1944685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/r/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6222609" y="1944685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/s/</a:t>
            </a: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297" y="3583439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s sound.mp3" descr="s sound.mp3">
            <a:hlinkClick r:id="" action="ppaction://media"/>
            <a:extLst>
              <a:ext uri="{FF2B5EF4-FFF2-40B4-BE49-F238E27FC236}">
                <a16:creationId xmlns:a16="http://schemas.microsoft.com/office/drawing/2014/main" id="{6FBFFFE7-2C96-C759-8163-3C3642A39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9720" y="12607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1982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6418140" y="1994714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2788992" y="1969146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/r/</a:t>
            </a: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978" y="3755290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r sound.mp3" descr="r sound.mp3">
            <a:hlinkClick r:id="" action="ppaction://media"/>
            <a:extLst>
              <a:ext uri="{FF2B5EF4-FFF2-40B4-BE49-F238E27FC236}">
                <a16:creationId xmlns:a16="http://schemas.microsoft.com/office/drawing/2014/main" id="{3ADD54D9-8AE9-D54B-32D7-98590F669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13053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8283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2899582" y="2068950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snake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6455432" y="2068950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rabbit</a:t>
            </a: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992" y="3730944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r r rabbit.mp3" descr="r r rabbit.mp3">
            <a:hlinkClick r:id="" action="ppaction://media"/>
            <a:extLst>
              <a:ext uri="{FF2B5EF4-FFF2-40B4-BE49-F238E27FC236}">
                <a16:creationId xmlns:a16="http://schemas.microsoft.com/office/drawing/2014/main" id="{AB2D9A1E-7EA4-47AD-55AB-B1BA67D8B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24" y="18101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8560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6335150" y="2906654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2466852" y="2871485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</a:t>
            </a: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4553756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r r robot.mp3" descr="r r robot.mp3">
            <a:hlinkClick r:id="" action="ppaction://media"/>
            <a:extLst>
              <a:ext uri="{FF2B5EF4-FFF2-40B4-BE49-F238E27FC236}">
                <a16:creationId xmlns:a16="http://schemas.microsoft.com/office/drawing/2014/main" id="{27D4C302-E1E2-BFAA-FD44-25ADC1CBD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10042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415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162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6418140" y="1994714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2788992" y="1969146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</a:t>
            </a: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978" y="3755290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s s sea.mp3" descr="s s sea.mp3">
            <a:hlinkClick r:id="" action="ppaction://media"/>
            <a:extLst>
              <a:ext uri="{FF2B5EF4-FFF2-40B4-BE49-F238E27FC236}">
                <a16:creationId xmlns:a16="http://schemas.microsoft.com/office/drawing/2014/main" id="{16E05E80-3CAF-FF45-8153-E6576C4E1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19947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4953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3191238" y="2070435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A0757D-690A-4F3C-A673-896723C8BBB4}"/>
              </a:ext>
            </a:extLst>
          </p:cNvPr>
          <p:cNvSpPr/>
          <p:nvPr/>
        </p:nvSpPr>
        <p:spPr>
          <a:xfrm>
            <a:off x="6163778" y="2078277"/>
            <a:ext cx="28369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</a:t>
            </a:r>
          </a:p>
        </p:txBody>
      </p:sp>
      <p:sp>
        <p:nvSpPr>
          <p:cNvPr id="8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CEB11-7538-4C60-91EF-3A30ABEC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090" y="3709167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ysClr val="windowText" lastClr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s s sun.mp3" descr="s s sun.mp3">
            <a:hlinkClick r:id="" action="ppaction://media"/>
            <a:extLst>
              <a:ext uri="{FF2B5EF4-FFF2-40B4-BE49-F238E27FC236}">
                <a16:creationId xmlns:a16="http://schemas.microsoft.com/office/drawing/2014/main" id="{FB87E3D7-312D-9F74-47A7-54205533D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12576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7515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  <p:bldP spid="3" grpId="0"/>
      <p:bldP spid="3" grpId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61531-CCA2-4AF2-B1EE-93FF9476613F}"/>
              </a:ext>
            </a:extLst>
          </p:cNvPr>
          <p:cNvSpPr/>
          <p:nvPr/>
        </p:nvSpPr>
        <p:spPr>
          <a:xfrm>
            <a:off x="2665929" y="2917205"/>
            <a:ext cx="66187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JOB.</a:t>
            </a:r>
          </a:p>
        </p:txBody>
      </p:sp>
    </p:spTree>
    <p:extLst>
      <p:ext uri="{BB962C8B-B14F-4D97-AF65-F5344CB8AC3E}">
        <p14:creationId xmlns:p14="http://schemas.microsoft.com/office/powerpoint/2010/main" val="407487045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35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1728592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312281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8BE07DEA-BB31-DEEE-BB97-EF8F90703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5064" y="451954"/>
            <a:ext cx="812800" cy="81280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38CCF41-8E04-F683-D518-AE6940A7A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052"/>
            <a:ext cx="4587864" cy="946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8C7DCB6-D323-07C0-9392-8FA4E6DBA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1" y="1790719"/>
            <a:ext cx="4267200" cy="37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23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87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357675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9357" y="438539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330" y="1337405"/>
            <a:ext cx="9542135" cy="46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16.mp3" descr="TRACK 16.mp3">
            <a:hlinkClick r:id="" action="ppaction://media"/>
            <a:extLst>
              <a:ext uri="{FF2B5EF4-FFF2-40B4-BE49-F238E27FC236}">
                <a16:creationId xmlns:a16="http://schemas.microsoft.com/office/drawing/2014/main" id="{AB5BB4FC-F77B-DA1C-370F-D1248028A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3920" y="33662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13C501-9374-D86D-8A6A-AE56AF36339E}"/>
              </a:ext>
            </a:extLst>
          </p:cNvPr>
          <p:cNvSpPr txBox="1"/>
          <p:nvPr/>
        </p:nvSpPr>
        <p:spPr>
          <a:xfrm>
            <a:off x="0" y="336623"/>
            <a:ext cx="1524000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29</a:t>
            </a: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4393EAF4-DDDB-2DA7-3791-7EC3FDFFD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20" y="336623"/>
            <a:ext cx="46101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7C0D8A9-617F-6765-CD1B-13A2A176E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" y="1365249"/>
            <a:ext cx="12111554" cy="45717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9B5A6BC-DBAF-95C2-3A96-B01466BE24F4}"/>
              </a:ext>
            </a:extLst>
          </p:cNvPr>
          <p:cNvSpPr/>
          <p:nvPr/>
        </p:nvSpPr>
        <p:spPr>
          <a:xfrm>
            <a:off x="1060173" y="3651111"/>
            <a:ext cx="2478157" cy="1941306"/>
          </a:xfrm>
          <a:custGeom>
            <a:avLst/>
            <a:gdLst>
              <a:gd name="connsiteX0" fmla="*/ 0 w 2478157"/>
              <a:gd name="connsiteY0" fmla="*/ 970653 h 1941306"/>
              <a:gd name="connsiteX1" fmla="*/ 1239079 w 2478157"/>
              <a:gd name="connsiteY1" fmla="*/ 0 h 1941306"/>
              <a:gd name="connsiteX2" fmla="*/ 2478158 w 2478157"/>
              <a:gd name="connsiteY2" fmla="*/ 970653 h 1941306"/>
              <a:gd name="connsiteX3" fmla="*/ 1239079 w 2478157"/>
              <a:gd name="connsiteY3" fmla="*/ 1941306 h 1941306"/>
              <a:gd name="connsiteX4" fmla="*/ 0 w 2478157"/>
              <a:gd name="connsiteY4" fmla="*/ 970653 h 194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8157" h="1941306" extrusionOk="0">
                <a:moveTo>
                  <a:pt x="0" y="970653"/>
                </a:moveTo>
                <a:cubicBezTo>
                  <a:pt x="-90455" y="378781"/>
                  <a:pt x="520696" y="12783"/>
                  <a:pt x="1239079" y="0"/>
                </a:cubicBezTo>
                <a:cubicBezTo>
                  <a:pt x="1943595" y="4251"/>
                  <a:pt x="2401522" y="437013"/>
                  <a:pt x="2478158" y="970653"/>
                </a:cubicBezTo>
                <a:cubicBezTo>
                  <a:pt x="2395354" y="1587592"/>
                  <a:pt x="1902574" y="2056432"/>
                  <a:pt x="1239079" y="1941306"/>
                </a:cubicBezTo>
                <a:cubicBezTo>
                  <a:pt x="447365" y="1882550"/>
                  <a:pt x="26576" y="1519428"/>
                  <a:pt x="0" y="97065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0106FA-8E4A-C651-D723-9AEA18039314}"/>
              </a:ext>
            </a:extLst>
          </p:cNvPr>
          <p:cNvSpPr/>
          <p:nvPr/>
        </p:nvSpPr>
        <p:spPr>
          <a:xfrm>
            <a:off x="5472320" y="1714848"/>
            <a:ext cx="2187437" cy="1810229"/>
          </a:xfrm>
          <a:custGeom>
            <a:avLst/>
            <a:gdLst>
              <a:gd name="connsiteX0" fmla="*/ 0 w 2187437"/>
              <a:gd name="connsiteY0" fmla="*/ 905115 h 1810229"/>
              <a:gd name="connsiteX1" fmla="*/ 1093719 w 2187437"/>
              <a:gd name="connsiteY1" fmla="*/ 0 h 1810229"/>
              <a:gd name="connsiteX2" fmla="*/ 2187438 w 2187437"/>
              <a:gd name="connsiteY2" fmla="*/ 905115 h 1810229"/>
              <a:gd name="connsiteX3" fmla="*/ 1093719 w 2187437"/>
              <a:gd name="connsiteY3" fmla="*/ 1810230 h 1810229"/>
              <a:gd name="connsiteX4" fmla="*/ 0 w 2187437"/>
              <a:gd name="connsiteY4" fmla="*/ 905115 h 18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437" h="1810229" extrusionOk="0">
                <a:moveTo>
                  <a:pt x="0" y="905115"/>
                </a:moveTo>
                <a:cubicBezTo>
                  <a:pt x="-19388" y="393275"/>
                  <a:pt x="399555" y="33823"/>
                  <a:pt x="1093719" y="0"/>
                </a:cubicBezTo>
                <a:cubicBezTo>
                  <a:pt x="1757225" y="12518"/>
                  <a:pt x="2070113" y="408965"/>
                  <a:pt x="2187438" y="905115"/>
                </a:cubicBezTo>
                <a:cubicBezTo>
                  <a:pt x="2123527" y="1467408"/>
                  <a:pt x="1675046" y="1935796"/>
                  <a:pt x="1093719" y="1810230"/>
                </a:cubicBezTo>
                <a:cubicBezTo>
                  <a:pt x="450615" y="1788859"/>
                  <a:pt x="23078" y="1416023"/>
                  <a:pt x="0" y="905115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8A3F91-3E0B-5B54-8DFA-1EFE94632B84}"/>
              </a:ext>
            </a:extLst>
          </p:cNvPr>
          <p:cNvSpPr/>
          <p:nvPr/>
        </p:nvSpPr>
        <p:spPr>
          <a:xfrm>
            <a:off x="9567242" y="1930849"/>
            <a:ext cx="2187436" cy="1720262"/>
          </a:xfrm>
          <a:custGeom>
            <a:avLst/>
            <a:gdLst>
              <a:gd name="connsiteX0" fmla="*/ 0 w 2187436"/>
              <a:gd name="connsiteY0" fmla="*/ 860131 h 1720262"/>
              <a:gd name="connsiteX1" fmla="*/ 1093718 w 2187436"/>
              <a:gd name="connsiteY1" fmla="*/ 0 h 1720262"/>
              <a:gd name="connsiteX2" fmla="*/ 2187436 w 2187436"/>
              <a:gd name="connsiteY2" fmla="*/ 860131 h 1720262"/>
              <a:gd name="connsiteX3" fmla="*/ 1093718 w 2187436"/>
              <a:gd name="connsiteY3" fmla="*/ 1720262 h 1720262"/>
              <a:gd name="connsiteX4" fmla="*/ 0 w 2187436"/>
              <a:gd name="connsiteY4" fmla="*/ 860131 h 172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436" h="1720262" extrusionOk="0">
                <a:moveTo>
                  <a:pt x="0" y="860131"/>
                </a:moveTo>
                <a:cubicBezTo>
                  <a:pt x="-19388" y="373135"/>
                  <a:pt x="399554" y="33823"/>
                  <a:pt x="1093718" y="0"/>
                </a:cubicBezTo>
                <a:cubicBezTo>
                  <a:pt x="1799316" y="21380"/>
                  <a:pt x="2076576" y="388619"/>
                  <a:pt x="2187436" y="860131"/>
                </a:cubicBezTo>
                <a:cubicBezTo>
                  <a:pt x="2123525" y="1397580"/>
                  <a:pt x="1675045" y="1845828"/>
                  <a:pt x="1093718" y="1720262"/>
                </a:cubicBezTo>
                <a:cubicBezTo>
                  <a:pt x="430429" y="1687848"/>
                  <a:pt x="50893" y="1359485"/>
                  <a:pt x="0" y="86013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4987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/</a:t>
            </a: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r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/, /</a:t>
            </a:r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s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/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sounds and pronounce them correctly.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rabbit, robot, sea, sun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r</a:t>
            </a:r>
            <a:r>
              <a:rPr lang="en-US" sz="3600" dirty="0">
                <a:solidFill>
                  <a:srgbClr val="00B05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endParaRPr lang="en-US" sz="3600" i="1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Rabbit, robot, sea, sun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r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r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600" smtClean="0">
                <a:solidFill>
                  <a:srgbClr val="0070C0"/>
                </a:solidFill>
              </a:rPr>
              <a:t>/ </a:t>
            </a:r>
            <a:r>
              <a:rPr lang="en-US" sz="3600" i="1" smtClean="0">
                <a:solidFill>
                  <a:srgbClr val="0070C0"/>
                </a:solidFill>
              </a:rPr>
              <a:t>sounds</a:t>
            </a:r>
            <a:r>
              <a:rPr lang="en-US" sz="3600" i="1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29)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27)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32 SB)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pic>
        <p:nvPicPr>
          <p:cNvPr id="5" name="Picture 4" descr="A picture containing pool ball, vector graphics&#10;&#10;Description automatically generated">
            <a:extLst>
              <a:ext uri="{FF2B5EF4-FFF2-40B4-BE49-F238E27FC236}">
                <a16:creationId xmlns:a16="http://schemas.microsoft.com/office/drawing/2014/main" id="{EC22DF18-3347-18AB-D1DC-6C8F59C86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096000" y="1800665"/>
            <a:ext cx="6000766" cy="4004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565132" y="2532635"/>
            <a:ext cx="68194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Guess the word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, clipart, businesscard&#10;&#10;Description automatically generated">
            <a:extLst>
              <a:ext uri="{FF2B5EF4-FFF2-40B4-BE49-F238E27FC236}">
                <a16:creationId xmlns:a16="http://schemas.microsoft.com/office/drawing/2014/main" id="{E0F9D093-4722-F588-95F1-06C395F4EA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"/>
          <a:stretch/>
        </p:blipFill>
        <p:spPr>
          <a:xfrm>
            <a:off x="2103311" y="1111349"/>
            <a:ext cx="9840161" cy="5130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0" y="335037"/>
            <a:ext cx="3024226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</a:t>
            </a:r>
            <a:r>
              <a:rPr lang="en-VN" sz="5400" b="1" dirty="0"/>
              <a:t>et’s sing!</a:t>
            </a:r>
          </a:p>
        </p:txBody>
      </p:sp>
    </p:spTree>
    <p:extLst>
      <p:ext uri="{BB962C8B-B14F-4D97-AF65-F5344CB8AC3E}">
        <p14:creationId xmlns:p14="http://schemas.microsoft.com/office/powerpoint/2010/main" val="182879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PHABET SONG_American.mp3" descr="ALPHABET SONG_American.mp3">
            <a:hlinkClick r:id="" action="ppaction://media"/>
            <a:extLst>
              <a:ext uri="{FF2B5EF4-FFF2-40B4-BE49-F238E27FC236}">
                <a16:creationId xmlns:a16="http://schemas.microsoft.com/office/drawing/2014/main" id="{77993B19-E0A0-02BA-D1F4-6BD39946F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1548" y="2313807"/>
            <a:ext cx="812800" cy="812800"/>
          </a:xfrm>
          <a:prstGeom prst="rect">
            <a:avLst/>
          </a:prstGeom>
        </p:spPr>
      </p:pic>
      <p:pic>
        <p:nvPicPr>
          <p:cNvPr id="6" name="Picture 5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D512E17F-65CD-A018-F636-ED14FE1C4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-2846412" y="320514"/>
            <a:ext cx="16027961" cy="6043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7871522" y="320514"/>
            <a:ext cx="432047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Alphabet song</a:t>
            </a:r>
            <a:endParaRPr lang="en-VN" sz="5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CBAA8-DF28-A1E5-AF5B-65C343719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009900"/>
            <a:ext cx="11861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>
              <p:cTn id="8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61797 -0.01435 L 1.875E-6 1.48148E-6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98" y="7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7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1.875E-6 0.00023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86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i="1" dirty="0">
                <a:solidFill>
                  <a:srgbClr val="FF0000"/>
                </a:solidFill>
              </a:rPr>
              <a:t>r</a:t>
            </a:r>
            <a:r>
              <a:rPr lang="en-US" sz="4400" i="1" dirty="0">
                <a:solidFill>
                  <a:schemeClr val="bg1"/>
                </a:solidFill>
              </a:rPr>
              <a:t>/,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i="1" dirty="0">
                <a:solidFill>
                  <a:srgbClr val="FF0000"/>
                </a:solidFill>
              </a:rPr>
              <a:t>s</a:t>
            </a:r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dirty="0"/>
              <a:t>,</a:t>
            </a: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6914</TotalTime>
  <Words>320</Words>
  <Application>Microsoft Office PowerPoint</Application>
  <PresentationFormat>Widescreen</PresentationFormat>
  <Paragraphs>79</Paragraphs>
  <Slides>33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170</cp:revision>
  <dcterms:created xsi:type="dcterms:W3CDTF">2020-12-08T03:17:05Z</dcterms:created>
  <dcterms:modified xsi:type="dcterms:W3CDTF">2022-08-17T08:42:29Z</dcterms:modified>
</cp:coreProperties>
</file>