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0" r:id="rId2"/>
    <p:sldId id="500" r:id="rId3"/>
    <p:sldId id="501" r:id="rId4"/>
    <p:sldId id="535" r:id="rId5"/>
    <p:sldId id="503" r:id="rId6"/>
    <p:sldId id="519" r:id="rId7"/>
    <p:sldId id="539" r:id="rId8"/>
    <p:sldId id="510" r:id="rId9"/>
    <p:sldId id="505" r:id="rId10"/>
    <p:sldId id="511" r:id="rId11"/>
    <p:sldId id="506" r:id="rId12"/>
    <p:sldId id="513" r:id="rId13"/>
    <p:sldId id="540" r:id="rId14"/>
    <p:sldId id="509" r:id="rId15"/>
    <p:sldId id="545" r:id="rId16"/>
    <p:sldId id="398" r:id="rId17"/>
    <p:sldId id="546" r:id="rId18"/>
    <p:sldId id="547" r:id="rId19"/>
    <p:sldId id="548" r:id="rId20"/>
    <p:sldId id="549" r:id="rId21"/>
    <p:sldId id="550" r:id="rId22"/>
    <p:sldId id="551" r:id="rId23"/>
    <p:sldId id="552" r:id="rId24"/>
    <p:sldId id="402" r:id="rId25"/>
    <p:sldId id="504" r:id="rId26"/>
  </p:sldIdLst>
  <p:sldSz cx="12192000" cy="6858000"/>
  <p:notesSz cx="7104063" cy="10234613"/>
  <p:embeddedFontLst>
    <p:embeddedFont>
      <p:font typeface="字魂105号-简雅黑" panose="020B0604020202020204" charset="-122"/>
      <p:regular r:id="rId29"/>
    </p:embeddedFont>
    <p:embeddedFont>
      <p:font typeface=".VnCooper" panose="020B7200000000000000" pitchFamily="34" charset="0"/>
      <p:regular r:id="rId30"/>
    </p:embeddedFont>
    <p:embeddedFont>
      <p:font typeface=".VnHelvetIns" panose="020B7200000000000000" pitchFamily="34" charset="0"/>
      <p:regular r:id="rId31"/>
    </p:embeddedFont>
    <p:embeddedFont>
      <p:font typeface=".VnHelvetInsH" panose="020B7200000000000000" pitchFamily="34" charset="0"/>
      <p:regular r:id="rId32"/>
    </p:embeddedFont>
    <p:embeddedFont>
      <p:font typeface="Amasis MT Pro Black" panose="02040A04050005020304" pitchFamily="18" charset="0"/>
      <p:bold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525"/>
    <a:srgbClr val="FFFFFF"/>
    <a:srgbClr val="47C1BC"/>
    <a:srgbClr val="F6534A"/>
    <a:srgbClr val="9F0A04"/>
    <a:srgbClr val="D10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9DDD3-EA3B-CB0C-F512-401232301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7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6DF3B-DA21-B138-B346-FEBA7B279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1559"/>
            <a:ext cx="12192000" cy="56364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9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EC5E-6367-4DC3-8DDD-06EB0FAA4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0D401-5658-4E13-A072-E5E5BA8E9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4B6C1-87B0-41E8-9151-1C665A3E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9618-B36B-47EA-A4F4-52CC383C8A9C}" type="datetimeFigureOut">
              <a:rPr lang="en-SG" smtClean="0"/>
              <a:t>4/6/2024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31F4-A751-46BB-AD3A-2816639F8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C29D6-50BB-4C2D-8E02-B41CA206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1BC2D-3EF2-4C3B-B767-16643B28ECC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253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6.png"/><Relationship Id="rId3" Type="http://schemas.openxmlformats.org/officeDocument/2006/relationships/image" Target="../media/image25.png"/><Relationship Id="rId21" Type="http://schemas.openxmlformats.org/officeDocument/2006/relationships/image" Target="../media/image4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svg"/><Relationship Id="rId25" Type="http://schemas.openxmlformats.org/officeDocument/2006/relationships/image" Target="../media/image45.jpeg"/><Relationship Id="rId2" Type="http://schemas.openxmlformats.org/officeDocument/2006/relationships/image" Target="../media/image15.png"/><Relationship Id="rId16" Type="http://schemas.openxmlformats.org/officeDocument/2006/relationships/image" Target="../media/image3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24" Type="http://schemas.openxmlformats.org/officeDocument/2006/relationships/image" Target="../media/image44.pn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23" Type="http://schemas.openxmlformats.org/officeDocument/2006/relationships/image" Target="../media/image43.png"/><Relationship Id="rId10" Type="http://schemas.openxmlformats.org/officeDocument/2006/relationships/image" Target="../media/image32.svg"/><Relationship Id="rId19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2.svg"/><Relationship Id="rId27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25.png"/><Relationship Id="rId21" Type="http://schemas.openxmlformats.org/officeDocument/2006/relationships/image" Target="../media/image42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svg"/><Relationship Id="rId2" Type="http://schemas.openxmlformats.org/officeDocument/2006/relationships/image" Target="../media/image15.png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svg"/><Relationship Id="rId19" Type="http://schemas.openxmlformats.org/officeDocument/2006/relationships/image" Target="../media/image3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msphampowerpoint" TargetMode="Externa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NUL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All about me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600" b="1">
                <a:solidFill>
                  <a:schemeClr val="bg1"/>
                </a:solidFill>
                <a:latin typeface="Amasis MT Pro Black" panose="02040A04050005020304" pitchFamily="18" charset="0"/>
              </a:rPr>
              <a:t>Unit 1</a:t>
            </a: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508EB027-9CFB-75E2-2C14-D4095373C4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4608" y="6880075"/>
            <a:ext cx="1621677" cy="554784"/>
          </a:xfrm>
          <a:prstGeom prst="rect">
            <a:avLst/>
          </a:prstGeom>
        </p:spPr>
      </p:pic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9B28D64A-B068-A405-792A-3E4F788C9C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2127" y="7157467"/>
            <a:ext cx="1853345" cy="536494"/>
          </a:xfrm>
          <a:prstGeom prst="rect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04B6A7D-2749-3228-E3B3-DFDCB9D188FB}"/>
              </a:ext>
            </a:extLst>
          </p:cNvPr>
          <p:cNvSpPr txBox="1"/>
          <p:nvPr/>
        </p:nvSpPr>
        <p:spPr>
          <a:xfrm>
            <a:off x="3256915" y="4345717"/>
            <a:ext cx="5783685" cy="41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Lesson 3 – Part 4,5,6</a:t>
            </a:r>
            <a:endParaRPr lang="en-US" sz="2484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Project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5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8222788" y="4549135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Project 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90C33-C65B-215F-E053-3B4D99EDA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392" y="912954"/>
            <a:ext cx="6921611" cy="5761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820FFE-A353-1D3D-3E95-EF4285DA15EF}"/>
              </a:ext>
            </a:extLst>
          </p:cNvPr>
          <p:cNvSpPr txBox="1"/>
          <p:nvPr/>
        </p:nvSpPr>
        <p:spPr>
          <a:xfrm>
            <a:off x="660408" y="3026374"/>
            <a:ext cx="3209157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Comic Sans MS" panose="030F0702030302020204" pitchFamily="66" charset="0"/>
              </a:rPr>
              <a:t>My favourite colour is red.</a:t>
            </a:r>
          </a:p>
          <a:p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1970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796295" flipV="1">
            <a:off x="7767894" y="3449749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9" name="Freeform 19"/>
          <p:cNvSpPr/>
          <p:nvPr/>
        </p:nvSpPr>
        <p:spPr>
          <a:xfrm rot="8419908" flipH="1">
            <a:off x="7597144" y="2212202"/>
            <a:ext cx="1143663" cy="372268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4" name="Freeform 21">
            <a:extLst>
              <a:ext uri="{FF2B5EF4-FFF2-40B4-BE49-F238E27FC236}">
                <a16:creationId xmlns:a16="http://schemas.microsoft.com/office/drawing/2014/main" id="{4F588413-800E-0E4F-DD10-52E8D7A12819}"/>
              </a:ext>
            </a:extLst>
          </p:cNvPr>
          <p:cNvSpPr/>
          <p:nvPr/>
        </p:nvSpPr>
        <p:spPr>
          <a:xfrm rot="852373">
            <a:off x="3722289" y="3941110"/>
            <a:ext cx="680039" cy="1217483"/>
          </a:xfrm>
          <a:custGeom>
            <a:avLst/>
            <a:gdLst/>
            <a:ahLst/>
            <a:cxnLst/>
            <a:rect l="l" t="t" r="r" b="b"/>
            <a:pathLst>
              <a:path w="1299136" h="2065100">
                <a:moveTo>
                  <a:pt x="0" y="0"/>
                </a:moveTo>
                <a:lnTo>
                  <a:pt x="1299136" y="0"/>
                </a:lnTo>
                <a:lnTo>
                  <a:pt x="1299136" y="2065100"/>
                </a:lnTo>
                <a:lnTo>
                  <a:pt x="0" y="2065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23293273-C777-A534-E315-7C09E9535532}"/>
              </a:ext>
            </a:extLst>
          </p:cNvPr>
          <p:cNvSpPr/>
          <p:nvPr/>
        </p:nvSpPr>
        <p:spPr>
          <a:xfrm rot="3650959" flipV="1">
            <a:off x="5058789" y="4491919"/>
            <a:ext cx="1308510" cy="61180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6" name="Freeform 21">
            <a:extLst>
              <a:ext uri="{FF2B5EF4-FFF2-40B4-BE49-F238E27FC236}">
                <a16:creationId xmlns:a16="http://schemas.microsoft.com/office/drawing/2014/main" id="{0B449D39-04AB-F540-D140-2566AE84ED6F}"/>
              </a:ext>
            </a:extLst>
          </p:cNvPr>
          <p:cNvSpPr/>
          <p:nvPr/>
        </p:nvSpPr>
        <p:spPr>
          <a:xfrm flipH="1">
            <a:off x="6949827" y="3894068"/>
            <a:ext cx="986742" cy="1176594"/>
          </a:xfrm>
          <a:custGeom>
            <a:avLst/>
            <a:gdLst/>
            <a:ahLst/>
            <a:cxnLst/>
            <a:rect l="l" t="t" r="r" b="b"/>
            <a:pathLst>
              <a:path w="1299136" h="2065100">
                <a:moveTo>
                  <a:pt x="0" y="0"/>
                </a:moveTo>
                <a:lnTo>
                  <a:pt x="1299136" y="0"/>
                </a:lnTo>
                <a:lnTo>
                  <a:pt x="1299136" y="2065100"/>
                </a:lnTo>
                <a:lnTo>
                  <a:pt x="0" y="2065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60" name="Picture 59" descr="A group of cartoon children&#10;&#10;Description automatically generated">
            <a:extLst>
              <a:ext uri="{FF2B5EF4-FFF2-40B4-BE49-F238E27FC236}">
                <a16:creationId xmlns:a16="http://schemas.microsoft.com/office/drawing/2014/main" id="{B953FA2A-C346-864D-D1A5-24A599AB2D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70" y="1823737"/>
            <a:ext cx="1078475" cy="7362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11275830" flipV="1">
            <a:off x="2552245" y="2075705"/>
            <a:ext cx="1353500" cy="52617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4" name="Freeform 19">
            <a:extLst>
              <a:ext uri="{FF2B5EF4-FFF2-40B4-BE49-F238E27FC236}">
                <a16:creationId xmlns:a16="http://schemas.microsoft.com/office/drawing/2014/main" id="{21B5C002-F8F2-E595-0C89-1C306116B6D8}"/>
              </a:ext>
            </a:extLst>
          </p:cNvPr>
          <p:cNvSpPr/>
          <p:nvPr/>
        </p:nvSpPr>
        <p:spPr>
          <a:xfrm rot="19889501" flipH="1">
            <a:off x="2769153" y="3885006"/>
            <a:ext cx="981552" cy="338257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83" name="Picture 82" descr="A building with a tree and a ramp&#10;&#10;Description automatically generated">
            <a:extLst>
              <a:ext uri="{FF2B5EF4-FFF2-40B4-BE49-F238E27FC236}">
                <a16:creationId xmlns:a16="http://schemas.microsoft.com/office/drawing/2014/main" id="{EF4AEF56-A789-FC39-F4E8-C5F7CED8D65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43" y="3640042"/>
            <a:ext cx="1002070" cy="100207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06E1CE79-1B3C-6D5C-3F06-5EDB3987EA7C}"/>
              </a:ext>
            </a:extLst>
          </p:cNvPr>
          <p:cNvGrpSpPr/>
          <p:nvPr/>
        </p:nvGrpSpPr>
        <p:grpSpPr>
          <a:xfrm>
            <a:off x="4288285" y="981532"/>
            <a:ext cx="1873178" cy="707886"/>
            <a:chOff x="5542261" y="1009920"/>
            <a:chExt cx="1666796" cy="629893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6C8A938-3DE6-35E9-3D71-24794B79DEB4}"/>
                </a:ext>
              </a:extLst>
            </p:cNvPr>
            <p:cNvSpPr/>
            <p:nvPr/>
          </p:nvSpPr>
          <p:spPr>
            <a:xfrm>
              <a:off x="5542261" y="1009920"/>
              <a:ext cx="1637175" cy="629893"/>
            </a:xfrm>
            <a:prstGeom prst="roundRect">
              <a:avLst/>
            </a:prstGeom>
            <a:solidFill>
              <a:srgbClr val="E31D50"/>
            </a:solidFill>
            <a:ln w="28575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52877E6-9400-1366-24E1-7CE7959EB3BA}"/>
                </a:ext>
              </a:extLst>
            </p:cNvPr>
            <p:cNvSpPr/>
            <p:nvPr/>
          </p:nvSpPr>
          <p:spPr>
            <a:xfrm>
              <a:off x="6101426" y="1057774"/>
              <a:ext cx="1025814" cy="534185"/>
            </a:xfrm>
            <a:prstGeom prst="roundRect">
              <a:avLst/>
            </a:prstGeom>
            <a:solidFill>
              <a:schemeClr val="bg1"/>
            </a:solidFill>
            <a:ln w="9525" cmpd="dbl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Mspham-0936082789">
              <a:extLst>
                <a:ext uri="{FF2B5EF4-FFF2-40B4-BE49-F238E27FC236}">
                  <a16:creationId xmlns:a16="http://schemas.microsoft.com/office/drawing/2014/main" id="{440F5630-0A8C-5DA9-1E75-9F3FA7CF5876}"/>
                </a:ext>
              </a:extLst>
            </p:cNvPr>
            <p:cNvGrpSpPr/>
            <p:nvPr/>
          </p:nvGrpSpPr>
          <p:grpSpPr>
            <a:xfrm>
              <a:off x="5592495" y="1068740"/>
              <a:ext cx="1616562" cy="523220"/>
              <a:chOff x="12905666" y="11343757"/>
              <a:chExt cx="1355574" cy="438749"/>
            </a:xfrm>
          </p:grpSpPr>
          <p:sp>
            <p:nvSpPr>
              <p:cNvPr id="94" name="Mspham-0936082789">
                <a:hlinkClick r:id="rId19"/>
                <a:extLst>
                  <a:ext uri="{FF2B5EF4-FFF2-40B4-BE49-F238E27FC236}">
                    <a16:creationId xmlns:a16="http://schemas.microsoft.com/office/drawing/2014/main" id="{B6FDA6EF-5205-5604-C89D-C182106CAB0C}"/>
                  </a:ext>
                </a:extLst>
              </p:cNvPr>
              <p:cNvSpPr txBox="1"/>
              <p:nvPr/>
            </p:nvSpPr>
            <p:spPr>
              <a:xfrm>
                <a:off x="13293143" y="11343757"/>
                <a:ext cx="968097" cy="438749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Ms.</a:t>
                </a:r>
              </a:p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HuyenPham </a:t>
                </a:r>
              </a:p>
            </p:txBody>
          </p:sp>
          <p:pic>
            <p:nvPicPr>
              <p:cNvPr id="95" name="MsPham-0936082789">
                <a:hlinkClick r:id="rId19"/>
                <a:extLst>
                  <a:ext uri="{FF2B5EF4-FFF2-40B4-BE49-F238E27FC236}">
                    <a16:creationId xmlns:a16="http://schemas.microsoft.com/office/drawing/2014/main" id="{69109603-6F0C-5903-F3A8-57860C50C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905666" y="11364778"/>
                <a:ext cx="387474" cy="3874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0" name="Freeform 20"/>
          <p:cNvSpPr/>
          <p:nvPr/>
        </p:nvSpPr>
        <p:spPr>
          <a:xfrm rot="5171056" flipH="1" flipV="1">
            <a:off x="5578324" y="1761840"/>
            <a:ext cx="843107" cy="290547"/>
          </a:xfrm>
          <a:custGeom>
            <a:avLst/>
            <a:gdLst/>
            <a:ahLst/>
            <a:cxnLst/>
            <a:rect l="l" t="t" r="r" b="b"/>
            <a:pathLst>
              <a:path w="968482" h="333753">
                <a:moveTo>
                  <a:pt x="968482" y="333753"/>
                </a:moveTo>
                <a:lnTo>
                  <a:pt x="0" y="333753"/>
                </a:lnTo>
                <a:lnTo>
                  <a:pt x="0" y="0"/>
                </a:lnTo>
                <a:lnTo>
                  <a:pt x="968482" y="0"/>
                </a:lnTo>
                <a:lnTo>
                  <a:pt x="968482" y="333753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334996" y="180483"/>
            <a:ext cx="5392966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My favourite things</a:t>
            </a:r>
            <a:endParaRPr lang="en-US" sz="38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395055" y="2213169"/>
            <a:ext cx="4541515" cy="1821637"/>
            <a:chOff x="3607681" y="2299123"/>
            <a:chExt cx="4541515" cy="2009144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607681" y="2299123"/>
              <a:ext cx="4541515" cy="2009144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720520" y="2728872"/>
              <a:ext cx="4202586" cy="10155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>
                <a:lnSpc>
                  <a:spcPct val="107000"/>
                </a:lnSpc>
                <a:buClr>
                  <a:srgbClr val="000000"/>
                </a:buClr>
              </a:pPr>
              <a:r>
                <a:rPr lang="en-US" sz="32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Hello. Let me tell </a:t>
              </a:r>
            </a:p>
            <a:p>
              <a:pPr algn="ctr" defTabSz="1219170">
                <a:lnSpc>
                  <a:spcPct val="107000"/>
                </a:lnSpc>
                <a:buClr>
                  <a:srgbClr val="000000"/>
                </a:buClr>
              </a:pPr>
              <a:r>
                <a:rPr lang="en-US" sz="32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you about myself.</a:t>
              </a:r>
              <a:endParaRPr lang="en-US" sz="32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5B63B1A-3D5E-7AB3-8F36-BB1B57C76AD1}"/>
              </a:ext>
            </a:extLst>
          </p:cNvPr>
          <p:cNvSpPr/>
          <p:nvPr/>
        </p:nvSpPr>
        <p:spPr>
          <a:xfrm>
            <a:off x="6161463" y="1024336"/>
            <a:ext cx="177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0" algn="ctr"/>
            <a:r>
              <a:rPr lang="en-US" sz="2400">
                <a:solidFill>
                  <a:srgbClr val="231F20"/>
                </a:solidFill>
                <a:latin typeface="+mj-lt"/>
              </a:rPr>
              <a:t>My name is </a:t>
            </a:r>
            <a:r>
              <a:rPr lang="en-US" sz="2400" u="sng">
                <a:solidFill>
                  <a:srgbClr val="E43525"/>
                </a:solidFill>
                <a:latin typeface="+mj-lt"/>
              </a:rPr>
              <a:t>Ms.Huyen.</a:t>
            </a:r>
            <a:endParaRPr lang="en-US" sz="2400" u="sng" dirty="0">
              <a:solidFill>
                <a:srgbClr val="E43525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2B03A-7C5E-A1F6-1073-88905A2EB727}"/>
              </a:ext>
            </a:extLst>
          </p:cNvPr>
          <p:cNvSpPr/>
          <p:nvPr/>
        </p:nvSpPr>
        <p:spPr>
          <a:xfrm>
            <a:off x="9811768" y="1762230"/>
            <a:ext cx="177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0" algn="ctr"/>
            <a:r>
              <a:rPr lang="en-US" sz="2400">
                <a:solidFill>
                  <a:srgbClr val="231F20"/>
                </a:solidFill>
                <a:latin typeface="+mj-lt"/>
              </a:rPr>
              <a:t>I am in Class  </a:t>
            </a:r>
            <a:r>
              <a:rPr lang="en-US" sz="2400" u="sng">
                <a:solidFill>
                  <a:srgbClr val="E43525"/>
                </a:solidFill>
                <a:latin typeface="+mj-lt"/>
              </a:rPr>
              <a:t>5A.</a:t>
            </a:r>
            <a:endParaRPr lang="en-US" sz="2400" u="sng" dirty="0">
              <a:solidFill>
                <a:srgbClr val="E43525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BF5290-ECDB-2DEB-51C1-5FA98068B70F}"/>
              </a:ext>
            </a:extLst>
          </p:cNvPr>
          <p:cNvSpPr/>
          <p:nvPr/>
        </p:nvSpPr>
        <p:spPr>
          <a:xfrm>
            <a:off x="9923141" y="3589184"/>
            <a:ext cx="177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0" algn="ctr"/>
            <a:r>
              <a:rPr lang="en-US" sz="2400">
                <a:solidFill>
                  <a:srgbClr val="231F20"/>
                </a:solidFill>
                <a:latin typeface="+mj-lt"/>
              </a:rPr>
              <a:t>I live in </a:t>
            </a:r>
          </a:p>
          <a:p>
            <a:pPr marR="880" algn="ctr"/>
            <a:r>
              <a:rPr lang="en-US" sz="2400">
                <a:solidFill>
                  <a:srgbClr val="231F20"/>
                </a:solidFill>
                <a:latin typeface="+mj-lt"/>
              </a:rPr>
              <a:t>the  </a:t>
            </a:r>
            <a:r>
              <a:rPr lang="en-US" sz="2400" u="sng">
                <a:solidFill>
                  <a:srgbClr val="E43525"/>
                </a:solidFill>
                <a:latin typeface="+mj-lt"/>
              </a:rPr>
              <a:t>City.</a:t>
            </a:r>
            <a:endParaRPr lang="en-US" sz="2400" u="sng" dirty="0">
              <a:solidFill>
                <a:srgbClr val="E43525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B5211-84D4-13C8-9E31-F70094844267}"/>
              </a:ext>
            </a:extLst>
          </p:cNvPr>
          <p:cNvSpPr txBox="1"/>
          <p:nvPr/>
        </p:nvSpPr>
        <p:spPr>
          <a:xfrm>
            <a:off x="8791759" y="5244043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colour is </a:t>
            </a:r>
            <a:r>
              <a:rPr lang="en-US" sz="1800" u="sng">
                <a:solidFill>
                  <a:srgbClr val="E43525"/>
                </a:solidFill>
                <a:latin typeface="+mj-lt"/>
              </a:rPr>
              <a:t>Green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69136-2209-F17F-0CAE-D19128581E1B}"/>
              </a:ext>
            </a:extLst>
          </p:cNvPr>
          <p:cNvSpPr txBox="1"/>
          <p:nvPr/>
        </p:nvSpPr>
        <p:spPr>
          <a:xfrm>
            <a:off x="4062308" y="5437573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food is </a:t>
            </a:r>
            <a:r>
              <a:rPr lang="en-US" sz="1800" u="sng">
                <a:solidFill>
                  <a:srgbClr val="E43525"/>
                </a:solidFill>
                <a:latin typeface="+mj-lt"/>
              </a:rPr>
              <a:t>Pizza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85BC4F-B31F-5B05-3605-9E79D967F638}"/>
              </a:ext>
            </a:extLst>
          </p:cNvPr>
          <p:cNvSpPr txBox="1"/>
          <p:nvPr/>
        </p:nvSpPr>
        <p:spPr>
          <a:xfrm>
            <a:off x="265877" y="5195048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subject is </a:t>
            </a:r>
            <a:r>
              <a:rPr lang="en-US" sz="1800" u="sng">
                <a:solidFill>
                  <a:srgbClr val="E43525"/>
                </a:solidFill>
                <a:latin typeface="+mj-lt"/>
              </a:rPr>
              <a:t>English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544E4-069C-A38D-BF59-3E39003F557C}"/>
              </a:ext>
            </a:extLst>
          </p:cNvPr>
          <p:cNvSpPr txBox="1"/>
          <p:nvPr/>
        </p:nvSpPr>
        <p:spPr>
          <a:xfrm>
            <a:off x="500155" y="3894068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sport is </a:t>
            </a:r>
            <a:r>
              <a:rPr lang="en-US" sz="1800" u="sng">
                <a:solidFill>
                  <a:srgbClr val="E43525"/>
                </a:solidFill>
                <a:latin typeface="+mj-lt"/>
              </a:rPr>
              <a:t>table tennis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CC9D1-B348-AC66-26AD-59668AD6134A}"/>
              </a:ext>
            </a:extLst>
          </p:cNvPr>
          <p:cNvSpPr txBox="1"/>
          <p:nvPr/>
        </p:nvSpPr>
        <p:spPr>
          <a:xfrm>
            <a:off x="393378" y="2223262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animal is </a:t>
            </a:r>
            <a:r>
              <a:rPr lang="en-US" sz="1800" u="sng">
                <a:solidFill>
                  <a:srgbClr val="E43525"/>
                </a:solidFill>
                <a:latin typeface="+mj-lt"/>
              </a:rPr>
              <a:t>rabbit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pic>
        <p:nvPicPr>
          <p:cNvPr id="14" name="Picture 13" descr="A cartoon of a rabbit&#10;&#10;Description automatically generated">
            <a:extLst>
              <a:ext uri="{FF2B5EF4-FFF2-40B4-BE49-F238E27FC236}">
                <a16:creationId xmlns:a16="http://schemas.microsoft.com/office/drawing/2014/main" id="{0BD84D96-2021-A333-CBF0-41F248A7A2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5" y="1109692"/>
            <a:ext cx="1188681" cy="1188681"/>
          </a:xfrm>
          <a:prstGeom prst="rect">
            <a:avLst/>
          </a:prstGeom>
        </p:spPr>
      </p:pic>
      <p:pic>
        <p:nvPicPr>
          <p:cNvPr id="18" name="Picture 17" descr="A table with ping pong rackets and a ball&#10;&#10;Description automatically generated">
            <a:extLst>
              <a:ext uri="{FF2B5EF4-FFF2-40B4-BE49-F238E27FC236}">
                <a16:creationId xmlns:a16="http://schemas.microsoft.com/office/drawing/2014/main" id="{A8312F0D-E7AD-555F-9471-1BFBBFB3A16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15" y="3080679"/>
            <a:ext cx="1052857" cy="881237"/>
          </a:xfrm>
          <a:prstGeom prst="rect">
            <a:avLst/>
          </a:prstGeom>
        </p:spPr>
      </p:pic>
      <p:pic>
        <p:nvPicPr>
          <p:cNvPr id="22" name="Picture 21" descr="A stack of books with a graduation cap&#10;&#10;Description automatically generated">
            <a:extLst>
              <a:ext uri="{FF2B5EF4-FFF2-40B4-BE49-F238E27FC236}">
                <a16:creationId xmlns:a16="http://schemas.microsoft.com/office/drawing/2014/main" id="{2197FBF2-C781-EB5C-43D7-4323B71C01D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16181" r="11875" b="15687"/>
          <a:stretch/>
        </p:blipFill>
        <p:spPr>
          <a:xfrm>
            <a:off x="2459299" y="4916923"/>
            <a:ext cx="1061918" cy="949477"/>
          </a:xfrm>
          <a:prstGeom prst="rect">
            <a:avLst/>
          </a:prstGeom>
        </p:spPr>
      </p:pic>
      <p:pic>
        <p:nvPicPr>
          <p:cNvPr id="25" name="Picture 24" descr="A pizza with a slice cut&#10;&#10;Description automatically generated">
            <a:extLst>
              <a:ext uri="{FF2B5EF4-FFF2-40B4-BE49-F238E27FC236}">
                <a16:creationId xmlns:a16="http://schemas.microsoft.com/office/drawing/2014/main" id="{C54565AD-0CC5-FC89-4B45-85D75AB2BA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8" y="5373610"/>
            <a:ext cx="976828" cy="828350"/>
          </a:xfrm>
          <a:prstGeom prst="rect">
            <a:avLst/>
          </a:prstGeom>
        </p:spPr>
      </p:pic>
      <p:pic>
        <p:nvPicPr>
          <p:cNvPr id="27" name="Picture 26" descr="Green paint splatters on a black background&#10;&#10;Description automatically generated">
            <a:extLst>
              <a:ext uri="{FF2B5EF4-FFF2-40B4-BE49-F238E27FC236}">
                <a16:creationId xmlns:a16="http://schemas.microsoft.com/office/drawing/2014/main" id="{F5B9D260-56F6-2C89-FAE3-8F478CA3A28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6" t="11346" r="3296" b="2571"/>
          <a:stretch/>
        </p:blipFill>
        <p:spPr>
          <a:xfrm>
            <a:off x="7671329" y="4760168"/>
            <a:ext cx="1460028" cy="136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54" grpId="0" animBg="1"/>
      <p:bldP spid="55" grpId="0" animBg="1"/>
      <p:bldP spid="56" grpId="0" animBg="1"/>
      <p:bldP spid="73" grpId="0" animBg="1"/>
      <p:bldP spid="74" grpId="0" animBg="1"/>
      <p:bldP spid="20" grpId="0" animBg="1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796295" flipV="1">
            <a:off x="7767894" y="3449749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9" name="Freeform 19"/>
          <p:cNvSpPr/>
          <p:nvPr/>
        </p:nvSpPr>
        <p:spPr>
          <a:xfrm rot="8419908" flipH="1">
            <a:off x="7597144" y="2212202"/>
            <a:ext cx="1143663" cy="372268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4" name="Freeform 21">
            <a:extLst>
              <a:ext uri="{FF2B5EF4-FFF2-40B4-BE49-F238E27FC236}">
                <a16:creationId xmlns:a16="http://schemas.microsoft.com/office/drawing/2014/main" id="{4F588413-800E-0E4F-DD10-52E8D7A12819}"/>
              </a:ext>
            </a:extLst>
          </p:cNvPr>
          <p:cNvSpPr/>
          <p:nvPr/>
        </p:nvSpPr>
        <p:spPr>
          <a:xfrm rot="852373">
            <a:off x="3722289" y="3941110"/>
            <a:ext cx="680039" cy="1217483"/>
          </a:xfrm>
          <a:custGeom>
            <a:avLst/>
            <a:gdLst/>
            <a:ahLst/>
            <a:cxnLst/>
            <a:rect l="l" t="t" r="r" b="b"/>
            <a:pathLst>
              <a:path w="1299136" h="2065100">
                <a:moveTo>
                  <a:pt x="0" y="0"/>
                </a:moveTo>
                <a:lnTo>
                  <a:pt x="1299136" y="0"/>
                </a:lnTo>
                <a:lnTo>
                  <a:pt x="1299136" y="2065100"/>
                </a:lnTo>
                <a:lnTo>
                  <a:pt x="0" y="2065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23293273-C777-A534-E315-7C09E9535532}"/>
              </a:ext>
            </a:extLst>
          </p:cNvPr>
          <p:cNvSpPr/>
          <p:nvPr/>
        </p:nvSpPr>
        <p:spPr>
          <a:xfrm rot="3650959" flipV="1">
            <a:off x="5058789" y="4491919"/>
            <a:ext cx="1308510" cy="61180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6" name="Freeform 21">
            <a:extLst>
              <a:ext uri="{FF2B5EF4-FFF2-40B4-BE49-F238E27FC236}">
                <a16:creationId xmlns:a16="http://schemas.microsoft.com/office/drawing/2014/main" id="{0B449D39-04AB-F540-D140-2566AE84ED6F}"/>
              </a:ext>
            </a:extLst>
          </p:cNvPr>
          <p:cNvSpPr/>
          <p:nvPr/>
        </p:nvSpPr>
        <p:spPr>
          <a:xfrm flipH="1">
            <a:off x="6949827" y="3894068"/>
            <a:ext cx="986742" cy="1176594"/>
          </a:xfrm>
          <a:custGeom>
            <a:avLst/>
            <a:gdLst/>
            <a:ahLst/>
            <a:cxnLst/>
            <a:rect l="l" t="t" r="r" b="b"/>
            <a:pathLst>
              <a:path w="1299136" h="2065100">
                <a:moveTo>
                  <a:pt x="0" y="0"/>
                </a:moveTo>
                <a:lnTo>
                  <a:pt x="1299136" y="0"/>
                </a:lnTo>
                <a:lnTo>
                  <a:pt x="1299136" y="2065100"/>
                </a:lnTo>
                <a:lnTo>
                  <a:pt x="0" y="2065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60" name="Picture 59" descr="A group of cartoon children&#10;&#10;Description automatically generated">
            <a:extLst>
              <a:ext uri="{FF2B5EF4-FFF2-40B4-BE49-F238E27FC236}">
                <a16:creationId xmlns:a16="http://schemas.microsoft.com/office/drawing/2014/main" id="{B953FA2A-C346-864D-D1A5-24A599AB2D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70" y="1823737"/>
            <a:ext cx="1078475" cy="7362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11275830" flipV="1">
            <a:off x="2552245" y="2075705"/>
            <a:ext cx="1353500" cy="52617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4" name="Freeform 19">
            <a:extLst>
              <a:ext uri="{FF2B5EF4-FFF2-40B4-BE49-F238E27FC236}">
                <a16:creationId xmlns:a16="http://schemas.microsoft.com/office/drawing/2014/main" id="{21B5C002-F8F2-E595-0C89-1C306116B6D8}"/>
              </a:ext>
            </a:extLst>
          </p:cNvPr>
          <p:cNvSpPr/>
          <p:nvPr/>
        </p:nvSpPr>
        <p:spPr>
          <a:xfrm rot="19889501" flipH="1">
            <a:off x="2769153" y="3885006"/>
            <a:ext cx="981552" cy="338257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E1CE79-1B3C-6D5C-3F06-5EDB3987EA7C}"/>
              </a:ext>
            </a:extLst>
          </p:cNvPr>
          <p:cNvGrpSpPr/>
          <p:nvPr/>
        </p:nvGrpSpPr>
        <p:grpSpPr>
          <a:xfrm>
            <a:off x="4288285" y="981532"/>
            <a:ext cx="1873178" cy="707886"/>
            <a:chOff x="5542261" y="1009920"/>
            <a:chExt cx="1666796" cy="629893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6C8A938-3DE6-35E9-3D71-24794B79DEB4}"/>
                </a:ext>
              </a:extLst>
            </p:cNvPr>
            <p:cNvSpPr/>
            <p:nvPr/>
          </p:nvSpPr>
          <p:spPr>
            <a:xfrm>
              <a:off x="5542261" y="1009920"/>
              <a:ext cx="1637175" cy="629893"/>
            </a:xfrm>
            <a:prstGeom prst="roundRect">
              <a:avLst/>
            </a:prstGeom>
            <a:solidFill>
              <a:srgbClr val="E31D50"/>
            </a:solidFill>
            <a:ln w="28575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52877E6-9400-1366-24E1-7CE7959EB3BA}"/>
                </a:ext>
              </a:extLst>
            </p:cNvPr>
            <p:cNvSpPr/>
            <p:nvPr/>
          </p:nvSpPr>
          <p:spPr>
            <a:xfrm>
              <a:off x="6101426" y="1057774"/>
              <a:ext cx="1025814" cy="534185"/>
            </a:xfrm>
            <a:prstGeom prst="roundRect">
              <a:avLst/>
            </a:prstGeom>
            <a:solidFill>
              <a:schemeClr val="bg1"/>
            </a:solidFill>
            <a:ln w="9525" cmpd="dbl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Mspham-0936082789">
              <a:extLst>
                <a:ext uri="{FF2B5EF4-FFF2-40B4-BE49-F238E27FC236}">
                  <a16:creationId xmlns:a16="http://schemas.microsoft.com/office/drawing/2014/main" id="{440F5630-0A8C-5DA9-1E75-9F3FA7CF5876}"/>
                </a:ext>
              </a:extLst>
            </p:cNvPr>
            <p:cNvGrpSpPr/>
            <p:nvPr/>
          </p:nvGrpSpPr>
          <p:grpSpPr>
            <a:xfrm>
              <a:off x="5592495" y="1068740"/>
              <a:ext cx="1616562" cy="523220"/>
              <a:chOff x="12905666" y="11343757"/>
              <a:chExt cx="1355574" cy="438749"/>
            </a:xfrm>
          </p:grpSpPr>
          <p:sp>
            <p:nvSpPr>
              <p:cNvPr id="94" name="Mspham-0936082789">
                <a:hlinkClick r:id="rId18"/>
                <a:extLst>
                  <a:ext uri="{FF2B5EF4-FFF2-40B4-BE49-F238E27FC236}">
                    <a16:creationId xmlns:a16="http://schemas.microsoft.com/office/drawing/2014/main" id="{B6FDA6EF-5205-5604-C89D-C182106CAB0C}"/>
                  </a:ext>
                </a:extLst>
              </p:cNvPr>
              <p:cNvSpPr txBox="1"/>
              <p:nvPr/>
            </p:nvSpPr>
            <p:spPr>
              <a:xfrm>
                <a:off x="13293143" y="11343757"/>
                <a:ext cx="968097" cy="438749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Ms.</a:t>
                </a:r>
              </a:p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HuyenPham </a:t>
                </a:r>
              </a:p>
            </p:txBody>
          </p:sp>
          <p:pic>
            <p:nvPicPr>
              <p:cNvPr id="95" name="MsPham-0936082789">
                <a:hlinkClick r:id="rId18"/>
                <a:extLst>
                  <a:ext uri="{FF2B5EF4-FFF2-40B4-BE49-F238E27FC236}">
                    <a16:creationId xmlns:a16="http://schemas.microsoft.com/office/drawing/2014/main" id="{69109603-6F0C-5903-F3A8-57860C50C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905666" y="11364778"/>
                <a:ext cx="387474" cy="3874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0" name="Freeform 20"/>
          <p:cNvSpPr/>
          <p:nvPr/>
        </p:nvSpPr>
        <p:spPr>
          <a:xfrm rot="5171056" flipH="1" flipV="1">
            <a:off x="5578324" y="1761840"/>
            <a:ext cx="843107" cy="290547"/>
          </a:xfrm>
          <a:custGeom>
            <a:avLst/>
            <a:gdLst/>
            <a:ahLst/>
            <a:cxnLst/>
            <a:rect l="l" t="t" r="r" b="b"/>
            <a:pathLst>
              <a:path w="968482" h="333753">
                <a:moveTo>
                  <a:pt x="968482" y="333753"/>
                </a:moveTo>
                <a:lnTo>
                  <a:pt x="0" y="333753"/>
                </a:lnTo>
                <a:lnTo>
                  <a:pt x="0" y="0"/>
                </a:lnTo>
                <a:lnTo>
                  <a:pt x="968482" y="0"/>
                </a:lnTo>
                <a:lnTo>
                  <a:pt x="968482" y="333753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334996" y="180483"/>
            <a:ext cx="5392966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Your favourite things</a:t>
            </a:r>
            <a:endParaRPr lang="en-US" sz="38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395055" y="2213169"/>
            <a:ext cx="4541515" cy="1821637"/>
            <a:chOff x="3607681" y="2299123"/>
            <a:chExt cx="4541515" cy="2009144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607681" y="2299123"/>
              <a:ext cx="4541515" cy="2009144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720520" y="2728872"/>
              <a:ext cx="4202586" cy="10155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>
                <a:lnSpc>
                  <a:spcPct val="107000"/>
                </a:lnSpc>
                <a:buClr>
                  <a:srgbClr val="000000"/>
                </a:buClr>
              </a:pPr>
              <a:r>
                <a:rPr lang="en-US" sz="32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Hello. Let me tell </a:t>
              </a:r>
            </a:p>
            <a:p>
              <a:pPr algn="ctr" defTabSz="1219170">
                <a:lnSpc>
                  <a:spcPct val="107000"/>
                </a:lnSpc>
                <a:buClr>
                  <a:srgbClr val="000000"/>
                </a:buClr>
              </a:pPr>
              <a:r>
                <a:rPr lang="en-US" sz="32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you about myself.</a:t>
              </a:r>
              <a:endParaRPr lang="en-US" sz="32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4AF19EE-18F3-9136-863B-A5076CD722CF}"/>
              </a:ext>
            </a:extLst>
          </p:cNvPr>
          <p:cNvSpPr/>
          <p:nvPr/>
        </p:nvSpPr>
        <p:spPr>
          <a:xfrm>
            <a:off x="1995687" y="6201960"/>
            <a:ext cx="11112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31F20"/>
                </a:solidFill>
                <a:latin typeface="+mj-lt"/>
              </a:rPr>
              <a:t>What 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about you? What are your favourite things?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B63B1A-3D5E-7AB3-8F36-BB1B57C76AD1}"/>
              </a:ext>
            </a:extLst>
          </p:cNvPr>
          <p:cNvSpPr/>
          <p:nvPr/>
        </p:nvSpPr>
        <p:spPr>
          <a:xfrm>
            <a:off x="6161463" y="1024336"/>
            <a:ext cx="177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0" algn="ctr"/>
            <a:r>
              <a:rPr lang="en-US" sz="2400">
                <a:solidFill>
                  <a:srgbClr val="231F20"/>
                </a:solidFill>
                <a:latin typeface="+mj-lt"/>
              </a:rPr>
              <a:t>My name is </a:t>
            </a:r>
            <a:r>
              <a:rPr lang="en-US" sz="2400">
                <a:solidFill>
                  <a:srgbClr val="E43525"/>
                </a:solidFill>
                <a:latin typeface="+mj-lt"/>
              </a:rPr>
              <a:t>_______.</a:t>
            </a:r>
            <a:endParaRPr lang="en-US" sz="2400" dirty="0">
              <a:solidFill>
                <a:srgbClr val="E43525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2B03A-7C5E-A1F6-1073-88905A2EB727}"/>
              </a:ext>
            </a:extLst>
          </p:cNvPr>
          <p:cNvSpPr/>
          <p:nvPr/>
        </p:nvSpPr>
        <p:spPr>
          <a:xfrm>
            <a:off x="9811768" y="1762230"/>
            <a:ext cx="177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0" algn="ctr"/>
            <a:r>
              <a:rPr lang="en-US" sz="2400">
                <a:solidFill>
                  <a:srgbClr val="231F20"/>
                </a:solidFill>
                <a:latin typeface="+mj-lt"/>
              </a:rPr>
              <a:t>I am in Class </a:t>
            </a:r>
            <a:r>
              <a:rPr lang="en-US" sz="2400">
                <a:solidFill>
                  <a:srgbClr val="E43525"/>
                </a:solidFill>
              </a:rPr>
              <a:t>___.</a:t>
            </a:r>
            <a:endParaRPr lang="en-US" sz="2400" u="sng" dirty="0">
              <a:solidFill>
                <a:srgbClr val="E43525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BF5290-ECDB-2DEB-51C1-5FA98068B70F}"/>
              </a:ext>
            </a:extLst>
          </p:cNvPr>
          <p:cNvSpPr/>
          <p:nvPr/>
        </p:nvSpPr>
        <p:spPr>
          <a:xfrm>
            <a:off x="10262802" y="3582265"/>
            <a:ext cx="177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0" algn="ctr"/>
            <a:r>
              <a:rPr lang="en-US" sz="2400">
                <a:solidFill>
                  <a:srgbClr val="231F20"/>
                </a:solidFill>
                <a:latin typeface="+mj-lt"/>
              </a:rPr>
              <a:t>I live in </a:t>
            </a:r>
          </a:p>
          <a:p>
            <a:pPr marR="880" algn="ctr"/>
            <a:r>
              <a:rPr lang="en-US" sz="2400">
                <a:solidFill>
                  <a:srgbClr val="231F20"/>
                </a:solidFill>
                <a:latin typeface="+mj-lt"/>
              </a:rPr>
              <a:t>the </a:t>
            </a:r>
            <a:r>
              <a:rPr lang="en-US" sz="2400">
                <a:solidFill>
                  <a:srgbClr val="E43525"/>
                </a:solidFill>
              </a:rPr>
              <a:t>_____.</a:t>
            </a:r>
            <a:endParaRPr lang="en-US" sz="2400" u="sng" dirty="0">
              <a:solidFill>
                <a:srgbClr val="E43525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B5211-84D4-13C8-9E31-F70094844267}"/>
              </a:ext>
            </a:extLst>
          </p:cNvPr>
          <p:cNvSpPr txBox="1"/>
          <p:nvPr/>
        </p:nvSpPr>
        <p:spPr>
          <a:xfrm>
            <a:off x="9223929" y="5105540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colour is </a:t>
            </a:r>
            <a:r>
              <a:rPr lang="en-US">
                <a:solidFill>
                  <a:srgbClr val="E43525"/>
                </a:solidFill>
              </a:rPr>
              <a:t>_______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69136-2209-F17F-0CAE-D19128581E1B}"/>
              </a:ext>
            </a:extLst>
          </p:cNvPr>
          <p:cNvSpPr txBox="1"/>
          <p:nvPr/>
        </p:nvSpPr>
        <p:spPr>
          <a:xfrm>
            <a:off x="4062308" y="5437573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food is </a:t>
            </a:r>
            <a:r>
              <a:rPr lang="en-US">
                <a:solidFill>
                  <a:srgbClr val="E43525"/>
                </a:solidFill>
              </a:rPr>
              <a:t>_______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85BC4F-B31F-5B05-3605-9E79D967F638}"/>
              </a:ext>
            </a:extLst>
          </p:cNvPr>
          <p:cNvSpPr txBox="1"/>
          <p:nvPr/>
        </p:nvSpPr>
        <p:spPr>
          <a:xfrm>
            <a:off x="265877" y="5195048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subject is </a:t>
            </a:r>
            <a:r>
              <a:rPr lang="en-US">
                <a:solidFill>
                  <a:srgbClr val="E43525"/>
                </a:solidFill>
              </a:rPr>
              <a:t>_______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544E4-069C-A38D-BF59-3E39003F557C}"/>
              </a:ext>
            </a:extLst>
          </p:cNvPr>
          <p:cNvSpPr txBox="1"/>
          <p:nvPr/>
        </p:nvSpPr>
        <p:spPr>
          <a:xfrm>
            <a:off x="171028" y="4281586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sport is </a:t>
            </a:r>
            <a:r>
              <a:rPr lang="en-US">
                <a:solidFill>
                  <a:srgbClr val="E43525"/>
                </a:solidFill>
              </a:rPr>
              <a:t>_______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CC9D1-B348-AC66-26AD-59668AD6134A}"/>
              </a:ext>
            </a:extLst>
          </p:cNvPr>
          <p:cNvSpPr txBox="1"/>
          <p:nvPr/>
        </p:nvSpPr>
        <p:spPr>
          <a:xfrm>
            <a:off x="393378" y="2223262"/>
            <a:ext cx="2320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My favourite </a:t>
            </a:r>
          </a:p>
          <a:p>
            <a:pPr algn="ctr"/>
            <a:r>
              <a:rPr lang="en-US" sz="1800">
                <a:solidFill>
                  <a:srgbClr val="231F20"/>
                </a:solidFill>
                <a:latin typeface="+mj-lt"/>
              </a:rPr>
              <a:t>animal is </a:t>
            </a:r>
            <a:r>
              <a:rPr lang="en-US">
                <a:solidFill>
                  <a:srgbClr val="E43525"/>
                </a:solidFill>
              </a:rPr>
              <a:t>_______</a:t>
            </a:r>
            <a:r>
              <a:rPr lang="en-US" sz="1800">
                <a:solidFill>
                  <a:srgbClr val="231F20"/>
                </a:solidFill>
                <a:latin typeface="+mj-lt"/>
              </a:rPr>
              <a:t>. </a:t>
            </a:r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7721DF-D300-CE87-5A4D-1AD1E96AB3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3697" y="3107980"/>
            <a:ext cx="1617955" cy="1617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59BEE2-304C-9094-F14F-BDAFC930AC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94542" y="4390616"/>
            <a:ext cx="1617955" cy="1617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F849B8-CF02-7AAE-437B-C9292B27E0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98955" y="4827292"/>
            <a:ext cx="1617955" cy="16179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D6A8D2-1A06-7460-0B77-BE4ABC7FF41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55537" y="4623042"/>
            <a:ext cx="1617955" cy="16179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1E4BD7-8248-4BFE-A6A3-18900B6AE1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6365" y="3041610"/>
            <a:ext cx="1356625" cy="13566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00484A-6221-0103-9F72-A3C5F72D4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4357" y="620604"/>
            <a:ext cx="1676719" cy="16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95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381446"/>
            <a:ext cx="8855877" cy="241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ts val="9792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/>
              <a:t>Fun corner </a:t>
            </a:r>
            <a:r>
              <a:rPr lang="en-US" sz="3200"/>
              <a:t>&amp;</a:t>
            </a:r>
            <a:r>
              <a:rPr lang="en-US" sz="8000"/>
              <a:t> </a:t>
            </a:r>
          </a:p>
          <a:p>
            <a:r>
              <a:rPr lang="en-US" sz="8000"/>
              <a:t>Wrap - up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731E5E-711F-4C91-8D2A-81C871C5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C1D5F-234A-428F-96AC-E1968D68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68BF0-C25F-4DD3-BA43-78A68A07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FD37-E46C-4A47-A981-3CBB36333A4A}"/>
              </a:ext>
            </a:extLst>
          </p:cNvPr>
          <p:cNvSpPr txBox="1"/>
          <p:nvPr/>
        </p:nvSpPr>
        <p:spPr>
          <a:xfrm>
            <a:off x="784474" y="1897026"/>
            <a:ext cx="106230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1000" b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>
                    <a:srgbClr val="0070C0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50" endPos="85000" dir="5400000" sy="-100000" algn="bl" rotWithShape="0"/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Fill the </a:t>
            </a:r>
          </a:p>
          <a:p>
            <a:pPr algn="ctr"/>
            <a:r>
              <a:rPr lang="en-SG" sz="11000" b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>
                    <a:srgbClr val="0070C0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50" endPos="85000" dir="5400000" sy="-100000" algn="bl" rotWithShape="0"/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missing letter</a:t>
            </a:r>
            <a:endParaRPr lang="en-SG" sz="110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glow>
                  <a:srgbClr val="0070C0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5000" endA="50" endPos="85000" dir="5400000" sy="-100000" algn="bl" rotWithShape="0"/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2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My ______ is Ms.Pham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4337452" y="5345198"/>
            <a:ext cx="1737149" cy="850014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2C91D1-2BE7-447D-4802-19E7FAB396EF}"/>
              </a:ext>
            </a:extLst>
          </p:cNvPr>
          <p:cNvGrpSpPr/>
          <p:nvPr/>
        </p:nvGrpSpPr>
        <p:grpSpPr>
          <a:xfrm>
            <a:off x="4337452" y="1981690"/>
            <a:ext cx="2892445" cy="1112850"/>
            <a:chOff x="5542261" y="1009920"/>
            <a:chExt cx="1637175" cy="62989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5550C16-23CB-625C-A52A-84A43928B1AC}"/>
                </a:ext>
              </a:extLst>
            </p:cNvPr>
            <p:cNvSpPr/>
            <p:nvPr/>
          </p:nvSpPr>
          <p:spPr>
            <a:xfrm>
              <a:off x="5542261" y="1009920"/>
              <a:ext cx="1637175" cy="629893"/>
            </a:xfrm>
            <a:prstGeom prst="roundRect">
              <a:avLst/>
            </a:prstGeom>
            <a:solidFill>
              <a:srgbClr val="E31D50"/>
            </a:solidFill>
            <a:ln w="28575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74BEF4E-5335-60DD-BF21-40C198576170}"/>
                </a:ext>
              </a:extLst>
            </p:cNvPr>
            <p:cNvSpPr/>
            <p:nvPr/>
          </p:nvSpPr>
          <p:spPr>
            <a:xfrm>
              <a:off x="6101426" y="1057774"/>
              <a:ext cx="1025814" cy="534185"/>
            </a:xfrm>
            <a:prstGeom prst="roundRect">
              <a:avLst/>
            </a:prstGeom>
            <a:solidFill>
              <a:schemeClr val="bg1"/>
            </a:solidFill>
            <a:ln w="9525" cmpd="dbl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Mspham-0936082789">
              <a:extLst>
                <a:ext uri="{FF2B5EF4-FFF2-40B4-BE49-F238E27FC236}">
                  <a16:creationId xmlns:a16="http://schemas.microsoft.com/office/drawing/2014/main" id="{B945A304-4528-6D54-993A-D27F1F8BD865}"/>
                </a:ext>
              </a:extLst>
            </p:cNvPr>
            <p:cNvGrpSpPr/>
            <p:nvPr/>
          </p:nvGrpSpPr>
          <p:grpSpPr>
            <a:xfrm>
              <a:off x="5592491" y="1068732"/>
              <a:ext cx="1563847" cy="487141"/>
              <a:chOff x="12905666" y="11343757"/>
              <a:chExt cx="1311370" cy="408495"/>
            </a:xfrm>
          </p:grpSpPr>
          <p:sp>
            <p:nvSpPr>
              <p:cNvPr id="10" name="Mspham-0936082789">
                <a:hlinkClick r:id="rId5"/>
                <a:extLst>
                  <a:ext uri="{FF2B5EF4-FFF2-40B4-BE49-F238E27FC236}">
                    <a16:creationId xmlns:a16="http://schemas.microsoft.com/office/drawing/2014/main" id="{717F784D-E9F3-E8DB-754C-3DC76D32EFC3}"/>
                  </a:ext>
                </a:extLst>
              </p:cNvPr>
              <p:cNvSpPr txBox="1"/>
              <p:nvPr/>
            </p:nvSpPr>
            <p:spPr>
              <a:xfrm>
                <a:off x="13337349" y="11343757"/>
                <a:ext cx="879687" cy="39442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Ms.</a:t>
                </a:r>
              </a:p>
              <a:p>
                <a:pPr algn="ctr"/>
                <a:r>
                  <a:rPr lang="en-US" sz="2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HuyenPham </a:t>
                </a:r>
              </a:p>
            </p:txBody>
          </p:sp>
          <p:pic>
            <p:nvPicPr>
              <p:cNvPr id="11" name="MsPham-0936082789">
                <a:hlinkClick r:id="rId5"/>
                <a:extLst>
                  <a:ext uri="{FF2B5EF4-FFF2-40B4-BE49-F238E27FC236}">
                    <a16:creationId xmlns:a16="http://schemas.microsoft.com/office/drawing/2014/main" id="{DCCAC911-6390-964D-26CC-0AE5ACF9D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05666" y="11364778"/>
                <a:ext cx="387474" cy="3874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6805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31F20"/>
                </a:solidFill>
                <a:latin typeface="+mj-lt"/>
              </a:rPr>
              <a:t>My favourite _______ is green.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5382108" y="5388240"/>
            <a:ext cx="2045059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0" name="Picture 19" descr="Green paint splatters on a black background&#10;&#10;Description automatically generated">
            <a:extLst>
              <a:ext uri="{FF2B5EF4-FFF2-40B4-BE49-F238E27FC236}">
                <a16:creationId xmlns:a16="http://schemas.microsoft.com/office/drawing/2014/main" id="{98769643-E9F2-BF4F-63F9-0D1D31D3C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6" t="11346" r="3296" b="2571"/>
          <a:stretch/>
        </p:blipFill>
        <p:spPr>
          <a:xfrm>
            <a:off x="4544027" y="1653663"/>
            <a:ext cx="2295274" cy="21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31F20"/>
                </a:solidFill>
                <a:latin typeface="+mj-lt"/>
              </a:rPr>
              <a:t>My favourite _______ is English.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5279471" y="5388240"/>
            <a:ext cx="2073051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6" name="Picture 15" descr="A stack of books with a graduation cap&#10;&#10;Description automatically generated">
            <a:extLst>
              <a:ext uri="{FF2B5EF4-FFF2-40B4-BE49-F238E27FC236}">
                <a16:creationId xmlns:a16="http://schemas.microsoft.com/office/drawing/2014/main" id="{3F1F86DB-4D8C-214E-1C10-2E5789ABDA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16181" r="11875" b="15687"/>
          <a:stretch/>
        </p:blipFill>
        <p:spPr>
          <a:xfrm>
            <a:off x="4743081" y="1860895"/>
            <a:ext cx="1669415" cy="14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31F20"/>
                </a:solidFill>
                <a:latin typeface="+mj-lt"/>
              </a:rPr>
              <a:t>My favourite _______ is pizza.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5553450" y="5363429"/>
            <a:ext cx="1718488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9" name="Picture 18" descr="A pizza with a slice cut&#10;&#10;Description automatically generated">
            <a:extLst>
              <a:ext uri="{FF2B5EF4-FFF2-40B4-BE49-F238E27FC236}">
                <a16:creationId xmlns:a16="http://schemas.microsoft.com/office/drawing/2014/main" id="{94B91B83-08E2-39CE-0CB9-B0C617218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27" y="1921458"/>
            <a:ext cx="1535646" cy="13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3D475-EA90-AEBB-4947-084406DC0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Table of contents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E44CC19-161F-FB03-DDAD-206918FA875B}"/>
              </a:ext>
            </a:extLst>
          </p:cNvPr>
          <p:cNvGrpSpPr/>
          <p:nvPr/>
        </p:nvGrpSpPr>
        <p:grpSpPr>
          <a:xfrm>
            <a:off x="4915580" y="1188258"/>
            <a:ext cx="6180263" cy="924811"/>
            <a:chOff x="4732700" y="1188258"/>
            <a:chExt cx="6180263" cy="924811"/>
          </a:xfrm>
        </p:grpSpPr>
        <p:sp>
          <p:nvSpPr>
            <p:cNvPr id="21" name="MsPham 0936082789"/>
            <p:cNvSpPr/>
            <p:nvPr/>
          </p:nvSpPr>
          <p:spPr>
            <a:xfrm>
              <a:off x="4732700" y="1188258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8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5130569" y="1301880"/>
              <a:ext cx="4711844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Warm-up and review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8556BA5-1AA1-3F44-FC8A-195F33C64DAB}"/>
              </a:ext>
            </a:extLst>
          </p:cNvPr>
          <p:cNvGrpSpPr/>
          <p:nvPr/>
        </p:nvGrpSpPr>
        <p:grpSpPr>
          <a:xfrm>
            <a:off x="4915580" y="3375206"/>
            <a:ext cx="6180263" cy="924811"/>
            <a:chOff x="4732700" y="3375206"/>
            <a:chExt cx="6180263" cy="924811"/>
          </a:xfrm>
        </p:grpSpPr>
        <p:sp>
          <p:nvSpPr>
            <p:cNvPr id="41" name="MsPham 0936082789">
              <a:extLst>
                <a:ext uri="{FF2B5EF4-FFF2-40B4-BE49-F238E27FC236}">
                  <a16:creationId xmlns:a16="http://schemas.microsoft.com/office/drawing/2014/main" id="{EF27E382-8EBE-3BE7-BCCF-FBE205E38256}"/>
                </a:ext>
              </a:extLst>
            </p:cNvPr>
            <p:cNvSpPr/>
            <p:nvPr/>
          </p:nvSpPr>
          <p:spPr>
            <a:xfrm>
              <a:off x="4732700" y="3375206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1" name="Google Shape;1947;p46">
              <a:extLst>
                <a:ext uri="{FF2B5EF4-FFF2-40B4-BE49-F238E27FC236}">
                  <a16:creationId xmlns:a16="http://schemas.microsoft.com/office/drawing/2014/main" id="{6F7647DA-4DD0-3EA1-A3EE-F6C8E9C2613D}"/>
                </a:ext>
              </a:extLst>
            </p:cNvPr>
            <p:cNvSpPr txBox="1">
              <a:spLocks/>
            </p:cNvSpPr>
            <p:nvPr/>
          </p:nvSpPr>
          <p:spPr>
            <a:xfrm>
              <a:off x="5134434" y="3485810"/>
              <a:ext cx="553890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Let’s write.</a:t>
              </a:r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540FE7-5A86-965F-ED7F-9BAE52ADC44A}"/>
              </a:ext>
            </a:extLst>
          </p:cNvPr>
          <p:cNvGrpSpPr/>
          <p:nvPr/>
        </p:nvGrpSpPr>
        <p:grpSpPr>
          <a:xfrm>
            <a:off x="4915580" y="2281732"/>
            <a:ext cx="6180263" cy="924811"/>
            <a:chOff x="4732700" y="2281732"/>
            <a:chExt cx="6180263" cy="924811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4732700" y="2281732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2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5133913" y="2393845"/>
              <a:ext cx="542740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Read and circle.</a:t>
              </a:r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AAA6D1-6F4B-DBD8-0012-B85484E4D569}"/>
              </a:ext>
            </a:extLst>
          </p:cNvPr>
          <p:cNvGrpSpPr/>
          <p:nvPr/>
        </p:nvGrpSpPr>
        <p:grpSpPr>
          <a:xfrm>
            <a:off x="4915580" y="4468680"/>
            <a:ext cx="6180263" cy="924811"/>
            <a:chOff x="4732700" y="4468680"/>
            <a:chExt cx="6180263" cy="924811"/>
          </a:xfrm>
        </p:grpSpPr>
        <p:sp>
          <p:nvSpPr>
            <p:cNvPr id="43" name="MsPham 0936082789">
              <a:extLst>
                <a:ext uri="{FF2B5EF4-FFF2-40B4-BE49-F238E27FC236}">
                  <a16:creationId xmlns:a16="http://schemas.microsoft.com/office/drawing/2014/main" id="{27F59BD9-00AA-DDFD-DE38-39F23288CFE0}"/>
                </a:ext>
              </a:extLst>
            </p:cNvPr>
            <p:cNvSpPr/>
            <p:nvPr/>
          </p:nvSpPr>
          <p:spPr>
            <a:xfrm>
              <a:off x="4732700" y="4468680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5" name="Google Shape;1951;p46">
              <a:extLst>
                <a:ext uri="{FF2B5EF4-FFF2-40B4-BE49-F238E27FC236}">
                  <a16:creationId xmlns:a16="http://schemas.microsoft.com/office/drawing/2014/main" id="{67DCAEAA-3448-1010-9D10-3A00B0B83949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4577775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Project</a:t>
              </a:r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28A247-5DF7-152F-E76D-70D645EBEB35}"/>
              </a:ext>
            </a:extLst>
          </p:cNvPr>
          <p:cNvGrpSpPr/>
          <p:nvPr/>
        </p:nvGrpSpPr>
        <p:grpSpPr>
          <a:xfrm>
            <a:off x="3459971" y="1195873"/>
            <a:ext cx="1680045" cy="924808"/>
            <a:chOff x="3277091" y="1195873"/>
            <a:chExt cx="1680045" cy="924808"/>
          </a:xfrm>
        </p:grpSpPr>
        <p:sp>
          <p:nvSpPr>
            <p:cNvPr id="60" name="MsPham 0936082789"/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6" name="Google Shape;1955;p46">
              <a:extLst>
                <a:ext uri="{FF2B5EF4-FFF2-40B4-BE49-F238E27FC236}">
                  <a16:creationId xmlns:a16="http://schemas.microsoft.com/office/drawing/2014/main" id="{28380FF4-90D7-C7C5-5AED-403EDA14CB6A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35293D-36F1-CBE5-DCDE-9AB1426F0DE4}"/>
              </a:ext>
            </a:extLst>
          </p:cNvPr>
          <p:cNvGrpSpPr/>
          <p:nvPr/>
        </p:nvGrpSpPr>
        <p:grpSpPr>
          <a:xfrm>
            <a:off x="4915580" y="5562155"/>
            <a:ext cx="6180263" cy="924811"/>
            <a:chOff x="4732700" y="5562155"/>
            <a:chExt cx="6180263" cy="924811"/>
          </a:xfrm>
        </p:grpSpPr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8179F01E-EAAA-2DE1-4305-DA3AC7FB5E97}"/>
                </a:ext>
              </a:extLst>
            </p:cNvPr>
            <p:cNvSpPr/>
            <p:nvPr/>
          </p:nvSpPr>
          <p:spPr>
            <a:xfrm>
              <a:off x="4732700" y="5562155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36" name="Google Shape;1951;p46">
              <a:extLst>
                <a:ext uri="{FF2B5EF4-FFF2-40B4-BE49-F238E27FC236}">
                  <a16:creationId xmlns:a16="http://schemas.microsoft.com/office/drawing/2014/main" id="{41D6E3FC-A927-1966-E051-431C3CCB7FFE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5669742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Fun corner and wrap-up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A590D5-CBC7-813E-2BFF-0A12B26CD0E7}"/>
              </a:ext>
            </a:extLst>
          </p:cNvPr>
          <p:cNvGrpSpPr/>
          <p:nvPr/>
        </p:nvGrpSpPr>
        <p:grpSpPr>
          <a:xfrm>
            <a:off x="3459971" y="2293578"/>
            <a:ext cx="1680045" cy="924808"/>
            <a:chOff x="3277091" y="1195873"/>
            <a:chExt cx="1680045" cy="924808"/>
          </a:xfrm>
        </p:grpSpPr>
        <p:sp>
          <p:nvSpPr>
            <p:cNvPr id="66" name="MsPham 0936082789">
              <a:extLst>
                <a:ext uri="{FF2B5EF4-FFF2-40B4-BE49-F238E27FC236}">
                  <a16:creationId xmlns:a16="http://schemas.microsoft.com/office/drawing/2014/main" id="{C43E08B3-0642-6C2A-A654-FE29BF64C2A2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67" name="Google Shape;1955;p46">
              <a:extLst>
                <a:ext uri="{FF2B5EF4-FFF2-40B4-BE49-F238E27FC236}">
                  <a16:creationId xmlns:a16="http://schemas.microsoft.com/office/drawing/2014/main" id="{3D391E51-B876-F7CA-676C-4C069FCEFC9D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861C2C-0A0F-0C02-BA2F-DCF26CB06221}"/>
              </a:ext>
            </a:extLst>
          </p:cNvPr>
          <p:cNvGrpSpPr/>
          <p:nvPr/>
        </p:nvGrpSpPr>
        <p:grpSpPr>
          <a:xfrm>
            <a:off x="3459971" y="3391283"/>
            <a:ext cx="1680045" cy="924808"/>
            <a:chOff x="3277091" y="1195873"/>
            <a:chExt cx="1680045" cy="924808"/>
          </a:xfrm>
        </p:grpSpPr>
        <p:sp>
          <p:nvSpPr>
            <p:cNvPr id="69" name="MsPham 0936082789">
              <a:extLst>
                <a:ext uri="{FF2B5EF4-FFF2-40B4-BE49-F238E27FC236}">
                  <a16:creationId xmlns:a16="http://schemas.microsoft.com/office/drawing/2014/main" id="{791DC038-DCD7-0B8A-C3BC-F6CA7AF0E87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0" name="Google Shape;1955;p46">
              <a:extLst>
                <a:ext uri="{FF2B5EF4-FFF2-40B4-BE49-F238E27FC236}">
                  <a16:creationId xmlns:a16="http://schemas.microsoft.com/office/drawing/2014/main" id="{F7F46BBF-937A-5207-A115-DCAE85C97C4F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F42501-7FE6-03D3-11F7-5B29900CB059}"/>
              </a:ext>
            </a:extLst>
          </p:cNvPr>
          <p:cNvGrpSpPr/>
          <p:nvPr/>
        </p:nvGrpSpPr>
        <p:grpSpPr>
          <a:xfrm>
            <a:off x="3459971" y="4488988"/>
            <a:ext cx="1680045" cy="924808"/>
            <a:chOff x="3277091" y="1195873"/>
            <a:chExt cx="1680045" cy="924808"/>
          </a:xfrm>
        </p:grpSpPr>
        <p:sp>
          <p:nvSpPr>
            <p:cNvPr id="72" name="MsPham 0936082789">
              <a:extLst>
                <a:ext uri="{FF2B5EF4-FFF2-40B4-BE49-F238E27FC236}">
                  <a16:creationId xmlns:a16="http://schemas.microsoft.com/office/drawing/2014/main" id="{7CD4A035-8D5E-A6FE-F20E-238E063E6DE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3" name="Google Shape;1955;p46">
              <a:extLst>
                <a:ext uri="{FF2B5EF4-FFF2-40B4-BE49-F238E27FC236}">
                  <a16:creationId xmlns:a16="http://schemas.microsoft.com/office/drawing/2014/main" id="{34F47EB4-61A8-8D7B-C574-E917241CA88B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397E6B-6B77-5FB7-972D-491F44BCF5C8}"/>
              </a:ext>
            </a:extLst>
          </p:cNvPr>
          <p:cNvGrpSpPr/>
          <p:nvPr/>
        </p:nvGrpSpPr>
        <p:grpSpPr>
          <a:xfrm>
            <a:off x="3459971" y="5586693"/>
            <a:ext cx="1680045" cy="924808"/>
            <a:chOff x="3277091" y="1195873"/>
            <a:chExt cx="1680045" cy="924808"/>
          </a:xfrm>
        </p:grpSpPr>
        <p:sp>
          <p:nvSpPr>
            <p:cNvPr id="75" name="MsPham 0936082789">
              <a:extLst>
                <a:ext uri="{FF2B5EF4-FFF2-40B4-BE49-F238E27FC236}">
                  <a16:creationId xmlns:a16="http://schemas.microsoft.com/office/drawing/2014/main" id="{9F100F99-FA53-A5CB-E1D0-455A1C3FA589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6" name="Google Shape;1955;p46">
              <a:extLst>
                <a:ext uri="{FF2B5EF4-FFF2-40B4-BE49-F238E27FC236}">
                  <a16:creationId xmlns:a16="http://schemas.microsoft.com/office/drawing/2014/main" id="{FF8D5FE4-4CE7-9AD3-C6BF-4A7FF2535FA2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05</a:t>
              </a:r>
            </a:p>
          </p:txBody>
        </p:sp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617637" y="1473807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A5E488B-7405-39B0-535F-7AA63006B34F}"/>
              </a:ext>
            </a:extLst>
          </p:cNvPr>
          <p:cNvSpPr/>
          <p:nvPr/>
        </p:nvSpPr>
        <p:spPr>
          <a:xfrm flipH="1">
            <a:off x="571076" y="1431342"/>
            <a:ext cx="2783202" cy="4915147"/>
          </a:xfrm>
          <a:custGeom>
            <a:avLst/>
            <a:gdLst/>
            <a:ahLst/>
            <a:cxnLst/>
            <a:rect l="l" t="t" r="r" b="b"/>
            <a:pathLst>
              <a:path w="3883343" h="6858000">
                <a:moveTo>
                  <a:pt x="0" y="0"/>
                </a:moveTo>
                <a:lnTo>
                  <a:pt x="3883343" y="0"/>
                </a:lnTo>
                <a:lnTo>
                  <a:pt x="38833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extLst>
      <p:ext uri="{BB962C8B-B14F-4D97-AF65-F5344CB8AC3E}">
        <p14:creationId xmlns:p14="http://schemas.microsoft.com/office/powerpoint/2010/main" val="33389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31F20"/>
                </a:solidFill>
                <a:latin typeface="+mj-lt"/>
              </a:rPr>
              <a:t>My favourite _______ is table tennis.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4868834" y="5379539"/>
            <a:ext cx="1847448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5" name="Picture 14" descr="A table with ping pong rackets and a ball&#10;&#10;Description automatically generated">
            <a:extLst>
              <a:ext uri="{FF2B5EF4-FFF2-40B4-BE49-F238E27FC236}">
                <a16:creationId xmlns:a16="http://schemas.microsoft.com/office/drawing/2014/main" id="{A9FE22D6-B2C0-EB9E-29B3-28E442CE2C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13" y="1895015"/>
            <a:ext cx="1655171" cy="13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31F20"/>
                </a:solidFill>
                <a:latin typeface="+mj-lt"/>
              </a:rPr>
              <a:t>My favourite _______ is rabbit.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5428761" y="5368979"/>
            <a:ext cx="2035729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4" name="Picture 13" descr="A cartoon of a rabbit&#10;&#10;Description automatically generated">
            <a:extLst>
              <a:ext uri="{FF2B5EF4-FFF2-40B4-BE49-F238E27FC236}">
                <a16:creationId xmlns:a16="http://schemas.microsoft.com/office/drawing/2014/main" id="{21062E07-5D57-E6C2-47FC-5E65247CC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01" y="1741293"/>
            <a:ext cx="1868696" cy="18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I _____ in the city.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4484224" y="5388240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3" name="Picture 2" descr="A building with a tree and a ramp&#10;&#10;Description automatically generated">
            <a:extLst>
              <a:ext uri="{FF2B5EF4-FFF2-40B4-BE49-F238E27FC236}">
                <a16:creationId xmlns:a16="http://schemas.microsoft.com/office/drawing/2014/main" id="{5C6D050B-3291-5CBE-16A4-42B92A23C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3005" y="1834597"/>
            <a:ext cx="1575329" cy="15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002060"/>
                </a:solidFill>
                <a:latin typeface="Arial" panose="020B0604020202020204" pitchFamily="34" charset="0"/>
              </a:rPr>
              <a:t>I _____ in Class 5 A.</a:t>
            </a:r>
            <a:endParaRPr lang="pt-PT" sz="3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4262434" y="5363429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 descr="A group of cartoon children&#10;&#10;Description automatically generated">
            <a:extLst>
              <a:ext uri="{FF2B5EF4-FFF2-40B4-BE49-F238E27FC236}">
                <a16:creationId xmlns:a16="http://schemas.microsoft.com/office/drawing/2014/main" id="{32BB799D-C552-81B1-F429-BF3A9A412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04" y="1967526"/>
            <a:ext cx="1695443" cy="11573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69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01DF0-B2C9-4811-9CE6-7C7F01A2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43170-4C0A-4B9A-B3A7-8322B6493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0E081-6BBE-4BC7-9670-DD2E62C28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FD37-E46C-4A47-A981-3CBB36333A4A}"/>
              </a:ext>
            </a:extLst>
          </p:cNvPr>
          <p:cNvSpPr txBox="1"/>
          <p:nvPr/>
        </p:nvSpPr>
        <p:spPr>
          <a:xfrm>
            <a:off x="784474" y="1551788"/>
            <a:ext cx="10623052" cy="3631763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sis MT Pro Black" panose="02040A04050005020304" pitchFamily="18" charset="0"/>
                <a:cs typeface="Times New Roman" panose="02020603050405020304" pitchFamily="18" charset="0"/>
              </a:rPr>
              <a:t>You’re welldone!</a:t>
            </a:r>
            <a:endParaRPr lang="en-SG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masis MT Pro Black" panose="02040A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9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6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BB789940-48DE-7DFF-8240-36B26E3E97FB}"/>
              </a:ext>
            </a:extLst>
          </p:cNvPr>
          <p:cNvSpPr txBox="1"/>
          <p:nvPr/>
        </p:nvSpPr>
        <p:spPr>
          <a:xfrm>
            <a:off x="3256915" y="4345717"/>
            <a:ext cx="5783685" cy="45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4000">
                <a:solidFill>
                  <a:srgbClr val="000000"/>
                </a:solidFill>
                <a:latin typeface="Amasis MT Pro Black" panose="02040A04050005020304" pitchFamily="18" charset="0"/>
              </a:rPr>
              <a:t>For joining!</a:t>
            </a:r>
            <a:endParaRPr lang="en-US" sz="4000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0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3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kara">
            <a:hlinkClick r:id="" action="ppaction://media"/>
            <a:extLst>
              <a:ext uri="{FF2B5EF4-FFF2-40B4-BE49-F238E27FC236}">
                <a16:creationId xmlns:a16="http://schemas.microsoft.com/office/drawing/2014/main" id="{59C7F104-F9C8-4C88-C3E1-4D5CCDAF1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35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Read and circle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6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112127" y="1950694"/>
            <a:ext cx="2160131" cy="2638683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3109858" y="1875038"/>
            <a:ext cx="2160131" cy="2638683"/>
            <a:chOff x="12670510" y="11157686"/>
            <a:chExt cx="1109238" cy="1354978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Read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96AB-4EA9-72B6-178B-D90D272E4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77" y="1236053"/>
            <a:ext cx="11504645" cy="49314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70CE24-01F8-E60B-1CFD-6057FC198EB1}"/>
              </a:ext>
            </a:extLst>
          </p:cNvPr>
          <p:cNvSpPr/>
          <p:nvPr/>
        </p:nvSpPr>
        <p:spPr>
          <a:xfrm>
            <a:off x="419878" y="3371912"/>
            <a:ext cx="2346302" cy="443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69F3-7571-4BD5-C0EB-4AD662B4C4A3}"/>
              </a:ext>
            </a:extLst>
          </p:cNvPr>
          <p:cNvSpPr/>
          <p:nvPr/>
        </p:nvSpPr>
        <p:spPr>
          <a:xfrm>
            <a:off x="3718560" y="1838344"/>
            <a:ext cx="2804160" cy="335765"/>
          </a:xfrm>
          <a:prstGeom prst="rect">
            <a:avLst/>
          </a:prstGeom>
          <a:solidFill>
            <a:srgbClr val="FFFF00">
              <a:alpha val="16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ACFF5A-0138-1B69-D023-C46CA6B9178D}"/>
              </a:ext>
            </a:extLst>
          </p:cNvPr>
          <p:cNvSpPr/>
          <p:nvPr/>
        </p:nvSpPr>
        <p:spPr>
          <a:xfrm>
            <a:off x="3718560" y="1838344"/>
            <a:ext cx="2804160" cy="3357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CD13E-B146-7D76-04B8-2826F41A6ADC}"/>
              </a:ext>
            </a:extLst>
          </p:cNvPr>
          <p:cNvSpPr/>
          <p:nvPr/>
        </p:nvSpPr>
        <p:spPr>
          <a:xfrm>
            <a:off x="2966078" y="2262974"/>
            <a:ext cx="4755521" cy="335765"/>
          </a:xfrm>
          <a:prstGeom prst="rect">
            <a:avLst/>
          </a:prstGeom>
          <a:solidFill>
            <a:srgbClr val="FFFF00">
              <a:alpha val="16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CC4A0-5200-B8A6-2030-FD7EFF91156E}"/>
              </a:ext>
            </a:extLst>
          </p:cNvPr>
          <p:cNvSpPr/>
          <p:nvPr/>
        </p:nvSpPr>
        <p:spPr>
          <a:xfrm>
            <a:off x="2966078" y="2262974"/>
            <a:ext cx="4755521" cy="3357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FA492E-6602-D0FE-FEC9-58C01F457779}"/>
              </a:ext>
            </a:extLst>
          </p:cNvPr>
          <p:cNvSpPr/>
          <p:nvPr/>
        </p:nvSpPr>
        <p:spPr>
          <a:xfrm>
            <a:off x="8321040" y="4411334"/>
            <a:ext cx="2240692" cy="335765"/>
          </a:xfrm>
          <a:prstGeom prst="rect">
            <a:avLst/>
          </a:prstGeom>
          <a:solidFill>
            <a:srgbClr val="FFFF00">
              <a:alpha val="16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9F331-580C-C33B-0850-B0938E4645F5}"/>
              </a:ext>
            </a:extLst>
          </p:cNvPr>
          <p:cNvSpPr/>
          <p:nvPr/>
        </p:nvSpPr>
        <p:spPr>
          <a:xfrm>
            <a:off x="8321040" y="4411334"/>
            <a:ext cx="2240692" cy="3357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3CCF61-4DAA-AF25-AD43-2D307C83D2B8}"/>
              </a:ext>
            </a:extLst>
          </p:cNvPr>
          <p:cNvSpPr/>
          <p:nvPr/>
        </p:nvSpPr>
        <p:spPr>
          <a:xfrm>
            <a:off x="4698163" y="5248007"/>
            <a:ext cx="3913402" cy="335765"/>
          </a:xfrm>
          <a:prstGeom prst="rect">
            <a:avLst/>
          </a:prstGeom>
          <a:solidFill>
            <a:srgbClr val="FFFF00">
              <a:alpha val="16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96C35-F4D5-C5D4-3404-8C8C43A8A7F9}"/>
              </a:ext>
            </a:extLst>
          </p:cNvPr>
          <p:cNvSpPr/>
          <p:nvPr/>
        </p:nvSpPr>
        <p:spPr>
          <a:xfrm>
            <a:off x="4698163" y="5248007"/>
            <a:ext cx="3913402" cy="3357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112127" y="1950694"/>
            <a:ext cx="2160131" cy="2638683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3109858" y="1875038"/>
            <a:ext cx="2160131" cy="2638683"/>
            <a:chOff x="12670510" y="11157686"/>
            <a:chExt cx="1109238" cy="1354978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Read</a:t>
            </a:r>
            <a:r>
              <a:rPr lang="en-US" sz="3200" b="1" kern="0">
                <a:solidFill>
                  <a:schemeClr val="bg1"/>
                </a:solidFill>
              </a:rPr>
              <a:t> 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and circle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B39F69-8669-67A6-1E60-3DEBD45DDC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270" y="1228085"/>
            <a:ext cx="10913460" cy="5213253"/>
          </a:xfrm>
          <a:custGeom>
            <a:avLst/>
            <a:gdLst>
              <a:gd name="connsiteX0" fmla="*/ 0 w 11445059"/>
              <a:gd name="connsiteY0" fmla="*/ 0 h 5467193"/>
              <a:gd name="connsiteX1" fmla="*/ 11445059 w 11445059"/>
              <a:gd name="connsiteY1" fmla="*/ 0 h 5467193"/>
              <a:gd name="connsiteX2" fmla="*/ 11445059 w 11445059"/>
              <a:gd name="connsiteY2" fmla="*/ 4789026 h 5467193"/>
              <a:gd name="connsiteX3" fmla="*/ 11345040 w 11445059"/>
              <a:gd name="connsiteY3" fmla="*/ 4780007 h 5467193"/>
              <a:gd name="connsiteX4" fmla="*/ 10819909 w 11445059"/>
              <a:gd name="connsiteY4" fmla="*/ 5249704 h 5467193"/>
              <a:gd name="connsiteX5" fmla="*/ 10861176 w 11445059"/>
              <a:gd name="connsiteY5" fmla="*/ 5432531 h 5467193"/>
              <a:gd name="connsiteX6" fmla="*/ 10882210 w 11445059"/>
              <a:gd name="connsiteY6" fmla="*/ 5467193 h 5467193"/>
              <a:gd name="connsiteX7" fmla="*/ 413627 w 11445059"/>
              <a:gd name="connsiteY7" fmla="*/ 5467193 h 5467193"/>
              <a:gd name="connsiteX8" fmla="*/ 416276 w 11445059"/>
              <a:gd name="connsiteY8" fmla="*/ 5445779 h 5467193"/>
              <a:gd name="connsiteX9" fmla="*/ 38386 w 11445059"/>
              <a:gd name="connsiteY9" fmla="*/ 5137868 h 5467193"/>
              <a:gd name="connsiteX10" fmla="*/ 0 w 11445059"/>
              <a:gd name="connsiteY10" fmla="*/ 5141021 h 5467193"/>
              <a:gd name="connsiteX11" fmla="*/ 0 w 11445059"/>
              <a:gd name="connsiteY11" fmla="*/ 0 h 546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45059" h="5467193">
                <a:moveTo>
                  <a:pt x="0" y="0"/>
                </a:moveTo>
                <a:lnTo>
                  <a:pt x="11445059" y="0"/>
                </a:lnTo>
                <a:lnTo>
                  <a:pt x="11445059" y="4789026"/>
                </a:lnTo>
                <a:lnTo>
                  <a:pt x="11345040" y="4780007"/>
                </a:lnTo>
                <a:cubicBezTo>
                  <a:pt x="11055018" y="4780007"/>
                  <a:pt x="10819909" y="4990298"/>
                  <a:pt x="10819909" y="5249704"/>
                </a:cubicBezTo>
                <a:cubicBezTo>
                  <a:pt x="10819909" y="5314556"/>
                  <a:pt x="10834603" y="5376338"/>
                  <a:pt x="10861176" y="5432531"/>
                </a:cubicBezTo>
                <a:lnTo>
                  <a:pt x="10882210" y="5467193"/>
                </a:lnTo>
                <a:lnTo>
                  <a:pt x="413627" y="5467193"/>
                </a:lnTo>
                <a:lnTo>
                  <a:pt x="416276" y="5445779"/>
                </a:lnTo>
                <a:cubicBezTo>
                  <a:pt x="416276" y="5275724"/>
                  <a:pt x="247089" y="5137868"/>
                  <a:pt x="38386" y="5137868"/>
                </a:cubicBezTo>
                <a:lnTo>
                  <a:pt x="0" y="514102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ECF597B-44A2-83AC-B4F0-38981CA8F395}"/>
              </a:ext>
            </a:extLst>
          </p:cNvPr>
          <p:cNvSpPr/>
          <p:nvPr/>
        </p:nvSpPr>
        <p:spPr>
          <a:xfrm>
            <a:off x="4842587" y="1615973"/>
            <a:ext cx="599748" cy="61141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E43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E5D80CC-A82C-5AE3-2EB2-5195FB5EE426}"/>
              </a:ext>
            </a:extLst>
          </p:cNvPr>
          <p:cNvSpPr/>
          <p:nvPr/>
        </p:nvSpPr>
        <p:spPr>
          <a:xfrm>
            <a:off x="8811465" y="3041688"/>
            <a:ext cx="599748" cy="61141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E43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22A7690-0507-3826-3B4A-82DBCF2A7857}"/>
              </a:ext>
            </a:extLst>
          </p:cNvPr>
          <p:cNvSpPr/>
          <p:nvPr/>
        </p:nvSpPr>
        <p:spPr>
          <a:xfrm>
            <a:off x="4833259" y="4495059"/>
            <a:ext cx="599748" cy="61141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E43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7A50B39-5A09-F030-F4AF-988D8DF6939C}"/>
              </a:ext>
            </a:extLst>
          </p:cNvPr>
          <p:cNvSpPr/>
          <p:nvPr/>
        </p:nvSpPr>
        <p:spPr>
          <a:xfrm>
            <a:off x="849086" y="5920346"/>
            <a:ext cx="599748" cy="61141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E43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star with a fac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A8660B0C-D777-F27F-5FAA-4021FC2CA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68" y="1070488"/>
            <a:ext cx="588297" cy="584775"/>
          </a:xfrm>
          <a:prstGeom prst="rect">
            <a:avLst/>
          </a:prstGeom>
        </p:spPr>
      </p:pic>
      <p:pic>
        <p:nvPicPr>
          <p:cNvPr id="10" name="Picture 9" descr="A yellow star with a fac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773EFD06-A234-7E25-316F-0197548DCE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31" y="2423363"/>
            <a:ext cx="685370" cy="681266"/>
          </a:xfrm>
          <a:prstGeom prst="rect">
            <a:avLst/>
          </a:prstGeom>
        </p:spPr>
      </p:pic>
      <p:pic>
        <p:nvPicPr>
          <p:cNvPr id="11" name="Picture 10" descr="A yellow star with a fac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439C674-809A-E21D-B85B-BFD84B48D8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05" y="3753120"/>
            <a:ext cx="677546" cy="673489"/>
          </a:xfrm>
          <a:prstGeom prst="rect">
            <a:avLst/>
          </a:prstGeom>
        </p:spPr>
      </p:pic>
      <p:pic>
        <p:nvPicPr>
          <p:cNvPr id="12" name="Picture 11" descr="A yellow star with a fac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8C409089-FD9C-D236-A1F4-DC5FB7FFE4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02" y="5229683"/>
            <a:ext cx="709398" cy="7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732042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write!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0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2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2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Let’s write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4" name="Rectangle 3"/>
          <p:cNvSpPr/>
          <p:nvPr/>
        </p:nvSpPr>
        <p:spPr>
          <a:xfrm>
            <a:off x="711597" y="1182617"/>
            <a:ext cx="11112759" cy="4863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0">
              <a:lnSpc>
                <a:spcPct val="200000"/>
              </a:lnSpc>
            </a:pPr>
            <a:r>
              <a:rPr lang="en-US" sz="3200" dirty="0">
                <a:solidFill>
                  <a:srgbClr val="231F20"/>
                </a:solidFill>
                <a:latin typeface="+mj-lt"/>
              </a:rPr>
              <a:t>My name </a:t>
            </a:r>
            <a:r>
              <a:rPr lang="en-US" sz="3200">
                <a:solidFill>
                  <a:srgbClr val="231F20"/>
                </a:solidFill>
                <a:latin typeface="+mj-lt"/>
              </a:rPr>
              <a:t>is __________. </a:t>
            </a:r>
            <a:r>
              <a:rPr lang="en-US" sz="3200" dirty="0">
                <a:solidFill>
                  <a:srgbClr val="231F20"/>
                </a:solidFill>
                <a:latin typeface="+mj-lt"/>
              </a:rPr>
              <a:t>I live in </a:t>
            </a:r>
            <a:r>
              <a:rPr lang="en-US" sz="3200">
                <a:solidFill>
                  <a:srgbClr val="231F20"/>
                </a:solidFill>
                <a:latin typeface="+mj-lt"/>
              </a:rPr>
              <a:t>the _________________. </a:t>
            </a:r>
          </a:p>
          <a:p>
            <a:pPr marR="880">
              <a:lnSpc>
                <a:spcPct val="200000"/>
              </a:lnSpc>
            </a:pPr>
            <a:r>
              <a:rPr lang="en-US" sz="3200">
                <a:solidFill>
                  <a:srgbClr val="231F20"/>
                </a:solidFill>
                <a:latin typeface="+mj-lt"/>
              </a:rPr>
              <a:t>I </a:t>
            </a:r>
            <a:r>
              <a:rPr lang="en-US" sz="3200" dirty="0">
                <a:solidFill>
                  <a:srgbClr val="231F20"/>
                </a:solidFill>
                <a:latin typeface="+mj-lt"/>
              </a:rPr>
              <a:t>am in Class _______. My favourite sport </a:t>
            </a:r>
            <a:r>
              <a:rPr lang="en-US" sz="3200">
                <a:solidFill>
                  <a:srgbClr val="231F20"/>
                </a:solidFill>
                <a:latin typeface="+mj-lt"/>
              </a:rPr>
              <a:t>is ___________. My </a:t>
            </a:r>
            <a:r>
              <a:rPr lang="en-US" sz="3200" dirty="0">
                <a:solidFill>
                  <a:srgbClr val="231F20"/>
                </a:solidFill>
                <a:latin typeface="+mj-lt"/>
              </a:rPr>
              <a:t>favourite food </a:t>
            </a:r>
            <a:r>
              <a:rPr lang="en-US" sz="3200">
                <a:solidFill>
                  <a:srgbClr val="231F20"/>
                </a:solidFill>
                <a:latin typeface="+mj-lt"/>
              </a:rPr>
              <a:t>is _____________. </a:t>
            </a:r>
            <a:r>
              <a:rPr lang="en-US" sz="3200" dirty="0">
                <a:solidFill>
                  <a:srgbClr val="231F20"/>
                </a:solidFill>
                <a:latin typeface="+mj-lt"/>
              </a:rPr>
              <a:t>My favourite colour </a:t>
            </a:r>
            <a:r>
              <a:rPr lang="en-US" sz="3200">
                <a:solidFill>
                  <a:srgbClr val="231F20"/>
                </a:solidFill>
                <a:latin typeface="+mj-lt"/>
              </a:rPr>
              <a:t>is _____________. </a:t>
            </a:r>
            <a:r>
              <a:rPr lang="en-US" sz="3200" dirty="0">
                <a:solidFill>
                  <a:srgbClr val="231F20"/>
                </a:solidFill>
                <a:latin typeface="+mj-lt"/>
              </a:rPr>
              <a:t>My favourite animal </a:t>
            </a:r>
            <a:r>
              <a:rPr lang="en-US" sz="3200">
                <a:solidFill>
                  <a:srgbClr val="231F20"/>
                </a:solidFill>
                <a:latin typeface="+mj-lt"/>
              </a:rPr>
              <a:t>is ____________. </a:t>
            </a:r>
            <a:endParaRPr lang="en-US" sz="3200" dirty="0">
              <a:solidFill>
                <a:srgbClr val="231F2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231F20"/>
                </a:solidFill>
                <a:latin typeface="+mj-lt"/>
              </a:rPr>
              <a:t>What about you? What are your favourite things?</a:t>
            </a:r>
          </a:p>
        </p:txBody>
      </p:sp>
    </p:spTree>
    <p:extLst>
      <p:ext uri="{BB962C8B-B14F-4D97-AF65-F5344CB8AC3E}">
        <p14:creationId xmlns:p14="http://schemas.microsoft.com/office/powerpoint/2010/main" val="29359655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pptC79B.tmp</Template>
  <TotalTime>819</TotalTime>
  <Words>473</Words>
  <Application>Microsoft Office PowerPoint</Application>
  <PresentationFormat>Widescreen</PresentationFormat>
  <Paragraphs>171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.VnCooper</vt:lpstr>
      <vt:lpstr>Arial</vt:lpstr>
      <vt:lpstr>Calibri</vt:lpstr>
      <vt:lpstr>字魂105号-简雅黑</vt:lpstr>
      <vt:lpstr>Amasis MT Pro Black</vt:lpstr>
      <vt:lpstr>.VnHelvetIns</vt:lpstr>
      <vt:lpstr>.VnHelvetInsH</vt:lpstr>
      <vt:lpstr>Comic Sans MS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bawei</dc:creator>
  <cp:lastModifiedBy>Pham Huyen</cp:lastModifiedBy>
  <cp:revision>124</cp:revision>
  <dcterms:created xsi:type="dcterms:W3CDTF">2022-03-06T15:01:30Z</dcterms:created>
  <dcterms:modified xsi:type="dcterms:W3CDTF">2024-06-04T08:58:47Z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