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Corben" panose="020B0604020202020204" charset="0"/>
      <p:regular r:id="rId41"/>
      <p:bold r:id="rId42"/>
    </p:embeddedFont>
    <p:embeddedFont>
      <p:font typeface="Hind" panose="02000000000000000000" pitchFamily="2" charset="0"/>
      <p:regular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g5QI0KENUYqfvzrhZQUI5sFqcW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39" autoAdjust="0"/>
  </p:normalViewPr>
  <p:slideViewPr>
    <p:cSldViewPr snapToGrid="0">
      <p:cViewPr varScale="1">
        <p:scale>
          <a:sx n="86" d="100"/>
          <a:sy n="86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6" name="Google Shape;7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5" name="Google Shape;80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1 set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(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)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3 </a:t>
            </a:r>
            <a:r>
              <a:rPr lang="en-US" dirty="0" err="1"/>
              <a:t>đội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2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1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: </a:t>
            </a:r>
            <a:r>
              <a:rPr lang="en-US" i="1" dirty="0"/>
              <a:t>What is it?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i="1" dirty="0"/>
              <a:t>What are they?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i="1" dirty="0"/>
              <a:t>What </a:t>
            </a:r>
            <a:r>
              <a:rPr lang="en-US" i="1" dirty="0" err="1"/>
              <a:t>colour</a:t>
            </a:r>
            <a:r>
              <a:rPr lang="en-US" i="1" dirty="0"/>
              <a:t>…?</a:t>
            </a:r>
            <a:endParaRPr i="1"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zombie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(</a:t>
            </a:r>
            <a:r>
              <a:rPr lang="en-US" dirty="0" err="1"/>
              <a:t>Lưu</a:t>
            </a:r>
            <a:r>
              <a:rPr lang="en-US" dirty="0"/>
              <a:t> ý :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)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8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8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8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8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8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8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8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8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8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8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8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8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8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8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8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9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9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9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9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9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9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9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9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9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9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4" name="Google Shape;18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4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4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4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4" name="Google Shape;234;p4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4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4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2" name="Google Shape;252;p4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4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46"/>
          <p:cNvGrpSpPr/>
          <p:nvPr/>
        </p:nvGrpSpPr>
        <p:grpSpPr>
          <a:xfrm rot="-5400000" flipH="1">
            <a:off x="2449767" y="-1400389"/>
            <a:ext cx="4250546" cy="8335771"/>
            <a:chOff x="872085" y="-1565025"/>
            <a:chExt cx="3255129" cy="6383651"/>
          </a:xfrm>
        </p:grpSpPr>
        <p:sp>
          <p:nvSpPr>
            <p:cNvPr id="261" name="Google Shape;261;p46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6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6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6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6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6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6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6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77" name="Google Shape;277;p4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4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9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9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9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9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9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9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9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9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9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9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9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5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5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51" name="Google Shape;351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3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1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1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1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1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1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1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1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6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6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6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6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10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0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0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0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10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0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0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0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10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3281" y="904542"/>
            <a:ext cx="1376176" cy="13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0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0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0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0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0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5734" y="981222"/>
            <a:ext cx="1416750" cy="1387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1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1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1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11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1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1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1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1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1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1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1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11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5802" y="889746"/>
            <a:ext cx="1393621" cy="1423942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1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1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1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1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1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1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822" y="953638"/>
            <a:ext cx="1402164" cy="134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2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12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2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2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2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2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2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12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1549" y="871780"/>
            <a:ext cx="1464206" cy="143648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2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2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2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2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711549" y="867480"/>
            <a:ext cx="2170536" cy="1501233"/>
            <a:chOff x="6711549" y="867480"/>
            <a:chExt cx="2170536" cy="1501233"/>
          </a:xfrm>
        </p:grpSpPr>
        <p:pic>
          <p:nvPicPr>
            <p:cNvPr id="660" name="Google Shape;660;p12" descr="vector illustration of ruler, instrument of measurement:: tasmeemME.c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11549" y="867480"/>
              <a:ext cx="1437874" cy="1446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12" descr="vector illustration of ruler, instrument of measurement:: tasmeemME.c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49995" y="945904"/>
              <a:ext cx="1432090" cy="14228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3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3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3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13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3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3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3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3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3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13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9370" y="971626"/>
            <a:ext cx="1255455" cy="126443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3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3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3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3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3"/>
          <p:cNvSpPr/>
          <p:nvPr/>
        </p:nvSpPr>
        <p:spPr>
          <a:xfrm>
            <a:off x="3731706" y="215435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3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060" y="1038769"/>
            <a:ext cx="1268782" cy="1249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4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696" name="Google Shape;6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5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this?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5"/>
          <p:cNvSpPr/>
          <p:nvPr/>
        </p:nvSpPr>
        <p:spPr>
          <a:xfrm>
            <a:off x="1760901" y="146046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is it?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6896" y="1184417"/>
            <a:ext cx="5838825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6"/>
          <p:cNvSpPr/>
          <p:nvPr/>
        </p:nvSpPr>
        <p:spPr>
          <a:xfrm>
            <a:off x="1751724" y="152833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6880" y="1422542"/>
            <a:ext cx="5886450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7"/>
          <p:cNvSpPr/>
          <p:nvPr/>
        </p:nvSpPr>
        <p:spPr>
          <a:xfrm>
            <a:off x="1371962" y="67878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Work in pairs.</a:t>
            </a:r>
            <a:endParaRPr sz="4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Ask and answer.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932" y="1514428"/>
            <a:ext cx="8599722" cy="3080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8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8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8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8" name="Google Shape;758;p1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1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760" name="Google Shape;760;p1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761" name="Google Shape;76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805" y="861373"/>
            <a:ext cx="8355299" cy="379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4863" y="82752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5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4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1" y="171369"/>
            <a:ext cx="7310232" cy="4681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1326912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black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5686" y="2332583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blue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9468" y="2882565"/>
            <a:ext cx="71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are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1638" y="3246088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orange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7136" y="4251759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green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1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6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" y="168874"/>
            <a:ext cx="8403614" cy="4727527"/>
          </a:xfrm>
          <a:prstGeom prst="rect">
            <a:avLst/>
          </a:prstGeom>
        </p:spPr>
      </p:pic>
      <p:pic>
        <p:nvPicPr>
          <p:cNvPr id="785" name="Google Shape;78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502" y="16887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3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G</a:t>
            </a:r>
            <a:r>
              <a:rPr lang="en-US">
                <a:solidFill>
                  <a:schemeClr val="lt2"/>
                </a:solidFill>
              </a:rPr>
              <a:t>A</a:t>
            </a:r>
            <a:r>
              <a:rPr lang="en-US">
                <a:solidFill>
                  <a:schemeClr val="accent1"/>
                </a:solidFill>
              </a:rPr>
              <a:t>M</a:t>
            </a:r>
            <a:r>
              <a:rPr lang="en-US">
                <a:solidFill>
                  <a:schemeClr val="accent4"/>
                </a:solidFill>
              </a:rPr>
              <a:t>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793" name="Google Shape;7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8596" y="1828800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4"/>
          <p:cNvSpPr txBox="1">
            <a:spLocks noGrp="1"/>
          </p:cNvSpPr>
          <p:nvPr>
            <p:ph type="ctrTitle"/>
          </p:nvPr>
        </p:nvSpPr>
        <p:spPr>
          <a:xfrm>
            <a:off x="951494" y="439694"/>
            <a:ext cx="56808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Whack a </a:t>
            </a:r>
            <a:br>
              <a:rPr lang="en-US"/>
            </a:br>
            <a:r>
              <a:rPr lang="en-US"/>
              <a:t>watermelon </a:t>
            </a:r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574085" y="2132998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Game</a:t>
            </a:r>
            <a:endParaRPr/>
          </a:p>
        </p:txBody>
      </p:sp>
      <p:pic>
        <p:nvPicPr>
          <p:cNvPr id="800" name="Google Shape;80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462" y="2801803"/>
            <a:ext cx="3371499" cy="321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222189" y="1899312"/>
            <a:ext cx="2398851" cy="23988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2" name="Google Shape;802;p24" descr="Watermelon Fruit at Rs 12/kilogram | Watermelon | ID: 151984947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2307" y="2167789"/>
            <a:ext cx="2915871" cy="291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5"/>
          <p:cNvSpPr/>
          <p:nvPr/>
        </p:nvSpPr>
        <p:spPr>
          <a:xfrm>
            <a:off x="3583209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5"/>
          <p:cNvSpPr/>
          <p:nvPr/>
        </p:nvSpPr>
        <p:spPr>
          <a:xfrm>
            <a:off x="1995318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5"/>
          <p:cNvSpPr/>
          <p:nvPr/>
        </p:nvSpPr>
        <p:spPr>
          <a:xfrm>
            <a:off x="6873029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5"/>
          <p:cNvSpPr/>
          <p:nvPr/>
        </p:nvSpPr>
        <p:spPr>
          <a:xfrm>
            <a:off x="5285138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5"/>
          <p:cNvSpPr/>
          <p:nvPr/>
        </p:nvSpPr>
        <p:spPr>
          <a:xfrm>
            <a:off x="3606275" y="3438499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5"/>
          <p:cNvSpPr/>
          <p:nvPr/>
        </p:nvSpPr>
        <p:spPr>
          <a:xfrm>
            <a:off x="1983188" y="3473750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5"/>
          <p:cNvSpPr/>
          <p:nvPr/>
        </p:nvSpPr>
        <p:spPr>
          <a:xfrm>
            <a:off x="6896095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5"/>
          <p:cNvSpPr/>
          <p:nvPr/>
        </p:nvSpPr>
        <p:spPr>
          <a:xfrm>
            <a:off x="5308204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5"/>
          <p:cNvSpPr/>
          <p:nvPr/>
        </p:nvSpPr>
        <p:spPr>
          <a:xfrm>
            <a:off x="6853565" y="575794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5"/>
          <p:cNvSpPr/>
          <p:nvPr/>
        </p:nvSpPr>
        <p:spPr>
          <a:xfrm>
            <a:off x="5241196" y="600788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5"/>
          <p:cNvSpPr/>
          <p:nvPr/>
        </p:nvSpPr>
        <p:spPr>
          <a:xfrm>
            <a:off x="3624537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5"/>
          <p:cNvSpPr/>
          <p:nvPr/>
        </p:nvSpPr>
        <p:spPr>
          <a:xfrm>
            <a:off x="2036646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5311" y="460049"/>
            <a:ext cx="2356932" cy="225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2472" y="331596"/>
            <a:ext cx="2558596" cy="244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183" y="452803"/>
            <a:ext cx="2334855" cy="222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208494" y="711093"/>
            <a:ext cx="1159110" cy="1159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23" name="Google Shape;8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775570" y="587181"/>
            <a:ext cx="1211522" cy="1211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4" name="Google Shape;824;p25"/>
          <p:cNvSpPr txBox="1"/>
          <p:nvPr/>
        </p:nvSpPr>
        <p:spPr>
          <a:xfrm>
            <a:off x="3810697" y="1291641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5" name="Google Shape;825;p25"/>
          <p:cNvSpPr txBox="1"/>
          <p:nvPr/>
        </p:nvSpPr>
        <p:spPr>
          <a:xfrm>
            <a:off x="2338667" y="1269105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6" name="Google Shape;826;p25"/>
          <p:cNvSpPr txBox="1"/>
          <p:nvPr/>
        </p:nvSpPr>
        <p:spPr>
          <a:xfrm>
            <a:off x="5442672" y="126353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27" name="Google Shape;8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2821" y="455843"/>
            <a:ext cx="2305764" cy="220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88017" y="513353"/>
            <a:ext cx="1254338" cy="1254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9" name="Google Shape;829;p25"/>
          <p:cNvSpPr txBox="1"/>
          <p:nvPr/>
        </p:nvSpPr>
        <p:spPr>
          <a:xfrm>
            <a:off x="7000268" y="111859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800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0" name="Google Shape;8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3755" y="1797350"/>
            <a:ext cx="2243597" cy="214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551394" y="1937940"/>
            <a:ext cx="1113806" cy="1113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2" name="Google Shape;832;p25"/>
          <p:cNvSpPr txBox="1"/>
          <p:nvPr/>
        </p:nvSpPr>
        <p:spPr>
          <a:xfrm>
            <a:off x="2234046" y="2580475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3" name="Google Shape;8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3014" y="1713272"/>
            <a:ext cx="2307325" cy="22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152043" y="1950114"/>
            <a:ext cx="1145443" cy="1145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5" name="Google Shape;835;p25"/>
          <p:cNvSpPr txBox="1"/>
          <p:nvPr/>
        </p:nvSpPr>
        <p:spPr>
          <a:xfrm>
            <a:off x="3842751" y="2539147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6" name="Google Shape;8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7811" y="1742003"/>
            <a:ext cx="2361484" cy="22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781551" y="1932946"/>
            <a:ext cx="1172329" cy="1172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8" name="Google Shape;838;p25"/>
          <p:cNvSpPr txBox="1"/>
          <p:nvPr/>
        </p:nvSpPr>
        <p:spPr>
          <a:xfrm>
            <a:off x="5536005" y="2634274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40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9" name="Google Shape;83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1754">
            <a:off x="7266770" y="950253"/>
            <a:ext cx="498292" cy="498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0" name="Google Shape;8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1754">
            <a:off x="3998480" y="2453067"/>
            <a:ext cx="560593" cy="5605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1" name="Google Shape;84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1523" y="1770874"/>
            <a:ext cx="2402042" cy="22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561631" y="575495"/>
            <a:ext cx="1270183" cy="12701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3" name="Google Shape;84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59155" y="1890345"/>
            <a:ext cx="1192464" cy="11924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4" name="Google Shape;844;p25"/>
          <p:cNvSpPr txBox="1"/>
          <p:nvPr/>
        </p:nvSpPr>
        <p:spPr>
          <a:xfrm>
            <a:off x="6989456" y="2678451"/>
            <a:ext cx="1057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5" name="Google Shape;84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001" y="3102362"/>
            <a:ext cx="2244001" cy="21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713726" y="3328238"/>
            <a:ext cx="1092793" cy="109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7" name="Google Shape;847;p25"/>
          <p:cNvSpPr txBox="1"/>
          <p:nvPr/>
        </p:nvSpPr>
        <p:spPr>
          <a:xfrm>
            <a:off x="2318534" y="3915342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8" name="Google Shape;84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1174" y="2976098"/>
            <a:ext cx="2373754" cy="2266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947761" y="3239832"/>
            <a:ext cx="1178421" cy="1178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0" name="Google Shape;850;p25"/>
          <p:cNvSpPr txBox="1"/>
          <p:nvPr/>
        </p:nvSpPr>
        <p:spPr>
          <a:xfrm>
            <a:off x="5463654" y="380406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1" name="Google Shape;85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6164" y="3016744"/>
            <a:ext cx="2483766" cy="237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95975" y="3238647"/>
            <a:ext cx="1265961" cy="12659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3" name="Google Shape;853;p25"/>
          <p:cNvSpPr txBox="1"/>
          <p:nvPr/>
        </p:nvSpPr>
        <p:spPr>
          <a:xfrm>
            <a:off x="6892224" y="3878195"/>
            <a:ext cx="10828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300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4" name="Google Shape;85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25"/>
          <p:cNvSpPr/>
          <p:nvPr/>
        </p:nvSpPr>
        <p:spPr>
          <a:xfrm>
            <a:off x="82160" y="1401003"/>
            <a:ext cx="1522701" cy="1700204"/>
          </a:xfrm>
          <a:prstGeom prst="roundRect">
            <a:avLst>
              <a:gd name="adj" fmla="val 16667"/>
            </a:avLst>
          </a:prstGeom>
          <a:solidFill>
            <a:srgbClr val="FF7DA9">
              <a:alpha val="54901"/>
            </a:srgb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25"/>
          <p:cNvSpPr txBox="1"/>
          <p:nvPr/>
        </p:nvSpPr>
        <p:spPr>
          <a:xfrm>
            <a:off x="234175" y="1462726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25"/>
          <p:cNvSpPr txBox="1"/>
          <p:nvPr/>
        </p:nvSpPr>
        <p:spPr>
          <a:xfrm>
            <a:off x="238066" y="1924684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25"/>
          <p:cNvSpPr txBox="1"/>
          <p:nvPr/>
        </p:nvSpPr>
        <p:spPr>
          <a:xfrm>
            <a:off x="234175" y="2386642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25" descr="Seedless Watermelon, 1 ct - BJs WholeSale Club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2399" y="852481"/>
            <a:ext cx="963391" cy="96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7573" y="3350695"/>
            <a:ext cx="239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350879" y="3247268"/>
            <a:ext cx="1188720" cy="11887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97" name="Google Shape;997;p25"/>
          <p:cNvSpPr txBox="1"/>
          <p:nvPr/>
        </p:nvSpPr>
        <p:spPr>
          <a:xfrm>
            <a:off x="3558208" y="3831061"/>
            <a:ext cx="10537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250</a:t>
            </a:r>
            <a:endParaRPr sz="24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8" name="Google Shape;998;p25"/>
          <p:cNvSpPr/>
          <p:nvPr/>
        </p:nvSpPr>
        <p:spPr>
          <a:xfrm>
            <a:off x="2502425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9" name="Google Shape;999;p25"/>
          <p:cNvSpPr/>
          <p:nvPr/>
        </p:nvSpPr>
        <p:spPr>
          <a:xfrm>
            <a:off x="4138303" y="1577014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0" name="Google Shape;1000;p25"/>
          <p:cNvSpPr/>
          <p:nvPr/>
        </p:nvSpPr>
        <p:spPr>
          <a:xfrm>
            <a:off x="5740393" y="1537102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3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1" name="Google Shape;1001;p25"/>
          <p:cNvSpPr/>
          <p:nvPr/>
        </p:nvSpPr>
        <p:spPr>
          <a:xfrm>
            <a:off x="4117305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6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2" name="Google Shape;1002;p25"/>
          <p:cNvSpPr/>
          <p:nvPr/>
        </p:nvSpPr>
        <p:spPr>
          <a:xfrm>
            <a:off x="5730061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7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3" name="Google Shape;1003;p25"/>
          <p:cNvSpPr/>
          <p:nvPr/>
        </p:nvSpPr>
        <p:spPr>
          <a:xfrm>
            <a:off x="7331410" y="2926169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8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4" name="Google Shape;1004;p25"/>
          <p:cNvSpPr/>
          <p:nvPr/>
        </p:nvSpPr>
        <p:spPr>
          <a:xfrm>
            <a:off x="7290432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4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5" name="Google Shape;1005;p25"/>
          <p:cNvSpPr/>
          <p:nvPr/>
        </p:nvSpPr>
        <p:spPr>
          <a:xfrm>
            <a:off x="2528615" y="2850063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5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6" name="Google Shape;1006;p25"/>
          <p:cNvSpPr/>
          <p:nvPr/>
        </p:nvSpPr>
        <p:spPr>
          <a:xfrm>
            <a:off x="2553104" y="4235318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9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7" name="Google Shape;1007;p25"/>
          <p:cNvSpPr/>
          <p:nvPr/>
        </p:nvSpPr>
        <p:spPr>
          <a:xfrm>
            <a:off x="4033606" y="420786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10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8" name="Google Shape;1008;p25"/>
          <p:cNvSpPr/>
          <p:nvPr/>
        </p:nvSpPr>
        <p:spPr>
          <a:xfrm>
            <a:off x="5602906" y="421532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9" name="Google Shape;1009;p25"/>
          <p:cNvSpPr/>
          <p:nvPr/>
        </p:nvSpPr>
        <p:spPr>
          <a:xfrm>
            <a:off x="7204188" y="4199405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010" name="Google Shape;1010;p25" descr="Sainsbury&amp;#39;s Baby Watermelon | Sainsbury&amp;#39;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53353" y="808956"/>
            <a:ext cx="908207" cy="90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25" descr="Fresh Water Melon (1kg) at Rs 40/kilogram | Watermelon | ID: 179801610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4763" y="664275"/>
            <a:ext cx="1090171" cy="111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25" descr="Watermelon, Large Seedless | Walmart Canad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92727" y="2114297"/>
            <a:ext cx="1447346" cy="9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25" descr="Why You Need to Try the Yellow Watermelon | Southern Liv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40411" y="1999937"/>
            <a:ext cx="1592547" cy="117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25" descr="Watermelon - whole, half. – A&amp;amp;T Coop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93318" y="2110468"/>
            <a:ext cx="1096512" cy="109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25" descr="Desert King Melon Information - Tips For Growing Desert King Watermelon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25334" y="3546069"/>
            <a:ext cx="1164153" cy="87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25" descr="Whole Melon Images, Stock Photos &amp;amp; Vectors | Shutterstock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66459" y="3253235"/>
            <a:ext cx="1344885" cy="144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25" descr="30Pcs Blue Watermelon Plants,Giant Watermelon Plants, Organic Fruit  Vegetable Plants,Variety Plant for Home Garden : Amazon.in: Garden &amp;amp;  Outdoors"/>
          <p:cNvPicPr preferRelativeResize="0"/>
          <p:nvPr/>
        </p:nvPicPr>
        <p:blipFill rotWithShape="1">
          <a:blip r:embed="rId15">
            <a:alphaModFix/>
          </a:blip>
          <a:srcRect l="18674" r="26894"/>
          <a:stretch/>
        </p:blipFill>
        <p:spPr>
          <a:xfrm>
            <a:off x="5236339" y="3301906"/>
            <a:ext cx="1131377" cy="121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25" descr="Growing Square Watermelons - Information About A Watermelon Grown Squar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46890" y="3346598"/>
            <a:ext cx="1789277" cy="134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5" descr="Watermelon Fruit at Rs 12/kilogram | Watermelon | ID: 1519849474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21587" y="519293"/>
            <a:ext cx="1524683" cy="152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44697">
            <a:off x="6711571" y="-2287718"/>
            <a:ext cx="1340629" cy="169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5" descr="Watermelon Seeds, Water Melon Striped Oval Tarbooz 20 Seeds by AllThatGrows  : Amazon.in: Garden &amp;amp; Outdoors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632771" y="2225261"/>
            <a:ext cx="1221450" cy="95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44697">
            <a:off x="3483937" y="-2317785"/>
            <a:ext cx="1340629" cy="16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63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63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63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63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63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63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63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63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63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63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69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63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63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63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63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63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63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63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63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27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5" fill="hold">
                      <p:stCondLst>
                        <p:cond delay="indefinite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3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2063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063"/>
                            </p:stCondLst>
                            <p:childTnLst>
                              <p:par>
                                <p:cTn id="69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563"/>
                            </p:stCondLst>
                            <p:childTnLst>
                              <p:par>
                                <p:cTn id="6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3063"/>
                            </p:stCondLst>
                            <p:childTnLst>
                              <p:par>
                                <p:cTn id="7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227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2063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063"/>
                            </p:stCondLst>
                            <p:childTnLst>
                              <p:par>
                                <p:cTn id="7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563"/>
                            </p:stCondLst>
                            <p:childTnLst>
                              <p:par>
                                <p:cTn id="7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5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3063"/>
                            </p:stCondLst>
                            <p:childTnLst>
                              <p:par>
                                <p:cTn id="7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227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500"/>
                            </p:stCondLst>
                            <p:childTnLst>
                              <p:par>
                                <p:cTn id="7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6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000"/>
                            </p:stCondLst>
                            <p:childTnLst>
                              <p:par>
                                <p:cTn id="7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500"/>
                            </p:stCondLst>
                            <p:childTnLst>
                              <p:par>
                                <p:cTn id="7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5" dur="227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6" fill="hold">
                      <p:stCondLst>
                        <p:cond delay="indefinite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500"/>
                            </p:stCondLst>
                            <p:childTnLst>
                              <p:par>
                                <p:cTn id="7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0" dur="227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4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5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500"/>
                            </p:stCondLst>
                            <p:childTnLst>
                              <p:par>
                                <p:cTn id="79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9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1000"/>
                            </p:stCondLst>
                            <p:childTnLst>
                              <p:par>
                                <p:cTn id="8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500"/>
                            </p:stCondLst>
                            <p:childTnLst>
                              <p:par>
                                <p:cTn id="8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227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2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2063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063"/>
                            </p:stCondLst>
                            <p:childTnLst>
                              <p:par>
                                <p:cTn id="8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563"/>
                            </p:stCondLst>
                            <p:childTnLst>
                              <p:par>
                                <p:cTn id="8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3063"/>
                            </p:stCondLst>
                            <p:childTnLst>
                              <p:par>
                                <p:cTn id="8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6" dur="227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0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5" dur="1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8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500"/>
                            </p:stCondLst>
                            <p:childTnLst>
                              <p:par>
                                <p:cTn id="8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5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1000"/>
                            </p:stCondLst>
                            <p:childTnLst>
                              <p:par>
                                <p:cTn id="8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9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500"/>
                            </p:stCondLst>
                            <p:childTnLst>
                              <p:par>
                                <p:cTn id="8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227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3" dur="2063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063"/>
                            </p:stCondLst>
                            <p:childTnLst>
                              <p:par>
                                <p:cTn id="88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3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563"/>
                            </p:stCondLst>
                            <p:childTnLst>
                              <p:par>
                                <p:cTn id="8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3063"/>
                            </p:stCondLst>
                            <p:childTnLst>
                              <p:par>
                                <p:cTn id="8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227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3" fill="hold">
                      <p:stCondLst>
                        <p:cond delay="indefinite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2063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4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7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063"/>
                            </p:stCondLst>
                            <p:childTnLst>
                              <p:par>
                                <p:cTn id="9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1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563"/>
                            </p:stCondLst>
                            <p:childTnLst>
                              <p:par>
                                <p:cTn id="9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3063"/>
                            </p:stCondLst>
                            <p:childTnLst>
                              <p:par>
                                <p:cTn id="9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0" dur="227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4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5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9" dur="2063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2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5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6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2063"/>
                            </p:stCondLst>
                            <p:childTnLst>
                              <p:par>
                                <p:cTn id="9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2563"/>
                            </p:stCondLst>
                            <p:childTnLst>
                              <p:par>
                                <p:cTn id="9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3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3063"/>
                            </p:stCondLst>
                            <p:childTnLst>
                              <p:par>
                                <p:cTn id="9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8" dur="227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290"/>
                            </p:stCondLst>
                            <p:childTnLst>
                              <p:par>
                                <p:cTn id="9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5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6" fill="hold">
                      <p:stCondLst>
                        <p:cond delay="indefinite"/>
                      </p:stCondLst>
                      <p:childTnLst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9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0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4" dur="1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0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1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500"/>
                            </p:stCondLst>
                            <p:childTnLst>
                              <p:par>
                                <p:cTn id="9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4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500"/>
                            </p:stCondLst>
                            <p:childTnLst>
                              <p:par>
                                <p:cTn id="9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3" dur="227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1727"/>
                            </p:stCondLst>
                            <p:childTnLst>
                              <p:par>
                                <p:cTn id="9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0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4"/>
                </a:solidFill>
              </a:rPr>
              <a:t>R</a:t>
            </a:r>
            <a:r>
              <a:rPr lang="en-US">
                <a:solidFill>
                  <a:schemeClr val="accent2"/>
                </a:solidFill>
              </a:rPr>
              <a:t>E</a:t>
            </a:r>
            <a:r>
              <a:rPr lang="en-US">
                <a:solidFill>
                  <a:schemeClr val="accent3"/>
                </a:solidFill>
              </a:rPr>
              <a:t>V</a:t>
            </a:r>
            <a:r>
              <a:rPr lang="en-US"/>
              <a:t>I</a:t>
            </a:r>
            <a:r>
              <a:rPr lang="en-US">
                <a:solidFill>
                  <a:schemeClr val="dk2"/>
                </a:solidFill>
              </a:rPr>
              <a:t>E</a:t>
            </a:r>
            <a:r>
              <a:rPr lang="en-US">
                <a:solidFill>
                  <a:schemeClr val="lt2"/>
                </a:solidFill>
              </a:rPr>
              <a:t>W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"/>
          <p:cNvSpPr/>
          <p:nvPr/>
        </p:nvSpPr>
        <p:spPr>
          <a:xfrm>
            <a:off x="656216" y="179547"/>
            <a:ext cx="7530353" cy="63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Look and say the </a:t>
            </a:r>
            <a:r>
              <a:rPr lang="en-US" sz="4400" b="0" i="0" u="none" strike="noStrike" cap="none" dirty="0" err="1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colours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5285" y="1167665"/>
            <a:ext cx="1664064" cy="1022135"/>
            <a:chOff x="2785285" y="1167665"/>
            <a:chExt cx="1664064" cy="1022135"/>
          </a:xfrm>
        </p:grpSpPr>
        <p:pic>
          <p:nvPicPr>
            <p:cNvPr id="412" name="Google Shape;412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2928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035" y="2749196"/>
            <a:ext cx="1569817" cy="15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95551" y="950515"/>
            <a:ext cx="1529742" cy="1428467"/>
            <a:chOff x="4795551" y="950515"/>
            <a:chExt cx="1529742" cy="1428467"/>
          </a:xfrm>
        </p:grpSpPr>
        <p:pic>
          <p:nvPicPr>
            <p:cNvPr id="423" name="Google Shape;423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1658260">
              <a:off x="4795551" y="95051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680881">
              <a:off x="5176182" y="123287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4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792508" y="902789"/>
            <a:ext cx="2122526" cy="1371628"/>
            <a:chOff x="6792508" y="902789"/>
            <a:chExt cx="2122526" cy="1371628"/>
          </a:xfrm>
        </p:grpSpPr>
        <p:pic>
          <p:nvPicPr>
            <p:cNvPr id="416" name="Google Shape;416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792508" y="902789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00060" y="1042098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5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5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5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1873" y="977532"/>
            <a:ext cx="1209355" cy="120019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0224" y="988952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6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6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6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6193" y="889317"/>
            <a:ext cx="1305632" cy="127164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060" y="981222"/>
            <a:ext cx="1266256" cy="127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7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7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7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5801" y="1005083"/>
            <a:ext cx="1326237" cy="130112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822" y="1063670"/>
            <a:ext cx="1385662" cy="1329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8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8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8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8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8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963" y="864021"/>
            <a:ext cx="1379608" cy="131909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8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8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0820" y="980664"/>
            <a:ext cx="1339503" cy="131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9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9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9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9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9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9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9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9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1771" y="948085"/>
            <a:ext cx="1342260" cy="129576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9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9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9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9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9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9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9430" y="1040665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417</Words>
  <Application>Microsoft Office PowerPoint</Application>
  <PresentationFormat>On-screen Show (16:9)</PresentationFormat>
  <Paragraphs>237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Comic Sans MS</vt:lpstr>
      <vt:lpstr>Barlow</vt:lpstr>
      <vt:lpstr>Montserrat</vt:lpstr>
      <vt:lpstr>Corben</vt:lpstr>
      <vt:lpstr>Arial</vt:lpstr>
      <vt:lpstr>Hind</vt:lpstr>
      <vt:lpstr>Calibri</vt:lpstr>
      <vt:lpstr>Over The Rainbow by Slidesgo</vt:lpstr>
      <vt:lpstr>Office Theme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ACTIVITY 5</vt:lpstr>
      <vt:lpstr>PowerPoint Presentation</vt:lpstr>
      <vt:lpstr>ACTIVITY 6</vt:lpstr>
      <vt:lpstr>PowerPoint Presentation</vt:lpstr>
      <vt:lpstr>GAME</vt:lpstr>
      <vt:lpstr>Whack a  watermelon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modified xsi:type="dcterms:W3CDTF">2025-01-02T15:32:38Z</dcterms:modified>
</cp:coreProperties>
</file>