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300" r:id="rId2"/>
    <p:sldId id="258" r:id="rId3"/>
    <p:sldId id="272" r:id="rId4"/>
    <p:sldId id="270" r:id="rId5"/>
    <p:sldId id="256" r:id="rId6"/>
    <p:sldId id="273" r:id="rId7"/>
    <p:sldId id="274" r:id="rId8"/>
    <p:sldId id="275" r:id="rId9"/>
    <p:sldId id="276" r:id="rId10"/>
    <p:sldId id="279" r:id="rId11"/>
    <p:sldId id="277" r:id="rId12"/>
    <p:sldId id="281" r:id="rId13"/>
    <p:sldId id="280" r:id="rId14"/>
    <p:sldId id="278" r:id="rId15"/>
    <p:sldId id="283" r:id="rId16"/>
    <p:sldId id="284" r:id="rId17"/>
    <p:sldId id="282" r:id="rId18"/>
    <p:sldId id="285" r:id="rId19"/>
    <p:sldId id="286" r:id="rId20"/>
    <p:sldId id="288" r:id="rId21"/>
    <p:sldId id="289" r:id="rId22"/>
    <p:sldId id="287" r:id="rId23"/>
    <p:sldId id="290" r:id="rId24"/>
    <p:sldId id="292" r:id="rId25"/>
    <p:sldId id="291" r:id="rId26"/>
    <p:sldId id="293" r:id="rId27"/>
    <p:sldId id="294" r:id="rId28"/>
    <p:sldId id="296" r:id="rId29"/>
    <p:sldId id="297" r:id="rId30"/>
    <p:sldId id="298" r:id="rId31"/>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Amasis MT Pro Black" panose="020B0604020202020204" charset="0"/>
      <p:bold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BD52BE-1AF3-4E37-9718-83B4EDA17E22}">
          <p14:sldIdLst>
            <p14:sldId id="300"/>
            <p14:sldId id="258"/>
            <p14:sldId id="272"/>
            <p14:sldId id="270"/>
            <p14:sldId id="256"/>
            <p14:sldId id="273"/>
            <p14:sldId id="274"/>
            <p14:sldId id="275"/>
            <p14:sldId id="276"/>
            <p14:sldId id="279"/>
            <p14:sldId id="277"/>
            <p14:sldId id="281"/>
            <p14:sldId id="280"/>
            <p14:sldId id="278"/>
            <p14:sldId id="283"/>
            <p14:sldId id="284"/>
            <p14:sldId id="282"/>
            <p14:sldId id="285"/>
            <p14:sldId id="286"/>
            <p14:sldId id="288"/>
            <p14:sldId id="289"/>
            <p14:sldId id="287"/>
            <p14:sldId id="290"/>
            <p14:sldId id="292"/>
            <p14:sldId id="291"/>
            <p14:sldId id="293"/>
            <p14:sldId id="294"/>
            <p14:sldId id="296"/>
            <p14:sldId id="297"/>
            <p14:sldId id="2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D1F"/>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C25A37-2D1B-415E-88CF-17742AFA2F15}" type="datetimeFigureOut">
              <a:rPr lang="en-US" smtClean="0"/>
              <a:t>11/01/2025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7467B-E2B8-4B28-833B-D1A71FA1B7D2}" type="slidenum">
              <a:rPr lang="en-US" smtClean="0"/>
              <a:t>‹#›</a:t>
            </a:fld>
            <a:endParaRPr lang="en-US"/>
          </a:p>
        </p:txBody>
      </p:sp>
    </p:spTree>
    <p:extLst>
      <p:ext uri="{BB962C8B-B14F-4D97-AF65-F5344CB8AC3E}">
        <p14:creationId xmlns:p14="http://schemas.microsoft.com/office/powerpoint/2010/main" val="199980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77467B-E2B8-4B28-833B-D1A71FA1B7D2}" type="slidenum">
              <a:rPr lang="en-US" smtClean="0"/>
              <a:t>3</a:t>
            </a:fld>
            <a:endParaRPr lang="en-US"/>
          </a:p>
        </p:txBody>
      </p:sp>
    </p:spTree>
    <p:extLst>
      <p:ext uri="{BB962C8B-B14F-4D97-AF65-F5344CB8AC3E}">
        <p14:creationId xmlns:p14="http://schemas.microsoft.com/office/powerpoint/2010/main" val="2530741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6.pn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8.svg"/><Relationship Id="rId7" Type="http://schemas.openxmlformats.org/officeDocument/2006/relationships/image" Target="../media/image39.png"/><Relationship Id="rId12" Type="http://schemas.openxmlformats.org/officeDocument/2006/relationships/image" Target="../media/image4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44.svg"/><Relationship Id="rId4" Type="http://schemas.openxmlformats.org/officeDocument/2006/relationships/image" Target="../media/image24.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48.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Rectangle 7"/>
          <p:cNvSpPr/>
          <p:nvPr/>
        </p:nvSpPr>
        <p:spPr>
          <a:xfrm>
            <a:off x="3309874" y="1737073"/>
            <a:ext cx="10451204" cy="6351202"/>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sz="7200" b="1" dirty="0">
              <a:ln w="22225">
                <a:solidFill>
                  <a:schemeClr val="accent2"/>
                </a:solidFill>
                <a:prstDash val="solid"/>
              </a:ln>
              <a:solidFill>
                <a:schemeClr val="accent2">
                  <a:lumMod val="40000"/>
                  <a:lumOff val="60000"/>
                </a:schemeClr>
              </a:solidFill>
            </a:endParaRPr>
          </a:p>
          <a:p>
            <a:pPr algn="ctr"/>
            <a:r>
              <a:rPr lang="en-US" sz="6600" b="1" dirty="0">
                <a:ln w="22225">
                  <a:solidFill>
                    <a:schemeClr val="accent2"/>
                  </a:solidFill>
                  <a:prstDash val="solid"/>
                </a:ln>
                <a:solidFill>
                  <a:srgbClr val="FF0000"/>
                </a:solidFill>
              </a:rPr>
              <a:t>MÔN: MĨ THUẬT </a:t>
            </a:r>
          </a:p>
          <a:p>
            <a:pPr algn="ctr"/>
            <a:r>
              <a:rPr lang="en-US" sz="6600" b="1" dirty="0">
                <a:ln w="22225">
                  <a:solidFill>
                    <a:schemeClr val="accent2"/>
                  </a:solidFill>
                  <a:prstDash val="solid"/>
                </a:ln>
                <a:solidFill>
                  <a:srgbClr val="FF0000"/>
                </a:solidFill>
              </a:rPr>
              <a:t>LỚP: </a:t>
            </a:r>
            <a:r>
              <a:rPr lang="vi-VN" sz="6600" b="1" dirty="0" smtClean="0">
                <a:ln w="22225">
                  <a:solidFill>
                    <a:schemeClr val="accent2"/>
                  </a:solidFill>
                  <a:prstDash val="solid"/>
                </a:ln>
                <a:solidFill>
                  <a:srgbClr val="FF0000"/>
                </a:solidFill>
              </a:rPr>
              <a:t>4</a:t>
            </a:r>
            <a:endParaRPr lang="en-US" sz="6600" b="1" dirty="0">
              <a:ln w="22225">
                <a:solidFill>
                  <a:schemeClr val="accent2"/>
                </a:solidFill>
                <a:prstDash val="solid"/>
              </a:ln>
              <a:solidFill>
                <a:srgbClr val="FF0000"/>
              </a:solidFill>
            </a:endParaRPr>
          </a:p>
          <a:p>
            <a:pPr algn="ctr"/>
            <a:r>
              <a:rPr lang="vi-VN" sz="4800" b="1" dirty="0">
                <a:ln w="22225">
                  <a:solidFill>
                    <a:schemeClr val="accent2"/>
                  </a:solidFill>
                  <a:prstDash val="solid"/>
                </a:ln>
                <a:solidFill>
                  <a:srgbClr val="C00000"/>
                </a:solidFill>
              </a:rPr>
              <a:t>Trường: Tiểu học </a:t>
            </a:r>
            <a:r>
              <a:rPr lang="vi-VN" sz="4800" b="1" dirty="0">
                <a:ln w="22225">
                  <a:solidFill>
                    <a:schemeClr val="accent2"/>
                  </a:solidFill>
                  <a:prstDash val="solid"/>
                </a:ln>
                <a:solidFill>
                  <a:srgbClr val="C00000"/>
                </a:solidFill>
              </a:rPr>
              <a:t>Hứa Tạo</a:t>
            </a:r>
            <a:endParaRPr lang="vi-VN" sz="4800" b="1" dirty="0">
              <a:ln w="22225">
                <a:solidFill>
                  <a:schemeClr val="accent2"/>
                </a:solidFill>
                <a:prstDash val="solid"/>
              </a:ln>
              <a:solidFill>
                <a:srgbClr val="C00000"/>
              </a:solidFill>
            </a:endParaRPr>
          </a:p>
          <a:p>
            <a:pPr algn="ctr"/>
            <a:r>
              <a:rPr lang="vi-VN" sz="4800" b="1" dirty="0">
                <a:ln w="22225">
                  <a:solidFill>
                    <a:schemeClr val="accent2"/>
                  </a:solidFill>
                  <a:prstDash val="solid"/>
                </a:ln>
                <a:solidFill>
                  <a:srgbClr val="C00000"/>
                </a:solidFill>
              </a:rPr>
              <a:t>Giáo viên : </a:t>
            </a:r>
            <a:r>
              <a:rPr lang="vi-VN" sz="4800" b="1" dirty="0">
                <a:ln w="22225">
                  <a:solidFill>
                    <a:schemeClr val="accent2"/>
                  </a:solidFill>
                  <a:prstDash val="solid"/>
                </a:ln>
                <a:solidFill>
                  <a:srgbClr val="C00000"/>
                </a:solidFill>
              </a:rPr>
              <a:t>Nguyễn Văn Quang</a:t>
            </a:r>
            <a:endParaRPr lang="vi-VN" sz="4800" b="1" dirty="0">
              <a:ln w="22225">
                <a:solidFill>
                  <a:schemeClr val="accent2"/>
                </a:solidFill>
                <a:prstDash val="solid"/>
              </a:ln>
              <a:solidFill>
                <a:srgbClr val="C00000"/>
              </a:solidFill>
            </a:endParaRPr>
          </a:p>
          <a:p>
            <a:pPr algn="ctr"/>
            <a:endParaRPr lang="en-US" sz="3600" b="1" dirty="0">
              <a:ln w="22225">
                <a:solidFill>
                  <a:schemeClr val="accent2"/>
                </a:solidFill>
                <a:prstDash val="solid"/>
              </a:ln>
              <a:solidFill>
                <a:schemeClr val="accent2">
                  <a:lumMod val="40000"/>
                  <a:lumOff val="60000"/>
                </a:schemeClr>
              </a:solidFill>
            </a:endParaRPr>
          </a:p>
          <a:p>
            <a:pPr algn="ctr"/>
            <a:endParaRPr lang="en-US" sz="27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000245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grpSp>
        <p:nvGrpSpPr>
          <p:cNvPr id="8" name="Group 8"/>
          <p:cNvGrpSpPr/>
          <p:nvPr/>
        </p:nvGrpSpPr>
        <p:grpSpPr>
          <a:xfrm>
            <a:off x="616950" y="966885"/>
            <a:ext cx="7964920" cy="8472390"/>
            <a:chOff x="-286364" y="-2050920"/>
            <a:chExt cx="10619893" cy="11296520"/>
          </a:xfrm>
        </p:grpSpPr>
        <p:sp>
          <p:nvSpPr>
            <p:cNvPr id="9" name="TextBox 9"/>
            <p:cNvSpPr txBox="1"/>
            <p:nvPr/>
          </p:nvSpPr>
          <p:spPr>
            <a:xfrm>
              <a:off x="-286364" y="-1292379"/>
              <a:ext cx="10619893" cy="9696757"/>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vi-VN" sz="4000">
                  <a:solidFill>
                    <a:srgbClr val="243D1F"/>
                  </a:solidFill>
                </a:rPr>
                <a:t>Không gian nhiều lớp tranh tranh dân gian thường thể hiện nhiều nhóm nhân vật trên một mặt phẳng. </a:t>
              </a:r>
            </a:p>
            <a:p>
              <a:pPr marL="571500" indent="-571500" algn="just">
                <a:lnSpc>
                  <a:spcPct val="150000"/>
                </a:lnSpc>
                <a:buFont typeface="Wingdings" panose="05000000000000000000" pitchFamily="2" charset="2"/>
                <a:buChar char="§"/>
              </a:pPr>
              <a:r>
                <a:rPr lang="vi-VN" sz="4000">
                  <a:solidFill>
                    <a:srgbClr val="243D1F"/>
                  </a:solidFill>
                </a:rPr>
                <a:t>Ở dạng không gian này, nhân vật có hình thể to – nhỏ thể hiện vị trí, vai trò quan trọng của  đối tượng cần thể hiện trong tranh.</a:t>
              </a:r>
            </a:p>
          </p:txBody>
        </p:sp>
        <p:sp>
          <p:nvSpPr>
            <p:cNvPr id="10" name="AutoShape 10"/>
            <p:cNvSpPr/>
            <p:nvPr/>
          </p:nvSpPr>
          <p:spPr>
            <a:xfrm>
              <a:off x="4205674" y="-2050920"/>
              <a:ext cx="1312993" cy="0"/>
            </a:xfrm>
            <a:prstGeom prst="line">
              <a:avLst/>
            </a:prstGeom>
            <a:ln w="12700" cap="rnd">
              <a:solidFill>
                <a:srgbClr val="243D1F"/>
              </a:solidFill>
              <a:prstDash val="solid"/>
              <a:headEnd type="none" w="sm" len="sm"/>
              <a:tailEnd type="none" w="sm" len="sm"/>
            </a:ln>
          </p:spPr>
        </p:sp>
        <p:sp>
          <p:nvSpPr>
            <p:cNvPr id="11" name="AutoShape 11"/>
            <p:cNvSpPr/>
            <p:nvPr/>
          </p:nvSpPr>
          <p:spPr>
            <a:xfrm>
              <a:off x="4205674" y="9245600"/>
              <a:ext cx="1312993" cy="0"/>
            </a:xfrm>
            <a:prstGeom prst="line">
              <a:avLst/>
            </a:prstGeom>
            <a:ln w="12700" cap="rnd">
              <a:solidFill>
                <a:srgbClr val="243D1F"/>
              </a:solidFill>
              <a:prstDash val="solid"/>
              <a:headEnd type="none" w="sm" len="sm"/>
              <a:tailEnd type="none" w="sm" len="sm"/>
            </a:ln>
          </p:spPr>
        </p:sp>
      </p:grpSp>
      <p:grpSp>
        <p:nvGrpSpPr>
          <p:cNvPr id="18" name="Group 17">
            <a:extLst>
              <a:ext uri="{FF2B5EF4-FFF2-40B4-BE49-F238E27FC236}">
                <a16:creationId xmlns:a16="http://schemas.microsoft.com/office/drawing/2014/main" xmlns="" id="{6A345AD2-CF66-C0E4-5D22-12B780BB4286}"/>
              </a:ext>
            </a:extLst>
          </p:cNvPr>
          <p:cNvGrpSpPr/>
          <p:nvPr/>
        </p:nvGrpSpPr>
        <p:grpSpPr>
          <a:xfrm>
            <a:off x="8763000" y="1057043"/>
            <a:ext cx="9990685" cy="8172914"/>
            <a:chOff x="8561325" y="977156"/>
            <a:chExt cx="9990685" cy="8172914"/>
          </a:xfrm>
        </p:grpSpPr>
        <p:grpSp>
          <p:nvGrpSpPr>
            <p:cNvPr id="17" name="Group 16">
              <a:extLst>
                <a:ext uri="{FF2B5EF4-FFF2-40B4-BE49-F238E27FC236}">
                  <a16:creationId xmlns:a16="http://schemas.microsoft.com/office/drawing/2014/main" xmlns="" id="{909832DB-3688-AE94-86E2-DA9025F11903}"/>
                </a:ext>
              </a:extLst>
            </p:cNvPr>
            <p:cNvGrpSpPr/>
            <p:nvPr/>
          </p:nvGrpSpPr>
          <p:grpSpPr>
            <a:xfrm>
              <a:off x="8561325" y="977156"/>
              <a:ext cx="8370599" cy="7595343"/>
              <a:chOff x="8561325" y="977156"/>
              <a:chExt cx="8370599" cy="7595343"/>
            </a:xfrm>
          </p:grpSpPr>
          <p:sp>
            <p:nvSpPr>
              <p:cNvPr id="16" name="Freeform 5">
                <a:extLst>
                  <a:ext uri="{FF2B5EF4-FFF2-40B4-BE49-F238E27FC236}">
                    <a16:creationId xmlns:a16="http://schemas.microsoft.com/office/drawing/2014/main" xmlns="" id="{F2FAC23C-4A07-5FB9-476D-C7C6FB26EAEC}"/>
                  </a:ext>
                </a:extLst>
              </p:cNvPr>
              <p:cNvSpPr/>
              <p:nvPr/>
            </p:nvSpPr>
            <p:spPr>
              <a:xfrm rot="256014" flipH="1">
                <a:off x="8561325" y="977156"/>
                <a:ext cx="3377681" cy="4994723"/>
              </a:xfrm>
              <a:custGeom>
                <a:avLst/>
                <a:gdLst/>
                <a:ahLst/>
                <a:cxnLst/>
                <a:rect l="l" t="t" r="r" b="b"/>
                <a:pathLst>
                  <a:path w="3252001" h="4808874">
                    <a:moveTo>
                      <a:pt x="3252001" y="0"/>
                    </a:moveTo>
                    <a:lnTo>
                      <a:pt x="0" y="0"/>
                    </a:lnTo>
                    <a:lnTo>
                      <a:pt x="0" y="4808874"/>
                    </a:lnTo>
                    <a:lnTo>
                      <a:pt x="3252001" y="4808874"/>
                    </a:lnTo>
                    <a:lnTo>
                      <a:pt x="3252001" y="0"/>
                    </a:lnTo>
                    <a:close/>
                  </a:path>
                </a:pathLst>
              </a:custGeom>
              <a:blipFill>
                <a:blip r:embed="rId2"/>
                <a:stretch>
                  <a:fillRect/>
                </a:stretch>
              </a:blipFill>
            </p:spPr>
          </p:sp>
          <p:pic>
            <p:nvPicPr>
              <p:cNvPr id="14" name="Picture 13">
                <a:extLst>
                  <a:ext uri="{FF2B5EF4-FFF2-40B4-BE49-F238E27FC236}">
                    <a16:creationId xmlns:a16="http://schemas.microsoft.com/office/drawing/2014/main" xmlns="" id="{1C17E294-6D15-63DB-01D7-9CE2C7E1C207}"/>
                  </a:ext>
                </a:extLst>
              </p:cNvPr>
              <p:cNvPicPr>
                <a:picLocks noChangeAspect="1"/>
              </p:cNvPicPr>
              <p:nvPr/>
            </p:nvPicPr>
            <p:blipFill rotWithShape="1">
              <a:blip r:embed="rId3">
                <a:extLst>
                  <a:ext uri="{28A0092B-C50C-407E-A947-70E740481C1C}">
                    <a14:useLocalDpi xmlns:a14="http://schemas.microsoft.com/office/drawing/2010/main" val="0"/>
                  </a:ext>
                </a:extLst>
              </a:blip>
              <a:srcRect l="10392" r="9899"/>
              <a:stretch/>
            </p:blipFill>
            <p:spPr>
              <a:xfrm>
                <a:off x="9677400" y="2095500"/>
                <a:ext cx="7254524" cy="6476999"/>
              </a:xfrm>
              <a:prstGeom prst="ellipse">
                <a:avLst/>
              </a:prstGeom>
            </p:spPr>
          </p:pic>
        </p:grpSp>
        <p:sp>
          <p:nvSpPr>
            <p:cNvPr id="15" name="Freeform 4">
              <a:extLst>
                <a:ext uri="{FF2B5EF4-FFF2-40B4-BE49-F238E27FC236}">
                  <a16:creationId xmlns:a16="http://schemas.microsoft.com/office/drawing/2014/main" xmlns="" id="{B0F5D5B8-A40B-4754-9FEC-3B8CA9AC6B13}"/>
                </a:ext>
              </a:extLst>
            </p:cNvPr>
            <p:cNvSpPr/>
            <p:nvPr/>
          </p:nvSpPr>
          <p:spPr>
            <a:xfrm rot="3324533">
              <a:off x="14300950" y="4899010"/>
              <a:ext cx="3429091" cy="5073029"/>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grpSp>
    </p:spTree>
    <p:extLst>
      <p:ext uri="{BB962C8B-B14F-4D97-AF65-F5344CB8AC3E}">
        <p14:creationId xmlns:p14="http://schemas.microsoft.com/office/powerpoint/2010/main" val="88265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42A6CACB-8771-1A67-B6A3-0BD290EE9042}"/>
              </a:ext>
            </a:extLst>
          </p:cNvPr>
          <p:cNvGrpSpPr/>
          <p:nvPr/>
        </p:nvGrpSpPr>
        <p:grpSpPr>
          <a:xfrm>
            <a:off x="271461" y="2552700"/>
            <a:ext cx="7696200" cy="6115009"/>
            <a:chOff x="304801" y="2505890"/>
            <a:chExt cx="7696200" cy="6115009"/>
          </a:xfrm>
        </p:grpSpPr>
        <p:pic>
          <p:nvPicPr>
            <p:cNvPr id="3" name="Picture 2">
              <a:extLst>
                <a:ext uri="{FF2B5EF4-FFF2-40B4-BE49-F238E27FC236}">
                  <a16:creationId xmlns:a16="http://schemas.microsoft.com/office/drawing/2014/main" xmlns="" id="{9337582F-4D43-E4FD-8385-02DF7A6C6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2505890"/>
              <a:ext cx="7696200" cy="5167449"/>
            </a:xfrm>
            <a:prstGeom prst="rect">
              <a:avLst/>
            </a:prstGeom>
          </p:spPr>
        </p:pic>
        <p:sp>
          <p:nvSpPr>
            <p:cNvPr id="4" name="TextBox 3">
              <a:extLst>
                <a:ext uri="{FF2B5EF4-FFF2-40B4-BE49-F238E27FC236}">
                  <a16:creationId xmlns:a16="http://schemas.microsoft.com/office/drawing/2014/main" xmlns="" id="{DEC30A67-3BC5-BC04-BBCE-C892F9DA2669}"/>
                </a:ext>
              </a:extLst>
            </p:cNvPr>
            <p:cNvSpPr txBox="1"/>
            <p:nvPr/>
          </p:nvSpPr>
          <p:spPr>
            <a:xfrm>
              <a:off x="1714501" y="8066901"/>
              <a:ext cx="4876800" cy="553998"/>
            </a:xfrm>
            <a:prstGeom prst="rect">
              <a:avLst/>
            </a:prstGeom>
            <a:noFill/>
          </p:spPr>
          <p:txBody>
            <a:bodyPr wrap="square" rtlCol="0">
              <a:spAutoFit/>
            </a:bodyPr>
            <a:lstStyle/>
            <a:p>
              <a:r>
                <a:rPr lang="en-US" sz="3000" i="1">
                  <a:solidFill>
                    <a:srgbClr val="002060"/>
                  </a:solidFill>
                  <a:latin typeface="Arial" panose="020B0604020202020204" pitchFamily="34" charset="0"/>
                  <a:cs typeface="Arial" panose="020B0604020202020204" pitchFamily="34" charset="0"/>
                </a:rPr>
                <a:t>Tranh Đông Hồ “Lợn đàn” </a:t>
              </a:r>
            </a:p>
          </p:txBody>
        </p:sp>
      </p:grpSp>
      <p:grpSp>
        <p:nvGrpSpPr>
          <p:cNvPr id="10" name="Group 9">
            <a:extLst>
              <a:ext uri="{FF2B5EF4-FFF2-40B4-BE49-F238E27FC236}">
                <a16:creationId xmlns:a16="http://schemas.microsoft.com/office/drawing/2014/main" xmlns="" id="{08F04437-0203-420F-853C-B6CE2621CBFE}"/>
              </a:ext>
            </a:extLst>
          </p:cNvPr>
          <p:cNvGrpSpPr/>
          <p:nvPr/>
        </p:nvGrpSpPr>
        <p:grpSpPr>
          <a:xfrm>
            <a:off x="8228880" y="414337"/>
            <a:ext cx="9677400" cy="4767447"/>
            <a:chOff x="8382000" y="495300"/>
            <a:chExt cx="9677400" cy="3276600"/>
          </a:xfrm>
        </p:grpSpPr>
        <p:grpSp>
          <p:nvGrpSpPr>
            <p:cNvPr id="9" name="Group 8">
              <a:extLst>
                <a:ext uri="{FF2B5EF4-FFF2-40B4-BE49-F238E27FC236}">
                  <a16:creationId xmlns:a16="http://schemas.microsoft.com/office/drawing/2014/main" xmlns="" id="{4307C3D4-09AA-03AA-4E8D-8F3C858123F4}"/>
                </a:ext>
              </a:extLst>
            </p:cNvPr>
            <p:cNvGrpSpPr/>
            <p:nvPr/>
          </p:nvGrpSpPr>
          <p:grpSpPr>
            <a:xfrm>
              <a:off x="8382000" y="495300"/>
              <a:ext cx="9677400" cy="3276600"/>
              <a:chOff x="8991600" y="495300"/>
              <a:chExt cx="9067800" cy="3276600"/>
            </a:xfrm>
          </p:grpSpPr>
          <p:sp>
            <p:nvSpPr>
              <p:cNvPr id="6" name="Rectangle: Rounded Corners 5">
                <a:extLst>
                  <a:ext uri="{FF2B5EF4-FFF2-40B4-BE49-F238E27FC236}">
                    <a16:creationId xmlns:a16="http://schemas.microsoft.com/office/drawing/2014/main" xmlns="" id="{2BB86143-B586-0A90-3EC6-F742C03EF38F}"/>
                  </a:ext>
                </a:extLst>
              </p:cNvPr>
              <p:cNvSpPr/>
              <p:nvPr/>
            </p:nvSpPr>
            <p:spPr>
              <a:xfrm>
                <a:off x="8991600" y="495300"/>
                <a:ext cx="8915400" cy="31242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3A074BA8-E454-ABFC-45DF-08244935A824}"/>
                  </a:ext>
                </a:extLst>
              </p:cNvPr>
              <p:cNvSpPr/>
              <p:nvPr/>
            </p:nvSpPr>
            <p:spPr>
              <a:xfrm>
                <a:off x="9144000" y="647700"/>
                <a:ext cx="8915400" cy="3124200"/>
              </a:xfrm>
              <a:prstGeom prst="round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xmlns="" id="{FD1F36F2-32B4-9674-ED5D-01D27DDAB835}"/>
                </a:ext>
              </a:extLst>
            </p:cNvPr>
            <p:cNvSpPr txBox="1"/>
            <p:nvPr/>
          </p:nvSpPr>
          <p:spPr>
            <a:xfrm>
              <a:off x="8925644" y="821439"/>
              <a:ext cx="8752755" cy="2556672"/>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Bức tranh thể hiện lợn con đang quay quần bên lợn mẹ, mỗi con một dáng vẻ. </a:t>
              </a:r>
              <a:r>
                <a:rPr lang="en-US" sz="3500">
                  <a:latin typeface="Arial" panose="020B0604020202020204" pitchFamily="34" charset="0"/>
                  <a:cs typeface="Arial" panose="020B0604020202020204" pitchFamily="34" charset="0"/>
                  <a:sym typeface="Wingdings" panose="05000000000000000000" pitchFamily="2" charset="2"/>
                </a:rPr>
                <a:t> Thể hiện mong muốn của người dân về cuộc sống sung túc, tăng gia sản xuất; cuộc sống hạnh phúc, con cháu đầy đàn. </a:t>
              </a:r>
              <a:endParaRPr lang="en-US" sz="350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xmlns="" id="{80B48B78-C12E-4034-95E9-CEE2A45B9387}"/>
              </a:ext>
            </a:extLst>
          </p:cNvPr>
          <p:cNvGrpSpPr/>
          <p:nvPr/>
        </p:nvGrpSpPr>
        <p:grpSpPr>
          <a:xfrm>
            <a:off x="8228880" y="6056311"/>
            <a:ext cx="9677400" cy="4114800"/>
            <a:chOff x="8382000" y="495300"/>
            <a:chExt cx="9677400" cy="3550291"/>
          </a:xfrm>
        </p:grpSpPr>
        <p:grpSp>
          <p:nvGrpSpPr>
            <p:cNvPr id="12" name="Group 11">
              <a:extLst>
                <a:ext uri="{FF2B5EF4-FFF2-40B4-BE49-F238E27FC236}">
                  <a16:creationId xmlns:a16="http://schemas.microsoft.com/office/drawing/2014/main" xmlns="" id="{6F684CA2-3F11-FC31-FC0A-ED9DA793B11E}"/>
                </a:ext>
              </a:extLst>
            </p:cNvPr>
            <p:cNvGrpSpPr/>
            <p:nvPr/>
          </p:nvGrpSpPr>
          <p:grpSpPr>
            <a:xfrm>
              <a:off x="8382000" y="495300"/>
              <a:ext cx="9677400" cy="3276600"/>
              <a:chOff x="8991600" y="495300"/>
              <a:chExt cx="9067800" cy="3276600"/>
            </a:xfrm>
          </p:grpSpPr>
          <p:sp>
            <p:nvSpPr>
              <p:cNvPr id="14" name="Rectangle: Rounded Corners 13">
                <a:extLst>
                  <a:ext uri="{FF2B5EF4-FFF2-40B4-BE49-F238E27FC236}">
                    <a16:creationId xmlns:a16="http://schemas.microsoft.com/office/drawing/2014/main" xmlns="" id="{AB0263E7-76C2-11C3-9206-5B6C9399DD58}"/>
                  </a:ext>
                </a:extLst>
              </p:cNvPr>
              <p:cNvSpPr/>
              <p:nvPr/>
            </p:nvSpPr>
            <p:spPr>
              <a:xfrm>
                <a:off x="8991600" y="495300"/>
                <a:ext cx="8915400" cy="31242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A781584C-85A8-75E0-55F7-82CBE88F61E4}"/>
                  </a:ext>
                </a:extLst>
              </p:cNvPr>
              <p:cNvSpPr/>
              <p:nvPr/>
            </p:nvSpPr>
            <p:spPr>
              <a:xfrm>
                <a:off x="9144000" y="647700"/>
                <a:ext cx="8915400" cy="3124200"/>
              </a:xfrm>
              <a:prstGeom prst="roundRect">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xmlns="" id="{8BA20CCF-44BD-25CC-D0CE-3ECEA4078142}"/>
                </a:ext>
              </a:extLst>
            </p:cNvPr>
            <p:cNvSpPr txBox="1"/>
            <p:nvPr/>
          </p:nvSpPr>
          <p:spPr>
            <a:xfrm>
              <a:off x="8925644" y="821439"/>
              <a:ext cx="8752755" cy="3224152"/>
            </a:xfrm>
            <a:prstGeom prst="rect">
              <a:avLst/>
            </a:prstGeom>
            <a:noFill/>
          </p:spPr>
          <p:txBody>
            <a:bodyPr wrap="square" rtlCol="0">
              <a:spAutoFit/>
            </a:bodyPr>
            <a:lstStyle/>
            <a:p>
              <a:pPr algn="just">
                <a:lnSpc>
                  <a:spcPct val="150000"/>
                </a:lnSpc>
              </a:pPr>
              <a:r>
                <a:rPr lang="vi-VN" sz="3500">
                  <a:latin typeface="Arial" panose="020B0604020202020204" pitchFamily="34" charset="0"/>
                  <a:cs typeface="Arial" panose="020B0604020202020204" pitchFamily="34" charset="0"/>
                </a:rPr>
                <a:t>Bức tranh được thể hiện dưới dạng không gian nhiều lớp. Trong bức tranh, lợn mẹ ở phía sau có tạo hình to hơn các lợn con ở phía trước.</a:t>
              </a:r>
              <a:endParaRPr lang="en-US" sz="35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1680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B6806F9-4BE2-AF9F-2681-BD1EEF0F03CA}"/>
              </a:ext>
            </a:extLst>
          </p:cNvPr>
          <p:cNvSpPr txBox="1"/>
          <p:nvPr/>
        </p:nvSpPr>
        <p:spPr>
          <a:xfrm>
            <a:off x="946955" y="1866900"/>
            <a:ext cx="16383000" cy="440819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2. </a:t>
            </a:r>
          </a:p>
          <a:p>
            <a:pPr algn="ctr">
              <a:lnSpc>
                <a:spcPct val="150000"/>
              </a:lnSpc>
            </a:pPr>
            <a:r>
              <a:rPr lang="vi-VN" sz="6500" b="1">
                <a:latin typeface="Arial" panose="020B0604020202020204" pitchFamily="34" charset="0"/>
                <a:cs typeface="Arial" panose="020B0604020202020204" pitchFamily="34" charset="0"/>
              </a:rPr>
              <a:t>HÌNH ẢNH TRANH DÂN GIAN VIỆT NAM CÓ DẠNG KHÔNG GIAN ƯỚC LỆ</a:t>
            </a:r>
          </a:p>
        </p:txBody>
      </p:sp>
      <p:sp>
        <p:nvSpPr>
          <p:cNvPr id="3" name="Freeform 3">
            <a:extLst>
              <a:ext uri="{FF2B5EF4-FFF2-40B4-BE49-F238E27FC236}">
                <a16:creationId xmlns:a16="http://schemas.microsoft.com/office/drawing/2014/main" xmlns="" id="{134BDF9A-1AE1-41F2-D7E6-A1F8DBE400EB}"/>
              </a:ext>
            </a:extLst>
          </p:cNvPr>
          <p:cNvSpPr/>
          <p:nvPr/>
        </p:nvSpPr>
        <p:spPr>
          <a:xfrm rot="6649177">
            <a:off x="-866470" y="6605496"/>
            <a:ext cx="5592880" cy="5100738"/>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4" name="Freeform 3">
            <a:extLst>
              <a:ext uri="{FF2B5EF4-FFF2-40B4-BE49-F238E27FC236}">
                <a16:creationId xmlns:a16="http://schemas.microsoft.com/office/drawing/2014/main" xmlns="" id="{B6F34BCC-208D-3044-72B0-B19D9798F613}"/>
              </a:ext>
            </a:extLst>
          </p:cNvPr>
          <p:cNvSpPr/>
          <p:nvPr/>
        </p:nvSpPr>
        <p:spPr>
          <a:xfrm rot="6649177">
            <a:off x="15237226" y="-1213077"/>
            <a:ext cx="4160474" cy="4004456"/>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6" name="Freeform: Shape 5">
            <a:extLst>
              <a:ext uri="{FF2B5EF4-FFF2-40B4-BE49-F238E27FC236}">
                <a16:creationId xmlns:a16="http://schemas.microsoft.com/office/drawing/2014/main" xmlns="" id="{A210F521-86F5-341D-6E0A-94A534689BC4}"/>
              </a:ext>
            </a:extLst>
          </p:cNvPr>
          <p:cNvSpPr/>
          <p:nvPr/>
        </p:nvSpPr>
        <p:spPr>
          <a:xfrm>
            <a:off x="0" y="1216794"/>
            <a:ext cx="9115425" cy="1300212"/>
          </a:xfrm>
          <a:custGeom>
            <a:avLst/>
            <a:gdLst>
              <a:gd name="connsiteX0" fmla="*/ 0 w 9115425"/>
              <a:gd name="connsiteY0" fmla="*/ 657225 h 1300212"/>
              <a:gd name="connsiteX1" fmla="*/ 1171575 w 9115425"/>
              <a:gd name="connsiteY1" fmla="*/ 285750 h 1300212"/>
              <a:gd name="connsiteX2" fmla="*/ 2443162 w 9115425"/>
              <a:gd name="connsiteY2" fmla="*/ 1300163 h 1300212"/>
              <a:gd name="connsiteX3" fmla="*/ 4772025 w 9115425"/>
              <a:gd name="connsiteY3" fmla="*/ 328613 h 1300212"/>
              <a:gd name="connsiteX4" fmla="*/ 9115425 w 9115425"/>
              <a:gd name="connsiteY4" fmla="*/ 0 h 13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425" h="1300212">
                <a:moveTo>
                  <a:pt x="0" y="657225"/>
                </a:moveTo>
                <a:cubicBezTo>
                  <a:pt x="382190" y="417909"/>
                  <a:pt x="764381" y="178594"/>
                  <a:pt x="1171575" y="285750"/>
                </a:cubicBezTo>
                <a:cubicBezTo>
                  <a:pt x="1578769" y="392906"/>
                  <a:pt x="1843087" y="1293019"/>
                  <a:pt x="2443162" y="1300163"/>
                </a:cubicBezTo>
                <a:cubicBezTo>
                  <a:pt x="3043237" y="1307307"/>
                  <a:pt x="3659981" y="545307"/>
                  <a:pt x="4772025" y="328613"/>
                </a:cubicBezTo>
                <a:cubicBezTo>
                  <a:pt x="5884069" y="111919"/>
                  <a:pt x="7499747" y="55959"/>
                  <a:pt x="9115425"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xmlns="" id="{E0C3C528-D8E9-873B-2825-165959CA6633}"/>
              </a:ext>
            </a:extLst>
          </p:cNvPr>
          <p:cNvSpPr/>
          <p:nvPr/>
        </p:nvSpPr>
        <p:spPr>
          <a:xfrm>
            <a:off x="7500938" y="4772025"/>
            <a:ext cx="10729912" cy="4900613"/>
          </a:xfrm>
          <a:custGeom>
            <a:avLst/>
            <a:gdLst>
              <a:gd name="connsiteX0" fmla="*/ 0 w 10729912"/>
              <a:gd name="connsiteY0" fmla="*/ 4900613 h 4900613"/>
              <a:gd name="connsiteX1" fmla="*/ 1257300 w 10729912"/>
              <a:gd name="connsiteY1" fmla="*/ 3886200 h 4900613"/>
              <a:gd name="connsiteX2" fmla="*/ 3657600 w 10729912"/>
              <a:gd name="connsiteY2" fmla="*/ 4714875 h 4900613"/>
              <a:gd name="connsiteX3" fmla="*/ 5586412 w 10729912"/>
              <a:gd name="connsiteY3" fmla="*/ 3557588 h 4900613"/>
              <a:gd name="connsiteX4" fmla="*/ 9515475 w 10729912"/>
              <a:gd name="connsiteY4" fmla="*/ 3057525 h 4900613"/>
              <a:gd name="connsiteX5" fmla="*/ 10729912 w 10729912"/>
              <a:gd name="connsiteY5" fmla="*/ 0 h 490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9912" h="4900613">
                <a:moveTo>
                  <a:pt x="0" y="4900613"/>
                </a:moveTo>
                <a:cubicBezTo>
                  <a:pt x="323850" y="4408884"/>
                  <a:pt x="647700" y="3917156"/>
                  <a:pt x="1257300" y="3886200"/>
                </a:cubicBezTo>
                <a:cubicBezTo>
                  <a:pt x="1866900" y="3855244"/>
                  <a:pt x="2936081" y="4769644"/>
                  <a:pt x="3657600" y="4714875"/>
                </a:cubicBezTo>
                <a:cubicBezTo>
                  <a:pt x="4379119" y="4660106"/>
                  <a:pt x="4610099" y="3833813"/>
                  <a:pt x="5586412" y="3557588"/>
                </a:cubicBezTo>
                <a:cubicBezTo>
                  <a:pt x="6562725" y="3281363"/>
                  <a:pt x="8658225" y="3650456"/>
                  <a:pt x="9515475" y="3057525"/>
                </a:cubicBezTo>
                <a:cubicBezTo>
                  <a:pt x="10372725" y="2464594"/>
                  <a:pt x="10551318" y="1232297"/>
                  <a:pt x="10729912"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xmlns="" id="{2C58FFA0-E164-8E43-5E66-9BAB014F0F86}"/>
              </a:ext>
            </a:extLst>
          </p:cNvPr>
          <p:cNvSpPr/>
          <p:nvPr/>
        </p:nvSpPr>
        <p:spPr>
          <a:xfrm rot="14168018">
            <a:off x="6828931" y="9145185"/>
            <a:ext cx="1077081" cy="1054905"/>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
        <p:nvSpPr>
          <p:cNvPr id="9" name="Freeform 5">
            <a:extLst>
              <a:ext uri="{FF2B5EF4-FFF2-40B4-BE49-F238E27FC236}">
                <a16:creationId xmlns:a16="http://schemas.microsoft.com/office/drawing/2014/main" xmlns="" id="{E1C24FAD-1B0D-2A0A-215A-FF9F2787295A}"/>
              </a:ext>
            </a:extLst>
          </p:cNvPr>
          <p:cNvSpPr/>
          <p:nvPr/>
        </p:nvSpPr>
        <p:spPr>
          <a:xfrm rot="4011313">
            <a:off x="8833746" y="703837"/>
            <a:ext cx="1000864" cy="980257"/>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Tree>
    <p:extLst>
      <p:ext uri="{BB962C8B-B14F-4D97-AF65-F5344CB8AC3E}">
        <p14:creationId xmlns:p14="http://schemas.microsoft.com/office/powerpoint/2010/main" val="24446315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B669A9ED-B8D9-3F77-D43E-7DE67CA61E97}"/>
              </a:ext>
            </a:extLst>
          </p:cNvPr>
          <p:cNvSpPr txBox="1"/>
          <p:nvPr/>
        </p:nvSpPr>
        <p:spPr>
          <a:xfrm>
            <a:off x="457201" y="6987493"/>
            <a:ext cx="12344400" cy="2482667"/>
          </a:xfrm>
          <a:prstGeom prst="rect">
            <a:avLst/>
          </a:prstGeom>
          <a:solidFill>
            <a:schemeClr val="accent5">
              <a:lumMod val="20000"/>
              <a:lumOff val="80000"/>
            </a:schemeClr>
          </a:solidFill>
        </p:spPr>
        <p:txBody>
          <a:bodyPr wrap="square">
            <a:spAutoFit/>
          </a:bodyPr>
          <a:lstStyle/>
          <a:p>
            <a:pPr marL="571500" indent="-571500" algn="just">
              <a:lnSpc>
                <a:spcPct val="150000"/>
              </a:lnSpc>
              <a:buFont typeface="Wingdings" panose="05000000000000000000" pitchFamily="2" charset="2"/>
              <a:buChar char="§"/>
            </a:pPr>
            <a:r>
              <a:rPr lang="vi-VN" sz="3600"/>
              <a:t>Các bức tranh dân gian trên thể hiện những nội dung gì?</a:t>
            </a:r>
          </a:p>
          <a:p>
            <a:pPr marL="571500" indent="-571500" algn="just">
              <a:lnSpc>
                <a:spcPct val="150000"/>
              </a:lnSpc>
              <a:buFont typeface="Wingdings" panose="05000000000000000000" pitchFamily="2" charset="2"/>
              <a:buChar char="§"/>
            </a:pPr>
            <a:r>
              <a:rPr lang="vi-VN" sz="3600"/>
              <a:t>Hình ảnh phụ trong từng bức tranh là hình ảnh n</a:t>
            </a:r>
            <a:r>
              <a:rPr lang="en-US" sz="3600">
                <a:latin typeface="Arial" panose="020B0604020202020204" pitchFamily="34" charset="0"/>
                <a:cs typeface="Arial" panose="020B0604020202020204" pitchFamily="34" charset="0"/>
              </a:rPr>
              <a:t>ào</a:t>
            </a:r>
            <a:r>
              <a:rPr lang="vi-VN" sz="3600"/>
              <a:t>? Giúp em tưởng tượng đến các con vật đang ở đâu?</a:t>
            </a:r>
          </a:p>
        </p:txBody>
      </p:sp>
      <p:sp>
        <p:nvSpPr>
          <p:cNvPr id="2" name="TextBox 1">
            <a:extLst>
              <a:ext uri="{FF2B5EF4-FFF2-40B4-BE49-F238E27FC236}">
                <a16:creationId xmlns:a16="http://schemas.microsoft.com/office/drawing/2014/main" xmlns="" id="{2852B9F8-46C6-EB79-C948-1320D63724F5}"/>
              </a:ext>
            </a:extLst>
          </p:cNvPr>
          <p:cNvSpPr txBox="1"/>
          <p:nvPr/>
        </p:nvSpPr>
        <p:spPr>
          <a:xfrm>
            <a:off x="4724400" y="342900"/>
            <a:ext cx="88392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QUAN SÁT HÌNH ẢNH </a:t>
            </a:r>
          </a:p>
        </p:txBody>
      </p:sp>
      <p:grpSp>
        <p:nvGrpSpPr>
          <p:cNvPr id="10" name="Group 9">
            <a:extLst>
              <a:ext uri="{FF2B5EF4-FFF2-40B4-BE49-F238E27FC236}">
                <a16:creationId xmlns:a16="http://schemas.microsoft.com/office/drawing/2014/main" xmlns="" id="{069C811B-8031-521B-4CAC-13A8C4204892}"/>
              </a:ext>
            </a:extLst>
          </p:cNvPr>
          <p:cNvGrpSpPr/>
          <p:nvPr/>
        </p:nvGrpSpPr>
        <p:grpSpPr>
          <a:xfrm>
            <a:off x="2209800" y="1309053"/>
            <a:ext cx="7696200" cy="5495443"/>
            <a:chOff x="1447800" y="1414462"/>
            <a:chExt cx="8264599" cy="6024081"/>
          </a:xfrm>
        </p:grpSpPr>
        <p:pic>
          <p:nvPicPr>
            <p:cNvPr id="4" name="Picture 3">
              <a:extLst>
                <a:ext uri="{FF2B5EF4-FFF2-40B4-BE49-F238E27FC236}">
                  <a16:creationId xmlns:a16="http://schemas.microsoft.com/office/drawing/2014/main" xmlns="" id="{50C5B360-B0A6-F519-B3E9-9A18160C9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414462"/>
              <a:ext cx="8264599" cy="5460350"/>
            </a:xfrm>
            <a:prstGeom prst="rect">
              <a:avLst/>
            </a:prstGeom>
          </p:spPr>
        </p:pic>
        <p:sp>
          <p:nvSpPr>
            <p:cNvPr id="8" name="TextBox 7">
              <a:extLst>
                <a:ext uri="{FF2B5EF4-FFF2-40B4-BE49-F238E27FC236}">
                  <a16:creationId xmlns:a16="http://schemas.microsoft.com/office/drawing/2014/main" xmlns="" id="{51FE2BAB-9808-9542-2477-C8BB55F3B4B6}"/>
                </a:ext>
              </a:extLst>
            </p:cNvPr>
            <p:cNvSpPr txBox="1"/>
            <p:nvPr/>
          </p:nvSpPr>
          <p:spPr>
            <a:xfrm>
              <a:off x="2227299" y="6884545"/>
              <a:ext cx="6705600" cy="553998"/>
            </a:xfrm>
            <a:prstGeom prst="rect">
              <a:avLst/>
            </a:prstGeom>
            <a:noFill/>
          </p:spPr>
          <p:txBody>
            <a:bodyPr wrap="square">
              <a:spAutoFit/>
            </a:bodyPr>
            <a:lstStyle/>
            <a:p>
              <a:pPr algn="ctr"/>
              <a:r>
                <a:rPr lang="en-US" sz="3000" i="1">
                  <a:solidFill>
                    <a:srgbClr val="002060"/>
                  </a:solidFill>
                  <a:latin typeface="Arial" panose="020B0604020202020204" pitchFamily="34" charset="0"/>
                  <a:cs typeface="Arial" panose="020B0604020202020204" pitchFamily="34" charset="0"/>
                </a:rPr>
                <a:t>Lợn độc, tranh dân gian Kim Hoàng</a:t>
              </a:r>
            </a:p>
          </p:txBody>
        </p:sp>
      </p:grpSp>
      <p:grpSp>
        <p:nvGrpSpPr>
          <p:cNvPr id="11" name="Group 10">
            <a:extLst>
              <a:ext uri="{FF2B5EF4-FFF2-40B4-BE49-F238E27FC236}">
                <a16:creationId xmlns:a16="http://schemas.microsoft.com/office/drawing/2014/main" xmlns="" id="{CEF7A91E-4E2B-38EC-CD70-C40E83426E8B}"/>
              </a:ext>
            </a:extLst>
          </p:cNvPr>
          <p:cNvGrpSpPr/>
          <p:nvPr/>
        </p:nvGrpSpPr>
        <p:grpSpPr>
          <a:xfrm>
            <a:off x="11582400" y="1309053"/>
            <a:ext cx="7123039" cy="8844945"/>
            <a:chOff x="11430380" y="1127730"/>
            <a:chExt cx="7123039" cy="8844945"/>
          </a:xfrm>
        </p:grpSpPr>
        <p:pic>
          <p:nvPicPr>
            <p:cNvPr id="6" name="Picture 5">
              <a:extLst>
                <a:ext uri="{FF2B5EF4-FFF2-40B4-BE49-F238E27FC236}">
                  <a16:creationId xmlns:a16="http://schemas.microsoft.com/office/drawing/2014/main" xmlns="" id="{BFB18A0B-0808-0834-0233-3AE42D40A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0" y="1127730"/>
              <a:ext cx="4075800" cy="8087915"/>
            </a:xfrm>
            <a:prstGeom prst="rect">
              <a:avLst/>
            </a:prstGeom>
          </p:spPr>
        </p:pic>
        <p:sp>
          <p:nvSpPr>
            <p:cNvPr id="9" name="TextBox 8">
              <a:extLst>
                <a:ext uri="{FF2B5EF4-FFF2-40B4-BE49-F238E27FC236}">
                  <a16:creationId xmlns:a16="http://schemas.microsoft.com/office/drawing/2014/main" xmlns="" id="{55C58981-01F5-68CB-4C19-7DEFBF03C629}"/>
                </a:ext>
              </a:extLst>
            </p:cNvPr>
            <p:cNvSpPr txBox="1"/>
            <p:nvPr/>
          </p:nvSpPr>
          <p:spPr>
            <a:xfrm>
              <a:off x="11430380" y="9418677"/>
              <a:ext cx="7123039" cy="553998"/>
            </a:xfrm>
            <a:prstGeom prst="rect">
              <a:avLst/>
            </a:prstGeom>
            <a:noFill/>
          </p:spPr>
          <p:txBody>
            <a:bodyPr wrap="square">
              <a:spAutoFit/>
            </a:bodyPr>
            <a:lstStyle/>
            <a:p>
              <a:pPr algn="ctr"/>
              <a:r>
                <a:rPr lang="en-US" sz="3000" i="1">
                  <a:solidFill>
                    <a:srgbClr val="002060"/>
                  </a:solidFill>
                  <a:latin typeface="Arial" panose="020B0604020202020204" pitchFamily="34" charset="0"/>
                  <a:cs typeface="Arial" panose="020B0604020202020204" pitchFamily="34" charset="0"/>
                </a:rPr>
                <a:t>Cá chép trông trăng, Hàng Trống </a:t>
              </a:r>
            </a:p>
          </p:txBody>
        </p:sp>
      </p:grpSp>
    </p:spTree>
    <p:extLst>
      <p:ext uri="{BB962C8B-B14F-4D97-AF65-F5344CB8AC3E}">
        <p14:creationId xmlns:p14="http://schemas.microsoft.com/office/powerpoint/2010/main" val="417525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43D1F"/>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103A92AA-2D8B-4BAB-B21C-89D647EEE0A9}"/>
              </a:ext>
            </a:extLst>
          </p:cNvPr>
          <p:cNvSpPr/>
          <p:nvPr/>
        </p:nvSpPr>
        <p:spPr>
          <a:xfrm>
            <a:off x="876300" y="952500"/>
            <a:ext cx="16535400" cy="8686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flipH="1">
            <a:off x="-521101" y="0"/>
            <a:ext cx="3252001" cy="4808874"/>
          </a:xfrm>
          <a:custGeom>
            <a:avLst/>
            <a:gdLst/>
            <a:ahLst/>
            <a:cxnLst/>
            <a:rect l="l" t="t" r="r" b="b"/>
            <a:pathLst>
              <a:path w="3252001" h="4808874">
                <a:moveTo>
                  <a:pt x="3252001" y="0"/>
                </a:moveTo>
                <a:lnTo>
                  <a:pt x="0" y="0"/>
                </a:lnTo>
                <a:lnTo>
                  <a:pt x="0" y="4808874"/>
                </a:lnTo>
                <a:lnTo>
                  <a:pt x="3252001" y="4808874"/>
                </a:lnTo>
                <a:lnTo>
                  <a:pt x="3252001" y="0"/>
                </a:lnTo>
                <a:close/>
              </a:path>
            </a:pathLst>
          </a:custGeom>
          <a:blipFill>
            <a:blip r:embed="rId2"/>
            <a:stretch>
              <a:fillRect/>
            </a:stretch>
          </a:blipFill>
        </p:spPr>
      </p:sp>
      <p:sp>
        <p:nvSpPr>
          <p:cNvPr id="4" name="Freeform 4"/>
          <p:cNvSpPr/>
          <p:nvPr/>
        </p:nvSpPr>
        <p:spPr>
          <a:xfrm rot="2521797">
            <a:off x="15125655" y="5639017"/>
            <a:ext cx="3429091" cy="5073029"/>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sp>
        <p:nvSpPr>
          <p:cNvPr id="13" name="TextBox 12">
            <a:extLst>
              <a:ext uri="{FF2B5EF4-FFF2-40B4-BE49-F238E27FC236}">
                <a16:creationId xmlns:a16="http://schemas.microsoft.com/office/drawing/2014/main" xmlns="" id="{FD61DFF9-9C22-0AB9-5610-F94D883BAD8C}"/>
              </a:ext>
            </a:extLst>
          </p:cNvPr>
          <p:cNvSpPr txBox="1"/>
          <p:nvPr/>
        </p:nvSpPr>
        <p:spPr>
          <a:xfrm>
            <a:off x="5105400" y="1667845"/>
            <a:ext cx="80772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KẾT LUẬN </a:t>
            </a:r>
          </a:p>
        </p:txBody>
      </p:sp>
      <p:sp>
        <p:nvSpPr>
          <p:cNvPr id="14" name="TextBox 13">
            <a:extLst>
              <a:ext uri="{FF2B5EF4-FFF2-40B4-BE49-F238E27FC236}">
                <a16:creationId xmlns:a16="http://schemas.microsoft.com/office/drawing/2014/main" xmlns="" id="{357B329E-A905-940C-E0C2-E841507DE08C}"/>
              </a:ext>
            </a:extLst>
          </p:cNvPr>
          <p:cNvSpPr txBox="1"/>
          <p:nvPr/>
        </p:nvSpPr>
        <p:spPr>
          <a:xfrm>
            <a:off x="1295400" y="2536510"/>
            <a:ext cx="15278100" cy="5518242"/>
          </a:xfrm>
          <a:prstGeom prst="rect">
            <a:avLst/>
          </a:prstGeom>
          <a:noFill/>
        </p:spPr>
        <p:txBody>
          <a:bodyPr wrap="square" rtlCol="0">
            <a:spAutoFit/>
          </a:bodyPr>
          <a:lstStyle/>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 bức tranh dân gian không có hình ảnh ngăn cách trời đất, trên dưới một cách rõ ràng trên nền giấy, Người xem căn cứ vào hình ảnh xung quanh, có tính gợi mở trong tranh để liên tưởng về dạng không gian này.</a:t>
            </a: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phụ trong bức tranh là cây cối và mặt trăng. Con lợn đang ở ngoài vườn và Chú cá đang bơi lội dưới ánh trăng sáng.</a:t>
            </a:r>
          </a:p>
        </p:txBody>
      </p:sp>
    </p:spTree>
    <p:extLst>
      <p:ext uri="{BB962C8B-B14F-4D97-AF65-F5344CB8AC3E}">
        <p14:creationId xmlns:p14="http://schemas.microsoft.com/office/powerpoint/2010/main" val="6667363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grpSp>
        <p:nvGrpSpPr>
          <p:cNvPr id="8" name="Group 8"/>
          <p:cNvGrpSpPr/>
          <p:nvPr/>
        </p:nvGrpSpPr>
        <p:grpSpPr>
          <a:xfrm>
            <a:off x="838200" y="1183530"/>
            <a:ext cx="9441450" cy="7919940"/>
            <a:chOff x="-286364" y="-2050920"/>
            <a:chExt cx="12588600" cy="10445620"/>
          </a:xfrm>
        </p:grpSpPr>
        <p:sp>
          <p:nvSpPr>
            <p:cNvPr id="9" name="TextBox 9"/>
            <p:cNvSpPr txBox="1"/>
            <p:nvPr/>
          </p:nvSpPr>
          <p:spPr>
            <a:xfrm>
              <a:off x="-286364" y="-1292379"/>
              <a:ext cx="12588600" cy="8465652"/>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vi-VN" sz="4000">
                  <a:solidFill>
                    <a:srgbClr val="243D1F"/>
                  </a:solidFill>
                </a:rPr>
                <a:t>Dạng không gian ước lệ trong tranh dân gian không có hình ảnh ngăn cách trời – đất, trên – dưới một cách rõ ràng trên nền giấy. </a:t>
              </a:r>
            </a:p>
            <a:p>
              <a:pPr marL="571500" indent="-571500" algn="just">
                <a:lnSpc>
                  <a:spcPct val="150000"/>
                </a:lnSpc>
                <a:buFont typeface="Wingdings" panose="05000000000000000000" pitchFamily="2" charset="2"/>
                <a:buChar char="§"/>
              </a:pPr>
              <a:r>
                <a:rPr lang="vi-VN" sz="4000">
                  <a:solidFill>
                    <a:srgbClr val="243D1F"/>
                  </a:solidFill>
                </a:rPr>
                <a:t>Căn cứ vào hình ảnh xung quanh, người xem liên tưởng, tưởng tượng về dạng không gian này.</a:t>
              </a:r>
            </a:p>
          </p:txBody>
        </p:sp>
        <p:sp>
          <p:nvSpPr>
            <p:cNvPr id="10" name="AutoShape 10"/>
            <p:cNvSpPr/>
            <p:nvPr/>
          </p:nvSpPr>
          <p:spPr>
            <a:xfrm>
              <a:off x="5698236" y="-2050920"/>
              <a:ext cx="1312993" cy="0"/>
            </a:xfrm>
            <a:prstGeom prst="line">
              <a:avLst/>
            </a:prstGeom>
            <a:ln w="12700" cap="rnd">
              <a:solidFill>
                <a:srgbClr val="243D1F"/>
              </a:solidFill>
              <a:prstDash val="solid"/>
              <a:headEnd type="none" w="sm" len="sm"/>
              <a:tailEnd type="none" w="sm" len="sm"/>
            </a:ln>
          </p:spPr>
        </p:sp>
        <p:sp>
          <p:nvSpPr>
            <p:cNvPr id="11" name="AutoShape 11"/>
            <p:cNvSpPr/>
            <p:nvPr/>
          </p:nvSpPr>
          <p:spPr>
            <a:xfrm>
              <a:off x="5393436" y="8394700"/>
              <a:ext cx="1312993" cy="0"/>
            </a:xfrm>
            <a:prstGeom prst="line">
              <a:avLst/>
            </a:prstGeom>
            <a:ln w="12700" cap="rnd">
              <a:solidFill>
                <a:srgbClr val="243D1F"/>
              </a:solidFill>
              <a:prstDash val="solid"/>
              <a:headEnd type="none" w="sm" len="sm"/>
              <a:tailEnd type="none" w="sm" len="sm"/>
            </a:ln>
          </p:spPr>
        </p:sp>
      </p:grpSp>
      <p:grpSp>
        <p:nvGrpSpPr>
          <p:cNvPr id="2" name="Group 1">
            <a:extLst>
              <a:ext uri="{FF2B5EF4-FFF2-40B4-BE49-F238E27FC236}">
                <a16:creationId xmlns:a16="http://schemas.microsoft.com/office/drawing/2014/main" xmlns="" id="{AA1586D0-E71D-D6B3-8A46-EE393D6500D2}"/>
              </a:ext>
            </a:extLst>
          </p:cNvPr>
          <p:cNvGrpSpPr/>
          <p:nvPr/>
        </p:nvGrpSpPr>
        <p:grpSpPr>
          <a:xfrm>
            <a:off x="9601200" y="194826"/>
            <a:ext cx="8570839" cy="9954498"/>
            <a:chOff x="9296780" y="-50556"/>
            <a:chExt cx="8570839" cy="9954498"/>
          </a:xfrm>
        </p:grpSpPr>
        <p:pic>
          <p:nvPicPr>
            <p:cNvPr id="3" name="Picture 2">
              <a:extLst>
                <a:ext uri="{FF2B5EF4-FFF2-40B4-BE49-F238E27FC236}">
                  <a16:creationId xmlns:a16="http://schemas.microsoft.com/office/drawing/2014/main" xmlns="" id="{CAD7FDB5-66C1-8F90-86F1-87FA09A89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180" y="-50556"/>
              <a:ext cx="4685020" cy="9296836"/>
            </a:xfrm>
            <a:prstGeom prst="rect">
              <a:avLst/>
            </a:prstGeom>
          </p:spPr>
        </p:pic>
        <p:sp>
          <p:nvSpPr>
            <p:cNvPr id="4" name="TextBox 3">
              <a:extLst>
                <a:ext uri="{FF2B5EF4-FFF2-40B4-BE49-F238E27FC236}">
                  <a16:creationId xmlns:a16="http://schemas.microsoft.com/office/drawing/2014/main" xmlns="" id="{5923D1EC-D6A3-BCA4-D855-2D340F0C4069}"/>
                </a:ext>
              </a:extLst>
            </p:cNvPr>
            <p:cNvSpPr txBox="1"/>
            <p:nvPr/>
          </p:nvSpPr>
          <p:spPr>
            <a:xfrm>
              <a:off x="9296780" y="9349944"/>
              <a:ext cx="8570839" cy="553998"/>
            </a:xfrm>
            <a:prstGeom prst="rect">
              <a:avLst/>
            </a:prstGeom>
            <a:noFill/>
          </p:spPr>
          <p:txBody>
            <a:bodyPr wrap="square">
              <a:spAutoFit/>
            </a:bodyPr>
            <a:lstStyle/>
            <a:p>
              <a:pPr algn="ctr"/>
              <a:r>
                <a:rPr lang="en-US" sz="3000" i="1">
                  <a:solidFill>
                    <a:srgbClr val="002060"/>
                  </a:solidFill>
                  <a:latin typeface="Arial" panose="020B0604020202020204" pitchFamily="34" charset="0"/>
                  <a:cs typeface="Arial" panose="020B0604020202020204" pitchFamily="34" charset="0"/>
                </a:rPr>
                <a:t>Cá chép trông trăng, tranh dân gian Hàng Trống </a:t>
              </a:r>
            </a:p>
          </p:txBody>
        </p:sp>
      </p:grpSp>
    </p:spTree>
    <p:extLst>
      <p:ext uri="{BB962C8B-B14F-4D97-AF65-F5344CB8AC3E}">
        <p14:creationId xmlns:p14="http://schemas.microsoft.com/office/powerpoint/2010/main" val="158268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B6806F9-4BE2-AF9F-2681-BD1EEF0F03CA}"/>
              </a:ext>
            </a:extLst>
          </p:cNvPr>
          <p:cNvSpPr txBox="1"/>
          <p:nvPr/>
        </p:nvSpPr>
        <p:spPr>
          <a:xfrm>
            <a:off x="946955" y="1866900"/>
            <a:ext cx="16383000" cy="440819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3. </a:t>
            </a:r>
          </a:p>
          <a:p>
            <a:pPr algn="ctr">
              <a:lnSpc>
                <a:spcPct val="150000"/>
              </a:lnSpc>
            </a:pPr>
            <a:r>
              <a:rPr lang="vi-VN" sz="6500" b="1">
                <a:latin typeface="Arial" panose="020B0604020202020204" pitchFamily="34" charset="0"/>
                <a:cs typeface="Arial" panose="020B0604020202020204" pitchFamily="34" charset="0"/>
              </a:rPr>
              <a:t>HÌNH ẢNH TRANH DÂN GIAN VIỆT NAM CÓ DẠNG KHÔNG GIAN ĐỒNG HIỆN</a:t>
            </a:r>
          </a:p>
        </p:txBody>
      </p:sp>
      <p:sp>
        <p:nvSpPr>
          <p:cNvPr id="3" name="Freeform 3">
            <a:extLst>
              <a:ext uri="{FF2B5EF4-FFF2-40B4-BE49-F238E27FC236}">
                <a16:creationId xmlns:a16="http://schemas.microsoft.com/office/drawing/2014/main" xmlns="" id="{134BDF9A-1AE1-41F2-D7E6-A1F8DBE400EB}"/>
              </a:ext>
            </a:extLst>
          </p:cNvPr>
          <p:cNvSpPr/>
          <p:nvPr/>
        </p:nvSpPr>
        <p:spPr>
          <a:xfrm rot="6649177">
            <a:off x="-866470" y="6605496"/>
            <a:ext cx="5592880" cy="5100738"/>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4" name="Freeform 3">
            <a:extLst>
              <a:ext uri="{FF2B5EF4-FFF2-40B4-BE49-F238E27FC236}">
                <a16:creationId xmlns:a16="http://schemas.microsoft.com/office/drawing/2014/main" xmlns="" id="{B6F34BCC-208D-3044-72B0-B19D9798F613}"/>
              </a:ext>
            </a:extLst>
          </p:cNvPr>
          <p:cNvSpPr/>
          <p:nvPr/>
        </p:nvSpPr>
        <p:spPr>
          <a:xfrm rot="6649177">
            <a:off x="15237226" y="-1213077"/>
            <a:ext cx="4160474" cy="4004456"/>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6" name="Freeform: Shape 5">
            <a:extLst>
              <a:ext uri="{FF2B5EF4-FFF2-40B4-BE49-F238E27FC236}">
                <a16:creationId xmlns:a16="http://schemas.microsoft.com/office/drawing/2014/main" xmlns="" id="{A210F521-86F5-341D-6E0A-94A534689BC4}"/>
              </a:ext>
            </a:extLst>
          </p:cNvPr>
          <p:cNvSpPr/>
          <p:nvPr/>
        </p:nvSpPr>
        <p:spPr>
          <a:xfrm>
            <a:off x="0" y="1216794"/>
            <a:ext cx="9115425" cy="1300212"/>
          </a:xfrm>
          <a:custGeom>
            <a:avLst/>
            <a:gdLst>
              <a:gd name="connsiteX0" fmla="*/ 0 w 9115425"/>
              <a:gd name="connsiteY0" fmla="*/ 657225 h 1300212"/>
              <a:gd name="connsiteX1" fmla="*/ 1171575 w 9115425"/>
              <a:gd name="connsiteY1" fmla="*/ 285750 h 1300212"/>
              <a:gd name="connsiteX2" fmla="*/ 2443162 w 9115425"/>
              <a:gd name="connsiteY2" fmla="*/ 1300163 h 1300212"/>
              <a:gd name="connsiteX3" fmla="*/ 4772025 w 9115425"/>
              <a:gd name="connsiteY3" fmla="*/ 328613 h 1300212"/>
              <a:gd name="connsiteX4" fmla="*/ 9115425 w 9115425"/>
              <a:gd name="connsiteY4" fmla="*/ 0 h 13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425" h="1300212">
                <a:moveTo>
                  <a:pt x="0" y="657225"/>
                </a:moveTo>
                <a:cubicBezTo>
                  <a:pt x="382190" y="417909"/>
                  <a:pt x="764381" y="178594"/>
                  <a:pt x="1171575" y="285750"/>
                </a:cubicBezTo>
                <a:cubicBezTo>
                  <a:pt x="1578769" y="392906"/>
                  <a:pt x="1843087" y="1293019"/>
                  <a:pt x="2443162" y="1300163"/>
                </a:cubicBezTo>
                <a:cubicBezTo>
                  <a:pt x="3043237" y="1307307"/>
                  <a:pt x="3659981" y="545307"/>
                  <a:pt x="4772025" y="328613"/>
                </a:cubicBezTo>
                <a:cubicBezTo>
                  <a:pt x="5884069" y="111919"/>
                  <a:pt x="7499747" y="55959"/>
                  <a:pt x="9115425"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xmlns="" id="{E0C3C528-D8E9-873B-2825-165959CA6633}"/>
              </a:ext>
            </a:extLst>
          </p:cNvPr>
          <p:cNvSpPr/>
          <p:nvPr/>
        </p:nvSpPr>
        <p:spPr>
          <a:xfrm>
            <a:off x="7500938" y="4772025"/>
            <a:ext cx="10729912" cy="4900613"/>
          </a:xfrm>
          <a:custGeom>
            <a:avLst/>
            <a:gdLst>
              <a:gd name="connsiteX0" fmla="*/ 0 w 10729912"/>
              <a:gd name="connsiteY0" fmla="*/ 4900613 h 4900613"/>
              <a:gd name="connsiteX1" fmla="*/ 1257300 w 10729912"/>
              <a:gd name="connsiteY1" fmla="*/ 3886200 h 4900613"/>
              <a:gd name="connsiteX2" fmla="*/ 3657600 w 10729912"/>
              <a:gd name="connsiteY2" fmla="*/ 4714875 h 4900613"/>
              <a:gd name="connsiteX3" fmla="*/ 5586412 w 10729912"/>
              <a:gd name="connsiteY3" fmla="*/ 3557588 h 4900613"/>
              <a:gd name="connsiteX4" fmla="*/ 9515475 w 10729912"/>
              <a:gd name="connsiteY4" fmla="*/ 3057525 h 4900613"/>
              <a:gd name="connsiteX5" fmla="*/ 10729912 w 10729912"/>
              <a:gd name="connsiteY5" fmla="*/ 0 h 490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9912" h="4900613">
                <a:moveTo>
                  <a:pt x="0" y="4900613"/>
                </a:moveTo>
                <a:cubicBezTo>
                  <a:pt x="323850" y="4408884"/>
                  <a:pt x="647700" y="3917156"/>
                  <a:pt x="1257300" y="3886200"/>
                </a:cubicBezTo>
                <a:cubicBezTo>
                  <a:pt x="1866900" y="3855244"/>
                  <a:pt x="2936081" y="4769644"/>
                  <a:pt x="3657600" y="4714875"/>
                </a:cubicBezTo>
                <a:cubicBezTo>
                  <a:pt x="4379119" y="4660106"/>
                  <a:pt x="4610099" y="3833813"/>
                  <a:pt x="5586412" y="3557588"/>
                </a:cubicBezTo>
                <a:cubicBezTo>
                  <a:pt x="6562725" y="3281363"/>
                  <a:pt x="8658225" y="3650456"/>
                  <a:pt x="9515475" y="3057525"/>
                </a:cubicBezTo>
                <a:cubicBezTo>
                  <a:pt x="10372725" y="2464594"/>
                  <a:pt x="10551318" y="1232297"/>
                  <a:pt x="10729912"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xmlns="" id="{2C58FFA0-E164-8E43-5E66-9BAB014F0F86}"/>
              </a:ext>
            </a:extLst>
          </p:cNvPr>
          <p:cNvSpPr/>
          <p:nvPr/>
        </p:nvSpPr>
        <p:spPr>
          <a:xfrm rot="14168018">
            <a:off x="6828931" y="9145185"/>
            <a:ext cx="1077081" cy="1054905"/>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
        <p:nvSpPr>
          <p:cNvPr id="9" name="Freeform 5">
            <a:extLst>
              <a:ext uri="{FF2B5EF4-FFF2-40B4-BE49-F238E27FC236}">
                <a16:creationId xmlns:a16="http://schemas.microsoft.com/office/drawing/2014/main" xmlns="" id="{E1C24FAD-1B0D-2A0A-215A-FF9F2787295A}"/>
              </a:ext>
            </a:extLst>
          </p:cNvPr>
          <p:cNvSpPr/>
          <p:nvPr/>
        </p:nvSpPr>
        <p:spPr>
          <a:xfrm rot="4011313">
            <a:off x="8833746" y="703837"/>
            <a:ext cx="1000864" cy="980257"/>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Tree>
    <p:extLst>
      <p:ext uri="{BB962C8B-B14F-4D97-AF65-F5344CB8AC3E}">
        <p14:creationId xmlns:p14="http://schemas.microsoft.com/office/powerpoint/2010/main" val="1275134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0154E32-0760-5C12-5E60-0161BF0F096F}"/>
              </a:ext>
            </a:extLst>
          </p:cNvPr>
          <p:cNvSpPr txBox="1"/>
          <p:nvPr/>
        </p:nvSpPr>
        <p:spPr>
          <a:xfrm>
            <a:off x="4419600" y="376062"/>
            <a:ext cx="94488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QUAN SÁT HÌNH ẢNH </a:t>
            </a:r>
          </a:p>
        </p:txBody>
      </p:sp>
      <p:grpSp>
        <p:nvGrpSpPr>
          <p:cNvPr id="9" name="Group 8">
            <a:extLst>
              <a:ext uri="{FF2B5EF4-FFF2-40B4-BE49-F238E27FC236}">
                <a16:creationId xmlns:a16="http://schemas.microsoft.com/office/drawing/2014/main" xmlns="" id="{3861AD0B-493A-82F2-97DD-B51587B2591E}"/>
              </a:ext>
            </a:extLst>
          </p:cNvPr>
          <p:cNvGrpSpPr/>
          <p:nvPr/>
        </p:nvGrpSpPr>
        <p:grpSpPr>
          <a:xfrm>
            <a:off x="823912" y="1572865"/>
            <a:ext cx="16049625" cy="8638175"/>
            <a:chOff x="609600" y="1549762"/>
            <a:chExt cx="16049625" cy="8638175"/>
          </a:xfrm>
        </p:grpSpPr>
        <p:pic>
          <p:nvPicPr>
            <p:cNvPr id="3" name="Picture 2">
              <a:extLst>
                <a:ext uri="{FF2B5EF4-FFF2-40B4-BE49-F238E27FC236}">
                  <a16:creationId xmlns:a16="http://schemas.microsoft.com/office/drawing/2014/main" xmlns="" id="{91494949-FB33-D15E-AF25-BF9E1A9060D7}"/>
                </a:ext>
              </a:extLst>
            </p:cNvPr>
            <p:cNvPicPr>
              <a:picLocks noChangeAspect="1"/>
            </p:cNvPicPr>
            <p:nvPr/>
          </p:nvPicPr>
          <p:blipFill rotWithShape="1">
            <a:blip r:embed="rId2">
              <a:extLst>
                <a:ext uri="{28A0092B-C50C-407E-A947-70E740481C1C}">
                  <a14:useLocalDpi xmlns:a14="http://schemas.microsoft.com/office/drawing/2010/main" val="0"/>
                </a:ext>
              </a:extLst>
            </a:blip>
            <a:srcRect l="3570" t="2222" r="3600" b="1851"/>
            <a:stretch/>
          </p:blipFill>
          <p:spPr>
            <a:xfrm>
              <a:off x="609600" y="1549762"/>
              <a:ext cx="4799717" cy="7968761"/>
            </a:xfrm>
            <a:prstGeom prst="rect">
              <a:avLst/>
            </a:prstGeom>
          </p:spPr>
        </p:pic>
        <p:pic>
          <p:nvPicPr>
            <p:cNvPr id="5" name="Picture 4">
              <a:extLst>
                <a:ext uri="{FF2B5EF4-FFF2-40B4-BE49-F238E27FC236}">
                  <a16:creationId xmlns:a16="http://schemas.microsoft.com/office/drawing/2014/main" xmlns="" id="{AF505819-F740-599C-57B8-1515AAE35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025" y="4944237"/>
              <a:ext cx="8839200" cy="4574286"/>
            </a:xfrm>
            <a:prstGeom prst="rect">
              <a:avLst/>
            </a:prstGeom>
          </p:spPr>
        </p:pic>
        <p:sp>
          <p:nvSpPr>
            <p:cNvPr id="7" name="TextBox 6">
              <a:extLst>
                <a:ext uri="{FF2B5EF4-FFF2-40B4-BE49-F238E27FC236}">
                  <a16:creationId xmlns:a16="http://schemas.microsoft.com/office/drawing/2014/main" xmlns="" id="{F851BFCB-3F83-FF87-9C87-483618EF7EAD}"/>
                </a:ext>
              </a:extLst>
            </p:cNvPr>
            <p:cNvSpPr txBox="1"/>
            <p:nvPr/>
          </p:nvSpPr>
          <p:spPr>
            <a:xfrm>
              <a:off x="1114425" y="9581828"/>
              <a:ext cx="35814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Canh nông chi đồ </a:t>
              </a:r>
            </a:p>
          </p:txBody>
        </p:sp>
        <p:sp>
          <p:nvSpPr>
            <p:cNvPr id="8" name="TextBox 7">
              <a:extLst>
                <a:ext uri="{FF2B5EF4-FFF2-40B4-BE49-F238E27FC236}">
                  <a16:creationId xmlns:a16="http://schemas.microsoft.com/office/drawing/2014/main" xmlns="" id="{5465A57E-D366-E136-C811-051DB98D04F3}"/>
                </a:ext>
              </a:extLst>
            </p:cNvPr>
            <p:cNvSpPr txBox="1"/>
            <p:nvPr/>
          </p:nvSpPr>
          <p:spPr>
            <a:xfrm>
              <a:off x="10287000" y="9633939"/>
              <a:ext cx="35814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Đấu vật </a:t>
              </a:r>
            </a:p>
          </p:txBody>
        </p:sp>
      </p:grpSp>
      <p:sp>
        <p:nvSpPr>
          <p:cNvPr id="11" name="TextBox 10">
            <a:extLst>
              <a:ext uri="{FF2B5EF4-FFF2-40B4-BE49-F238E27FC236}">
                <a16:creationId xmlns:a16="http://schemas.microsoft.com/office/drawing/2014/main" xmlns="" id="{92AD2B5E-885C-D87A-FDE9-DC02B1F8344B}"/>
              </a:ext>
            </a:extLst>
          </p:cNvPr>
          <p:cNvSpPr txBox="1"/>
          <p:nvPr/>
        </p:nvSpPr>
        <p:spPr>
          <a:xfrm>
            <a:off x="6096000" y="1572865"/>
            <a:ext cx="11353800" cy="3313664"/>
          </a:xfrm>
          <a:prstGeom prst="rect">
            <a:avLst/>
          </a:prstGeom>
          <a:noFill/>
        </p:spPr>
        <p:txBody>
          <a:bodyPr wrap="square">
            <a:spAutoFit/>
          </a:bodyPr>
          <a:lstStyle/>
          <a:p>
            <a:pPr algn="ctr">
              <a:lnSpc>
                <a:spcPct val="150000"/>
              </a:lnSpc>
            </a:pPr>
            <a:r>
              <a:rPr lang="en-US" sz="3600" b="1">
                <a:latin typeface="Arial" panose="020B0604020202020204" pitchFamily="34" charset="0"/>
                <a:cs typeface="Arial" panose="020B0604020202020204" pitchFamily="34" charset="0"/>
              </a:rPr>
              <a:t>THẢO LUẬN NHÓM </a:t>
            </a:r>
          </a:p>
          <a:p>
            <a:pPr marL="571500" indent="-571500" algn="just">
              <a:lnSpc>
                <a:spcPct val="150000"/>
              </a:lnSpc>
              <a:buFont typeface="Wingdings" panose="05000000000000000000" pitchFamily="2" charset="2"/>
              <a:buChar char="§"/>
            </a:pPr>
            <a:r>
              <a:rPr lang="vi-VN" sz="3600"/>
              <a:t>Mỗi bức tranh thể hiện nội dung gì?</a:t>
            </a:r>
          </a:p>
          <a:p>
            <a:pPr marL="571500" indent="-571500" algn="just">
              <a:lnSpc>
                <a:spcPct val="150000"/>
              </a:lnSpc>
              <a:buFont typeface="Wingdings" panose="05000000000000000000" pitchFamily="2" charset="2"/>
              <a:buChar char="§"/>
            </a:pPr>
            <a:r>
              <a:rPr lang="vi-VN" sz="3600"/>
              <a:t>Cách sắp xếp các nhân vật trong tranh khiến em liên tưởng đến những không gian ở đâu?</a:t>
            </a:r>
          </a:p>
        </p:txBody>
      </p:sp>
    </p:spTree>
    <p:extLst>
      <p:ext uri="{BB962C8B-B14F-4D97-AF65-F5344CB8AC3E}">
        <p14:creationId xmlns:p14="http://schemas.microsoft.com/office/powerpoint/2010/main" val="34958727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F4E55BD2-7317-46D7-189F-FB481F6D652F}"/>
              </a:ext>
            </a:extLst>
          </p:cNvPr>
          <p:cNvGrpSpPr/>
          <p:nvPr/>
        </p:nvGrpSpPr>
        <p:grpSpPr>
          <a:xfrm>
            <a:off x="914400" y="766991"/>
            <a:ext cx="5272088" cy="9459416"/>
            <a:chOff x="914400" y="766991"/>
            <a:chExt cx="5272088" cy="9459416"/>
          </a:xfrm>
        </p:grpSpPr>
        <p:pic>
          <p:nvPicPr>
            <p:cNvPr id="2" name="Picture 1">
              <a:extLst>
                <a:ext uri="{FF2B5EF4-FFF2-40B4-BE49-F238E27FC236}">
                  <a16:creationId xmlns:a16="http://schemas.microsoft.com/office/drawing/2014/main" xmlns="" id="{29A31316-CFDF-EAEE-51E8-4B05BAB954A1}"/>
                </a:ext>
              </a:extLst>
            </p:cNvPr>
            <p:cNvPicPr>
              <a:picLocks noChangeAspect="1"/>
            </p:cNvPicPr>
            <p:nvPr/>
          </p:nvPicPr>
          <p:blipFill rotWithShape="1">
            <a:blip r:embed="rId2">
              <a:extLst>
                <a:ext uri="{28A0092B-C50C-407E-A947-70E740481C1C}">
                  <a14:useLocalDpi xmlns:a14="http://schemas.microsoft.com/office/drawing/2010/main" val="0"/>
                </a:ext>
              </a:extLst>
            </a:blip>
            <a:srcRect l="3570" t="2222" r="3600" b="1851"/>
            <a:stretch/>
          </p:blipFill>
          <p:spPr>
            <a:xfrm>
              <a:off x="914400" y="766991"/>
              <a:ext cx="5272088" cy="8753018"/>
            </a:xfrm>
            <a:prstGeom prst="rect">
              <a:avLst/>
            </a:prstGeom>
          </p:spPr>
        </p:pic>
        <p:sp>
          <p:nvSpPr>
            <p:cNvPr id="6" name="TextBox 5">
              <a:extLst>
                <a:ext uri="{FF2B5EF4-FFF2-40B4-BE49-F238E27FC236}">
                  <a16:creationId xmlns:a16="http://schemas.microsoft.com/office/drawing/2014/main" xmlns="" id="{DD0DE72B-39C8-86E8-12FD-71A78E960BB1}"/>
                </a:ext>
              </a:extLst>
            </p:cNvPr>
            <p:cNvSpPr txBox="1"/>
            <p:nvPr/>
          </p:nvSpPr>
          <p:spPr>
            <a:xfrm>
              <a:off x="1752600" y="9672409"/>
              <a:ext cx="35814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Canh nông chi đồ </a:t>
              </a:r>
            </a:p>
          </p:txBody>
        </p:sp>
      </p:grpSp>
      <p:sp>
        <p:nvSpPr>
          <p:cNvPr id="3" name="Speech Bubble: Rectangle with Corners Rounded 2">
            <a:extLst>
              <a:ext uri="{FF2B5EF4-FFF2-40B4-BE49-F238E27FC236}">
                <a16:creationId xmlns:a16="http://schemas.microsoft.com/office/drawing/2014/main" xmlns="" id="{A3181358-D22C-BDB7-5FA5-F6F8836BF1C4}"/>
              </a:ext>
            </a:extLst>
          </p:cNvPr>
          <p:cNvSpPr/>
          <p:nvPr/>
        </p:nvSpPr>
        <p:spPr>
          <a:xfrm>
            <a:off x="6705600" y="571500"/>
            <a:ext cx="7834312" cy="1828800"/>
          </a:xfrm>
          <a:prstGeom prst="wedgeRoundRectCallout">
            <a:avLst>
              <a:gd name="adj1" fmla="val -59686"/>
              <a:gd name="adj2" fmla="val 42788"/>
              <a:gd name="adj3" fmla="val 16667"/>
            </a:avLst>
          </a:prstGeom>
          <a:solidFill>
            <a:schemeClr val="accent4">
              <a:lumMod val="20000"/>
              <a:lumOff val="80000"/>
            </a:schemeClr>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rPr>
              <a:t>T</a:t>
            </a:r>
            <a:r>
              <a:rPr lang="vi-VN" sz="4000">
                <a:solidFill>
                  <a:schemeClr val="tx1"/>
                </a:solidFill>
              </a:rPr>
              <a:t>hể hiện cảnh sinh hoạt của người làm nông.</a:t>
            </a:r>
            <a:endParaRPr lang="en-US" sz="4000">
              <a:solidFill>
                <a:schemeClr val="tx1"/>
              </a:solidFill>
            </a:endParaRPr>
          </a:p>
        </p:txBody>
      </p:sp>
      <p:grpSp>
        <p:nvGrpSpPr>
          <p:cNvPr id="9" name="Group 8">
            <a:extLst>
              <a:ext uri="{FF2B5EF4-FFF2-40B4-BE49-F238E27FC236}">
                <a16:creationId xmlns:a16="http://schemas.microsoft.com/office/drawing/2014/main" xmlns="" id="{9F19D690-928A-5BFA-D117-99BB3E730071}"/>
              </a:ext>
            </a:extLst>
          </p:cNvPr>
          <p:cNvGrpSpPr/>
          <p:nvPr/>
        </p:nvGrpSpPr>
        <p:grpSpPr>
          <a:xfrm>
            <a:off x="8991600" y="5012399"/>
            <a:ext cx="8839200" cy="5214008"/>
            <a:chOff x="8915400" y="4883811"/>
            <a:chExt cx="8839200" cy="5214008"/>
          </a:xfrm>
        </p:grpSpPr>
        <p:sp>
          <p:nvSpPr>
            <p:cNvPr id="4" name="TextBox 3">
              <a:extLst>
                <a:ext uri="{FF2B5EF4-FFF2-40B4-BE49-F238E27FC236}">
                  <a16:creationId xmlns:a16="http://schemas.microsoft.com/office/drawing/2014/main" xmlns="" id="{C1F47320-6EC1-C11C-75DF-D365A47E9A59}"/>
                </a:ext>
              </a:extLst>
            </p:cNvPr>
            <p:cNvSpPr txBox="1"/>
            <p:nvPr/>
          </p:nvSpPr>
          <p:spPr>
            <a:xfrm>
              <a:off x="11734800" y="9543821"/>
              <a:ext cx="35814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Đấu vật </a:t>
              </a:r>
            </a:p>
          </p:txBody>
        </p:sp>
        <p:pic>
          <p:nvPicPr>
            <p:cNvPr id="5" name="Picture 4">
              <a:extLst>
                <a:ext uri="{FF2B5EF4-FFF2-40B4-BE49-F238E27FC236}">
                  <a16:creationId xmlns:a16="http://schemas.microsoft.com/office/drawing/2014/main" xmlns="" id="{3EE3B1B6-4B93-95C0-C294-CEBFE5C7A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4883811"/>
              <a:ext cx="8839200" cy="4574286"/>
            </a:xfrm>
            <a:prstGeom prst="rect">
              <a:avLst/>
            </a:prstGeom>
          </p:spPr>
        </p:pic>
      </p:grpSp>
      <p:sp>
        <p:nvSpPr>
          <p:cNvPr id="7" name="Speech Bubble: Rectangle with Corners Rounded 6">
            <a:extLst>
              <a:ext uri="{FF2B5EF4-FFF2-40B4-BE49-F238E27FC236}">
                <a16:creationId xmlns:a16="http://schemas.microsoft.com/office/drawing/2014/main" xmlns="" id="{91A4BE63-0AF9-D87D-18FB-7630D5A4BD0B}"/>
              </a:ext>
            </a:extLst>
          </p:cNvPr>
          <p:cNvSpPr/>
          <p:nvPr/>
        </p:nvSpPr>
        <p:spPr>
          <a:xfrm>
            <a:off x="7924800" y="2940712"/>
            <a:ext cx="7834312" cy="1828800"/>
          </a:xfrm>
          <a:prstGeom prst="wedgeRoundRectCallout">
            <a:avLst>
              <a:gd name="adj1" fmla="val 38065"/>
              <a:gd name="adj2" fmla="val 71694"/>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Thể hiện khung cảnh các thanh niên trai tráng đang đấu vật.</a:t>
            </a:r>
          </a:p>
        </p:txBody>
      </p:sp>
    </p:spTree>
    <p:extLst>
      <p:ext uri="{BB962C8B-B14F-4D97-AF65-F5344CB8AC3E}">
        <p14:creationId xmlns:p14="http://schemas.microsoft.com/office/powerpoint/2010/main" val="392593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7CEBF1C-37D6-40CC-AF3A-E096C7D97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5587930"/>
            <a:ext cx="8762997" cy="4699070"/>
          </a:xfrm>
          <a:prstGeom prst="rect">
            <a:avLst/>
          </a:prstGeom>
        </p:spPr>
      </p:pic>
      <p:sp>
        <p:nvSpPr>
          <p:cNvPr id="3" name="Speech Bubble: Rectangle with Corners Rounded 2">
            <a:extLst>
              <a:ext uri="{FF2B5EF4-FFF2-40B4-BE49-F238E27FC236}">
                <a16:creationId xmlns:a16="http://schemas.microsoft.com/office/drawing/2014/main" xmlns="" id="{25662CD8-FFA2-E5C2-7B61-A6311571A7EE}"/>
              </a:ext>
            </a:extLst>
          </p:cNvPr>
          <p:cNvSpPr/>
          <p:nvPr/>
        </p:nvSpPr>
        <p:spPr>
          <a:xfrm>
            <a:off x="9677400" y="1790700"/>
            <a:ext cx="7848600" cy="6019800"/>
          </a:xfrm>
          <a:prstGeom prst="wedgeRoundRectCallout">
            <a:avLst>
              <a:gd name="adj1" fmla="val -57394"/>
              <a:gd name="adj2" fmla="val 40924"/>
              <a:gd name="adj3" fmla="val 16667"/>
            </a:avLst>
          </a:prstGeom>
          <a:solidFill>
            <a:schemeClr val="accent2">
              <a:lumMod val="20000"/>
              <a:lumOff val="80000"/>
            </a:schemeClr>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Cách sắp xếp nhân vật gợi liên tưởng đến các chiều không gian khác nhau, trong cùng một bức tranh, nhằm diễn tả theo ý đồ của nghệ nhân.</a:t>
            </a:r>
            <a:endParaRPr lang="en-US" sz="4000">
              <a:solidFill>
                <a:schemeClr val="tx1"/>
              </a:solidFill>
            </a:endParaRPr>
          </a:p>
        </p:txBody>
      </p:sp>
      <p:grpSp>
        <p:nvGrpSpPr>
          <p:cNvPr id="11" name="Group 10">
            <a:extLst>
              <a:ext uri="{FF2B5EF4-FFF2-40B4-BE49-F238E27FC236}">
                <a16:creationId xmlns:a16="http://schemas.microsoft.com/office/drawing/2014/main" xmlns="" id="{CD18A8F1-8CEC-B9AD-85A2-FD125F044893}"/>
              </a:ext>
            </a:extLst>
          </p:cNvPr>
          <p:cNvGrpSpPr/>
          <p:nvPr/>
        </p:nvGrpSpPr>
        <p:grpSpPr>
          <a:xfrm>
            <a:off x="381001" y="-1336053"/>
            <a:ext cx="8801099" cy="6962083"/>
            <a:chOff x="381000" y="-190500"/>
            <a:chExt cx="8801099" cy="6962083"/>
          </a:xfrm>
        </p:grpSpPr>
        <p:pic>
          <p:nvPicPr>
            <p:cNvPr id="4" name="Picture 3">
              <a:extLst>
                <a:ext uri="{FF2B5EF4-FFF2-40B4-BE49-F238E27FC236}">
                  <a16:creationId xmlns:a16="http://schemas.microsoft.com/office/drawing/2014/main" xmlns="" id="{8BB8F6EA-9837-EB3B-41E7-326869A57653}"/>
                </a:ext>
              </a:extLst>
            </p:cNvPr>
            <p:cNvPicPr>
              <a:picLocks noChangeAspect="1"/>
            </p:cNvPicPr>
            <p:nvPr/>
          </p:nvPicPr>
          <p:blipFill rotWithShape="1">
            <a:blip r:embed="rId3">
              <a:extLst>
                <a:ext uri="{28A0092B-C50C-407E-A947-70E740481C1C}">
                  <a14:useLocalDpi xmlns:a14="http://schemas.microsoft.com/office/drawing/2010/main" val="0"/>
                </a:ext>
              </a:extLst>
            </a:blip>
            <a:srcRect l="3570" t="57677" r="3600" b="1851"/>
            <a:stretch/>
          </p:blipFill>
          <p:spPr>
            <a:xfrm>
              <a:off x="381001" y="647700"/>
              <a:ext cx="8742583" cy="6123883"/>
            </a:xfrm>
            <a:prstGeom prst="rect">
              <a:avLst/>
            </a:prstGeom>
          </p:spPr>
        </p:pic>
        <p:pic>
          <p:nvPicPr>
            <p:cNvPr id="10" name="Picture 9">
              <a:extLst>
                <a:ext uri="{FF2B5EF4-FFF2-40B4-BE49-F238E27FC236}">
                  <a16:creationId xmlns:a16="http://schemas.microsoft.com/office/drawing/2014/main" xmlns="" id="{33496FB8-FAA6-1354-818E-DA73D8E3AF09}"/>
                </a:ext>
              </a:extLst>
            </p:cNvPr>
            <p:cNvPicPr>
              <a:picLocks noChangeAspect="1"/>
            </p:cNvPicPr>
            <p:nvPr/>
          </p:nvPicPr>
          <p:blipFill>
            <a:blip r:embed="rId4"/>
            <a:stretch>
              <a:fillRect/>
            </a:stretch>
          </p:blipFill>
          <p:spPr>
            <a:xfrm rot="10800000">
              <a:off x="381000" y="-190500"/>
              <a:ext cx="8801099" cy="838200"/>
            </a:xfrm>
            <a:prstGeom prst="rect">
              <a:avLst/>
            </a:prstGeom>
          </p:spPr>
        </p:pic>
      </p:grpSp>
      <p:sp>
        <p:nvSpPr>
          <p:cNvPr id="12" name="Freeform 8">
            <a:extLst>
              <a:ext uri="{FF2B5EF4-FFF2-40B4-BE49-F238E27FC236}">
                <a16:creationId xmlns:a16="http://schemas.microsoft.com/office/drawing/2014/main" xmlns="" id="{1C933F3C-EBF6-C8E2-F6BB-B687F5E78EDB}"/>
              </a:ext>
            </a:extLst>
          </p:cNvPr>
          <p:cNvSpPr/>
          <p:nvPr/>
        </p:nvSpPr>
        <p:spPr>
          <a:xfrm rot="-8609395">
            <a:off x="15514182" y="-1221977"/>
            <a:ext cx="2477294" cy="4044155"/>
          </a:xfrm>
          <a:custGeom>
            <a:avLst/>
            <a:gdLst/>
            <a:ahLst/>
            <a:cxnLst/>
            <a:rect l="l" t="t" r="r" b="b"/>
            <a:pathLst>
              <a:path w="3272443" h="5883044">
                <a:moveTo>
                  <a:pt x="0" y="0"/>
                </a:moveTo>
                <a:lnTo>
                  <a:pt x="3272443" y="0"/>
                </a:lnTo>
                <a:lnTo>
                  <a:pt x="3272443" y="5883044"/>
                </a:lnTo>
                <a:lnTo>
                  <a:pt x="0" y="5883044"/>
                </a:lnTo>
                <a:lnTo>
                  <a:pt x="0" y="0"/>
                </a:lnTo>
                <a:close/>
              </a:path>
            </a:pathLst>
          </a:custGeom>
          <a:blipFill>
            <a:blip r:embed="rId5"/>
            <a:stretch>
              <a:fillRect/>
            </a:stretch>
          </a:blipFill>
        </p:spPr>
      </p:sp>
      <p:sp>
        <p:nvSpPr>
          <p:cNvPr id="13" name="Freeform 7">
            <a:extLst>
              <a:ext uri="{FF2B5EF4-FFF2-40B4-BE49-F238E27FC236}">
                <a16:creationId xmlns:a16="http://schemas.microsoft.com/office/drawing/2014/main" xmlns="" id="{AE7D31BA-7FA3-E856-407D-2186FE27AC4B}"/>
              </a:ext>
            </a:extLst>
          </p:cNvPr>
          <p:cNvSpPr/>
          <p:nvPr/>
        </p:nvSpPr>
        <p:spPr>
          <a:xfrm rot="2278443">
            <a:off x="8132897" y="7188351"/>
            <a:ext cx="3447661" cy="5099697"/>
          </a:xfrm>
          <a:custGeom>
            <a:avLst/>
            <a:gdLst/>
            <a:ahLst/>
            <a:cxnLst/>
            <a:rect l="l" t="t" r="r" b="b"/>
            <a:pathLst>
              <a:path w="4112866" h="6081873">
                <a:moveTo>
                  <a:pt x="0" y="0"/>
                </a:moveTo>
                <a:lnTo>
                  <a:pt x="4112867" y="0"/>
                </a:lnTo>
                <a:lnTo>
                  <a:pt x="4112867" y="6081872"/>
                </a:lnTo>
                <a:lnTo>
                  <a:pt x="0" y="6081872"/>
                </a:lnTo>
                <a:lnTo>
                  <a:pt x="0" y="0"/>
                </a:lnTo>
                <a:close/>
              </a:path>
            </a:pathLst>
          </a:custGeom>
          <a:blipFill>
            <a:blip r:embed="rId6">
              <a:alphaModFix amt="90000"/>
            </a:blip>
            <a:stretch>
              <a:fillRect/>
            </a:stretch>
          </a:blipFill>
        </p:spPr>
      </p:sp>
    </p:spTree>
    <p:extLst>
      <p:ext uri="{BB962C8B-B14F-4D97-AF65-F5344CB8AC3E}">
        <p14:creationId xmlns:p14="http://schemas.microsoft.com/office/powerpoint/2010/main" val="36101003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sp>
        <p:nvSpPr>
          <p:cNvPr id="2" name="Freeform 2"/>
          <p:cNvSpPr/>
          <p:nvPr/>
        </p:nvSpPr>
        <p:spPr>
          <a:xfrm rot="-1122935">
            <a:off x="-888413" y="4928902"/>
            <a:ext cx="3338925" cy="5320997"/>
          </a:xfrm>
          <a:custGeom>
            <a:avLst/>
            <a:gdLst/>
            <a:ahLst/>
            <a:cxnLst/>
            <a:rect l="l" t="t" r="r" b="b"/>
            <a:pathLst>
              <a:path w="2552290" h="4067395">
                <a:moveTo>
                  <a:pt x="0" y="0"/>
                </a:moveTo>
                <a:lnTo>
                  <a:pt x="2552290" y="0"/>
                </a:lnTo>
                <a:lnTo>
                  <a:pt x="2552290" y="4067395"/>
                </a:lnTo>
                <a:lnTo>
                  <a:pt x="0" y="4067395"/>
                </a:lnTo>
                <a:lnTo>
                  <a:pt x="0" y="0"/>
                </a:lnTo>
                <a:close/>
              </a:path>
            </a:pathLst>
          </a:custGeom>
          <a:blipFill>
            <a:blip r:embed="rId2"/>
            <a:stretch>
              <a:fillRect/>
            </a:stretch>
          </a:blipFill>
        </p:spPr>
      </p:sp>
      <p:sp>
        <p:nvSpPr>
          <p:cNvPr id="5" name="TextBox 5"/>
          <p:cNvSpPr txBox="1"/>
          <p:nvPr/>
        </p:nvSpPr>
        <p:spPr>
          <a:xfrm>
            <a:off x="781050" y="1104900"/>
            <a:ext cx="16725900" cy="4780668"/>
          </a:xfrm>
          <a:prstGeom prst="rect">
            <a:avLst/>
          </a:prstGeom>
        </p:spPr>
        <p:txBody>
          <a:bodyPr wrap="square" lIns="0" tIns="0" rIns="0" bIns="0" rtlCol="0" anchor="t">
            <a:spAutoFit/>
          </a:bodyPr>
          <a:lstStyle/>
          <a:p>
            <a:pPr algn="ctr">
              <a:lnSpc>
                <a:spcPct val="150000"/>
              </a:lnSpc>
            </a:pPr>
            <a:r>
              <a:rPr lang="en-US" sz="7200" b="1">
                <a:solidFill>
                  <a:srgbClr val="243D1F"/>
                </a:solidFill>
                <a:latin typeface="Arial" panose="020B0604020202020204" pitchFamily="34" charset="0"/>
                <a:cs typeface="Arial" panose="020B0604020202020204" pitchFamily="34" charset="0"/>
              </a:rPr>
              <a:t>XIN CHÀO CÁC EM!</a:t>
            </a:r>
          </a:p>
          <a:p>
            <a:pPr algn="ctr">
              <a:lnSpc>
                <a:spcPct val="150000"/>
              </a:lnSpc>
            </a:pPr>
            <a:r>
              <a:rPr lang="en-US" sz="7200" b="1">
                <a:solidFill>
                  <a:srgbClr val="243D1F"/>
                </a:solidFill>
                <a:latin typeface="Arial" panose="020B0604020202020204" pitchFamily="34" charset="0"/>
                <a:cs typeface="Arial" panose="020B0604020202020204" pitchFamily="34" charset="0"/>
              </a:rPr>
              <a:t>CHÀO MỪNG CÁC EM </a:t>
            </a:r>
          </a:p>
          <a:p>
            <a:pPr algn="ctr">
              <a:lnSpc>
                <a:spcPct val="150000"/>
              </a:lnSpc>
            </a:pPr>
            <a:r>
              <a:rPr lang="en-US" sz="7200" b="1">
                <a:solidFill>
                  <a:srgbClr val="243D1F"/>
                </a:solidFill>
                <a:latin typeface="Arial" panose="020B0604020202020204" pitchFamily="34" charset="0"/>
                <a:cs typeface="Arial" panose="020B0604020202020204" pitchFamily="34" charset="0"/>
              </a:rPr>
              <a:t>ĐẾN VỚI BÀI HỌC NGÀY HÔM NAY!</a:t>
            </a:r>
          </a:p>
        </p:txBody>
      </p:sp>
      <p:sp>
        <p:nvSpPr>
          <p:cNvPr id="6" name="Freeform 6"/>
          <p:cNvSpPr/>
          <p:nvPr/>
        </p:nvSpPr>
        <p:spPr>
          <a:xfrm rot="1159370" flipH="1">
            <a:off x="16028135" y="5165985"/>
            <a:ext cx="3346755" cy="5333473"/>
          </a:xfrm>
          <a:custGeom>
            <a:avLst/>
            <a:gdLst/>
            <a:ahLst/>
            <a:cxnLst/>
            <a:rect l="l" t="t" r="r" b="b"/>
            <a:pathLst>
              <a:path w="3346755" h="5333473">
                <a:moveTo>
                  <a:pt x="3346754" y="0"/>
                </a:moveTo>
                <a:lnTo>
                  <a:pt x="0" y="0"/>
                </a:lnTo>
                <a:lnTo>
                  <a:pt x="0" y="5333474"/>
                </a:lnTo>
                <a:lnTo>
                  <a:pt x="3346754" y="5333474"/>
                </a:lnTo>
                <a:lnTo>
                  <a:pt x="3346754" y="0"/>
                </a:lnTo>
                <a:close/>
              </a:path>
            </a:pathLst>
          </a:custGeom>
          <a:blipFill>
            <a:blip r:embed="rId2"/>
            <a:stretch>
              <a:fillRect/>
            </a:stretch>
          </a:blipFill>
        </p:spPr>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grpSp>
        <p:nvGrpSpPr>
          <p:cNvPr id="8" name="Group 8"/>
          <p:cNvGrpSpPr/>
          <p:nvPr/>
        </p:nvGrpSpPr>
        <p:grpSpPr>
          <a:xfrm>
            <a:off x="762000" y="1178768"/>
            <a:ext cx="9441450" cy="8227170"/>
            <a:chOff x="-244368" y="-2050920"/>
            <a:chExt cx="12588600" cy="10850826"/>
          </a:xfrm>
        </p:grpSpPr>
        <p:sp>
          <p:nvSpPr>
            <p:cNvPr id="9" name="TextBox 9"/>
            <p:cNvSpPr txBox="1"/>
            <p:nvPr/>
          </p:nvSpPr>
          <p:spPr>
            <a:xfrm>
              <a:off x="-244368" y="-1440252"/>
              <a:ext cx="12588600" cy="9591800"/>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vi-VN" sz="4000">
                  <a:solidFill>
                    <a:srgbClr val="243D1F"/>
                  </a:solidFill>
                </a:rPr>
                <a:t>Không gian: đồng hiện trong tranh dân gian là cách bố trí các nhân vật dàn trải theo chiều từ trên xuống dưới, từ phải sang trái.</a:t>
              </a:r>
            </a:p>
            <a:p>
              <a:pPr marL="571500" indent="-571500" algn="just">
                <a:lnSpc>
                  <a:spcPct val="150000"/>
                </a:lnSpc>
                <a:buFont typeface="Wingdings" panose="05000000000000000000" pitchFamily="2" charset="2"/>
                <a:buChar char="§"/>
              </a:pPr>
              <a:r>
                <a:rPr lang="vi-VN" sz="4000">
                  <a:solidFill>
                    <a:srgbClr val="243D1F"/>
                  </a:solidFill>
                </a:rPr>
                <a:t>Màu sắc trong tranh dân gian thường ít màu, đơn giản, nét bao quanh hình thường dùng màu đen trên nền màu để thể hiện nội dung.</a:t>
              </a:r>
            </a:p>
          </p:txBody>
        </p:sp>
        <p:sp>
          <p:nvSpPr>
            <p:cNvPr id="10" name="AutoShape 10"/>
            <p:cNvSpPr/>
            <p:nvPr/>
          </p:nvSpPr>
          <p:spPr>
            <a:xfrm>
              <a:off x="5698236" y="-2050920"/>
              <a:ext cx="1312993" cy="0"/>
            </a:xfrm>
            <a:prstGeom prst="line">
              <a:avLst/>
            </a:prstGeom>
            <a:ln w="12700" cap="rnd">
              <a:solidFill>
                <a:srgbClr val="243D1F"/>
              </a:solidFill>
              <a:prstDash val="solid"/>
              <a:headEnd type="none" w="sm" len="sm"/>
              <a:tailEnd type="none" w="sm" len="sm"/>
            </a:ln>
          </p:spPr>
        </p:sp>
        <p:sp>
          <p:nvSpPr>
            <p:cNvPr id="11" name="AutoShape 11"/>
            <p:cNvSpPr/>
            <p:nvPr/>
          </p:nvSpPr>
          <p:spPr>
            <a:xfrm>
              <a:off x="5393436" y="8799906"/>
              <a:ext cx="1312993" cy="0"/>
            </a:xfrm>
            <a:prstGeom prst="line">
              <a:avLst/>
            </a:prstGeom>
            <a:ln w="12700" cap="rnd">
              <a:solidFill>
                <a:srgbClr val="243D1F"/>
              </a:solidFill>
              <a:prstDash val="solid"/>
              <a:headEnd type="none" w="sm" len="sm"/>
              <a:tailEnd type="none" w="sm" len="sm"/>
            </a:ln>
          </p:spPr>
        </p:sp>
      </p:grpSp>
      <p:pic>
        <p:nvPicPr>
          <p:cNvPr id="6" name="Picture 5">
            <a:extLst>
              <a:ext uri="{FF2B5EF4-FFF2-40B4-BE49-F238E27FC236}">
                <a16:creationId xmlns:a16="http://schemas.microsoft.com/office/drawing/2014/main" xmlns="" id="{3E8924C3-3D2E-8455-55B0-0F88A7824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2247901"/>
            <a:ext cx="7086601" cy="5835314"/>
          </a:xfrm>
          <a:prstGeom prst="roundRect">
            <a:avLst/>
          </a:prstGeom>
        </p:spPr>
      </p:pic>
      <p:sp>
        <p:nvSpPr>
          <p:cNvPr id="13" name="Freeform 7">
            <a:extLst>
              <a:ext uri="{FF2B5EF4-FFF2-40B4-BE49-F238E27FC236}">
                <a16:creationId xmlns:a16="http://schemas.microsoft.com/office/drawing/2014/main" xmlns="" id="{D6E4AD70-91DB-D064-A026-7719B1C8D61F}"/>
              </a:ext>
            </a:extLst>
          </p:cNvPr>
          <p:cNvSpPr/>
          <p:nvPr/>
        </p:nvSpPr>
        <p:spPr>
          <a:xfrm rot="20420081">
            <a:off x="16072080" y="714894"/>
            <a:ext cx="2692446" cy="4248313"/>
          </a:xfrm>
          <a:custGeom>
            <a:avLst/>
            <a:gdLst/>
            <a:ahLst/>
            <a:cxnLst/>
            <a:rect l="l" t="t" r="r" b="b"/>
            <a:pathLst>
              <a:path w="4112866" h="6081873">
                <a:moveTo>
                  <a:pt x="0" y="0"/>
                </a:moveTo>
                <a:lnTo>
                  <a:pt x="4112867" y="0"/>
                </a:lnTo>
                <a:lnTo>
                  <a:pt x="4112867" y="6081872"/>
                </a:lnTo>
                <a:lnTo>
                  <a:pt x="0" y="6081872"/>
                </a:lnTo>
                <a:lnTo>
                  <a:pt x="0" y="0"/>
                </a:lnTo>
                <a:close/>
              </a:path>
            </a:pathLst>
          </a:custGeom>
          <a:blipFill>
            <a:blip r:embed="rId3">
              <a:alphaModFix amt="90000"/>
            </a:blip>
            <a:stretch>
              <a:fillRect/>
            </a:stretch>
          </a:blipFill>
        </p:spPr>
      </p:sp>
      <p:sp>
        <p:nvSpPr>
          <p:cNvPr id="14" name="Freeform 7">
            <a:extLst>
              <a:ext uri="{FF2B5EF4-FFF2-40B4-BE49-F238E27FC236}">
                <a16:creationId xmlns:a16="http://schemas.microsoft.com/office/drawing/2014/main" xmlns="" id="{8EB2EBBE-2E49-9ECF-2F5B-5EAADB39675A}"/>
              </a:ext>
            </a:extLst>
          </p:cNvPr>
          <p:cNvSpPr/>
          <p:nvPr/>
        </p:nvSpPr>
        <p:spPr>
          <a:xfrm rot="14672237" flipH="1">
            <a:off x="15096399" y="5792342"/>
            <a:ext cx="2800529" cy="5099697"/>
          </a:xfrm>
          <a:custGeom>
            <a:avLst/>
            <a:gdLst/>
            <a:ahLst/>
            <a:cxnLst/>
            <a:rect l="l" t="t" r="r" b="b"/>
            <a:pathLst>
              <a:path w="4112866" h="6081873">
                <a:moveTo>
                  <a:pt x="0" y="0"/>
                </a:moveTo>
                <a:lnTo>
                  <a:pt x="4112867" y="0"/>
                </a:lnTo>
                <a:lnTo>
                  <a:pt x="4112867" y="6081872"/>
                </a:lnTo>
                <a:lnTo>
                  <a:pt x="0" y="6081872"/>
                </a:lnTo>
                <a:lnTo>
                  <a:pt x="0" y="0"/>
                </a:lnTo>
                <a:close/>
              </a:path>
            </a:pathLst>
          </a:custGeom>
          <a:blipFill>
            <a:blip r:embed="rId3">
              <a:alphaModFix amt="90000"/>
            </a:blip>
            <a:stretch>
              <a:fillRect/>
            </a:stretch>
          </a:blipFill>
        </p:spPr>
      </p:sp>
    </p:spTree>
    <p:extLst>
      <p:ext uri="{BB962C8B-B14F-4D97-AF65-F5344CB8AC3E}">
        <p14:creationId xmlns:p14="http://schemas.microsoft.com/office/powerpoint/2010/main" val="97842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43D1F"/>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103A92AA-2D8B-4BAB-B21C-89D647EEE0A9}"/>
              </a:ext>
            </a:extLst>
          </p:cNvPr>
          <p:cNvSpPr/>
          <p:nvPr/>
        </p:nvSpPr>
        <p:spPr>
          <a:xfrm>
            <a:off x="1238250" y="1143000"/>
            <a:ext cx="15811500" cy="8001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flipH="1">
            <a:off x="-521101" y="0"/>
            <a:ext cx="3252001" cy="4808874"/>
          </a:xfrm>
          <a:custGeom>
            <a:avLst/>
            <a:gdLst/>
            <a:ahLst/>
            <a:cxnLst/>
            <a:rect l="l" t="t" r="r" b="b"/>
            <a:pathLst>
              <a:path w="3252001" h="4808874">
                <a:moveTo>
                  <a:pt x="3252001" y="0"/>
                </a:moveTo>
                <a:lnTo>
                  <a:pt x="0" y="0"/>
                </a:lnTo>
                <a:lnTo>
                  <a:pt x="0" y="4808874"/>
                </a:lnTo>
                <a:lnTo>
                  <a:pt x="3252001" y="4808874"/>
                </a:lnTo>
                <a:lnTo>
                  <a:pt x="3252001" y="0"/>
                </a:lnTo>
                <a:close/>
              </a:path>
            </a:pathLst>
          </a:custGeom>
          <a:blipFill>
            <a:blip r:embed="rId2"/>
            <a:stretch>
              <a:fillRect/>
            </a:stretch>
          </a:blipFill>
        </p:spPr>
      </p:sp>
      <p:sp>
        <p:nvSpPr>
          <p:cNvPr id="4" name="Freeform 4"/>
          <p:cNvSpPr/>
          <p:nvPr/>
        </p:nvSpPr>
        <p:spPr>
          <a:xfrm rot="2521797">
            <a:off x="15125655" y="5974410"/>
            <a:ext cx="3429091" cy="5073029"/>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sp>
        <p:nvSpPr>
          <p:cNvPr id="13" name="TextBox 12">
            <a:extLst>
              <a:ext uri="{FF2B5EF4-FFF2-40B4-BE49-F238E27FC236}">
                <a16:creationId xmlns:a16="http://schemas.microsoft.com/office/drawing/2014/main" xmlns="" id="{FD61DFF9-9C22-0AB9-5610-F94D883BAD8C}"/>
              </a:ext>
            </a:extLst>
          </p:cNvPr>
          <p:cNvSpPr txBox="1"/>
          <p:nvPr/>
        </p:nvSpPr>
        <p:spPr>
          <a:xfrm>
            <a:off x="4914900" y="1572773"/>
            <a:ext cx="80772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KẾT LUẬN </a:t>
            </a:r>
          </a:p>
        </p:txBody>
      </p:sp>
      <p:sp>
        <p:nvSpPr>
          <p:cNvPr id="14" name="TextBox 13">
            <a:extLst>
              <a:ext uri="{FF2B5EF4-FFF2-40B4-BE49-F238E27FC236}">
                <a16:creationId xmlns:a16="http://schemas.microsoft.com/office/drawing/2014/main" xmlns="" id="{357B329E-A905-940C-E0C2-E841507DE08C}"/>
              </a:ext>
            </a:extLst>
          </p:cNvPr>
          <p:cNvSpPr txBox="1"/>
          <p:nvPr/>
        </p:nvSpPr>
        <p:spPr>
          <a:xfrm>
            <a:off x="1981200" y="2645358"/>
            <a:ext cx="13944600" cy="5518242"/>
          </a:xfrm>
          <a:prstGeom prst="rect">
            <a:avLst/>
          </a:prstGeom>
          <a:noFill/>
        </p:spPr>
        <p:txBody>
          <a:bodyPr wrap="square" rtlCol="0">
            <a:spAutoFit/>
          </a:bodyPr>
          <a:lstStyle/>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Chất liệu để tạo tranh dân gian thường được in và vẽ trên giấy đó.</a:t>
            </a: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Tranh dân gian Việt Nam như:tranh Hàng Trống, Đông Hồ, Làng Sinh, Kim Hoàng có những kĩ thuật thực hiện khác nhau, được in trên loại giấy đó – một loại giấy sản xuất từ vỏ cây đó.</a:t>
            </a:r>
          </a:p>
        </p:txBody>
      </p:sp>
    </p:spTree>
    <p:extLst>
      <p:ext uri="{BB962C8B-B14F-4D97-AF65-F5344CB8AC3E}">
        <p14:creationId xmlns:p14="http://schemas.microsoft.com/office/powerpoint/2010/main" val="16159141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3BFC2BD-7612-E251-F137-7496C5A632FA}"/>
              </a:ext>
            </a:extLst>
          </p:cNvPr>
          <p:cNvSpPr txBox="1"/>
          <p:nvPr/>
        </p:nvSpPr>
        <p:spPr>
          <a:xfrm>
            <a:off x="1219200" y="723900"/>
            <a:ext cx="158496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THỰC HÀNH </a:t>
            </a:r>
          </a:p>
        </p:txBody>
      </p:sp>
      <p:sp>
        <p:nvSpPr>
          <p:cNvPr id="3" name="Rectangle: Rounded Corners 2">
            <a:extLst>
              <a:ext uri="{FF2B5EF4-FFF2-40B4-BE49-F238E27FC236}">
                <a16:creationId xmlns:a16="http://schemas.microsoft.com/office/drawing/2014/main" xmlns="" id="{578D5E6A-5D66-4EF8-86A6-244E54CC8243}"/>
              </a:ext>
            </a:extLst>
          </p:cNvPr>
          <p:cNvSpPr/>
          <p:nvPr/>
        </p:nvSpPr>
        <p:spPr>
          <a:xfrm>
            <a:off x="647700" y="2019300"/>
            <a:ext cx="16992600" cy="32766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NHIỆM VỤ </a:t>
            </a:r>
          </a:p>
          <a:p>
            <a:pPr algn="ctr">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bài thực hành tạo một SPMT có dạng không hian trong tranh dân gian bằng hình thức tự chọn (vẽ, xé – dán 2D, 3D,...) </a:t>
            </a:r>
            <a:endParaRPr lang="en-US" sz="40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EB33053-AED3-677A-674C-C7476B8C8061}"/>
              </a:ext>
            </a:extLst>
          </p:cNvPr>
          <p:cNvSpPr txBox="1"/>
          <p:nvPr/>
        </p:nvSpPr>
        <p:spPr>
          <a:xfrm>
            <a:off x="762000" y="5593436"/>
            <a:ext cx="16764000" cy="4144661"/>
          </a:xfrm>
          <a:prstGeom prst="rect">
            <a:avLst/>
          </a:prstGeom>
          <a:noFill/>
        </p:spPr>
        <p:txBody>
          <a:bodyPr wrap="square" rtlCol="0">
            <a:spAutoFit/>
          </a:bodyPr>
          <a:lstStyle/>
          <a:p>
            <a:pPr algn="just">
              <a:lnSpc>
                <a:spcPct val="150000"/>
              </a:lnSpc>
            </a:pPr>
            <a:r>
              <a:rPr lang="en-US" sz="3600" b="1" i="1">
                <a:solidFill>
                  <a:srgbClr val="002060"/>
                </a:solidFill>
                <a:latin typeface="Arial" panose="020B0604020202020204" pitchFamily="34" charset="0"/>
                <a:cs typeface="Arial" panose="020B0604020202020204" pitchFamily="34" charset="0"/>
              </a:rPr>
              <a:t>Gợi ý:</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Lựa chọn nội dung thông qua các hoạt động các em đã trải nghiệm. </a:t>
            </a:r>
            <a:endParaRPr lang="vi-VN"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Chọn và sắp xếp các hình ảnh chính – phụ; trước – sau cho cân đối hợp lí, thể hiện rõ dạng không gian trong tranh dân gian đã lựa chọn</a:t>
            </a:r>
            <a:r>
              <a:rPr lang="en-US" sz="360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Chọn và thể hiện màu sắc có đậm – nhạt, tươi vui để thực hiện</a:t>
            </a:r>
            <a:r>
              <a:rPr lang="en-US" sz="3600">
                <a:latin typeface="Arial" panose="020B0604020202020204" pitchFamily="34" charset="0"/>
                <a:cs typeface="Arial" panose="020B0604020202020204" pitchFamily="34" charset="0"/>
              </a:rPr>
              <a:t>.</a:t>
            </a:r>
            <a:endParaRPr lang="vi-VN"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64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3959E9B-5948-8DD9-6A79-6AA69175E2A0}"/>
              </a:ext>
            </a:extLst>
          </p:cNvPr>
          <p:cNvSpPr txBox="1"/>
          <p:nvPr/>
        </p:nvSpPr>
        <p:spPr>
          <a:xfrm>
            <a:off x="2667000" y="419100"/>
            <a:ext cx="12954000" cy="784830"/>
          </a:xfrm>
          <a:prstGeom prst="rect">
            <a:avLst/>
          </a:prstGeom>
          <a:noFill/>
        </p:spPr>
        <p:txBody>
          <a:bodyPr wrap="square" rtlCol="0">
            <a:spAutoFit/>
          </a:bodyPr>
          <a:lstStyle/>
          <a:p>
            <a:pPr algn="ctr"/>
            <a:r>
              <a:rPr lang="en-US" sz="4500" b="1">
                <a:solidFill>
                  <a:schemeClr val="accent1">
                    <a:lumMod val="75000"/>
                  </a:schemeClr>
                </a:solidFill>
                <a:latin typeface="Arial" panose="020B0604020202020204" pitchFamily="34" charset="0"/>
                <a:cs typeface="Arial" panose="020B0604020202020204" pitchFamily="34" charset="0"/>
              </a:rPr>
              <a:t>QUAN SÁT MỘT SỐ SẢN PHẨM MẪU </a:t>
            </a:r>
          </a:p>
        </p:txBody>
      </p:sp>
      <p:grpSp>
        <p:nvGrpSpPr>
          <p:cNvPr id="13" name="Group 12">
            <a:extLst>
              <a:ext uri="{FF2B5EF4-FFF2-40B4-BE49-F238E27FC236}">
                <a16:creationId xmlns:a16="http://schemas.microsoft.com/office/drawing/2014/main" xmlns="" id="{27D0BF8A-313B-A13E-E3AF-CB4A9F5BCBC6}"/>
              </a:ext>
            </a:extLst>
          </p:cNvPr>
          <p:cNvGrpSpPr/>
          <p:nvPr/>
        </p:nvGrpSpPr>
        <p:grpSpPr>
          <a:xfrm>
            <a:off x="435996" y="1695340"/>
            <a:ext cx="6110745" cy="5004005"/>
            <a:chOff x="435996" y="1695340"/>
            <a:chExt cx="6110745" cy="5004005"/>
          </a:xfrm>
        </p:grpSpPr>
        <p:pic>
          <p:nvPicPr>
            <p:cNvPr id="4" name="Picture 3">
              <a:extLst>
                <a:ext uri="{FF2B5EF4-FFF2-40B4-BE49-F238E27FC236}">
                  <a16:creationId xmlns:a16="http://schemas.microsoft.com/office/drawing/2014/main" xmlns="" id="{6FA1D682-48C5-D658-5B51-980EEE8E30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96" y="2260695"/>
              <a:ext cx="6110745" cy="44386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0" name="Picture 2" descr="Pin ">
              <a:extLst>
                <a:ext uri="{FF2B5EF4-FFF2-40B4-BE49-F238E27FC236}">
                  <a16:creationId xmlns:a16="http://schemas.microsoft.com/office/drawing/2014/main" xmlns="" id="{DAE54F23-1D8B-293F-6642-49712B703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9052">
              <a:off x="2591122" y="1695340"/>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36C9C4C3-4276-4808-077E-AF15A59E81F6}"/>
              </a:ext>
            </a:extLst>
          </p:cNvPr>
          <p:cNvGrpSpPr/>
          <p:nvPr/>
        </p:nvGrpSpPr>
        <p:grpSpPr>
          <a:xfrm>
            <a:off x="6296375" y="4751085"/>
            <a:ext cx="5486351" cy="5102527"/>
            <a:chOff x="6296375" y="4751085"/>
            <a:chExt cx="5486351" cy="5102527"/>
          </a:xfrm>
        </p:grpSpPr>
        <p:pic>
          <p:nvPicPr>
            <p:cNvPr id="6" name="Picture 5">
              <a:extLst>
                <a:ext uri="{FF2B5EF4-FFF2-40B4-BE49-F238E27FC236}">
                  <a16:creationId xmlns:a16="http://schemas.microsoft.com/office/drawing/2014/main" xmlns="" id="{A22ED200-F4B4-F3F5-1AAB-8BC30F083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375" y="5414962"/>
              <a:ext cx="5486351" cy="44386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2" descr="Pin ">
              <a:extLst>
                <a:ext uri="{FF2B5EF4-FFF2-40B4-BE49-F238E27FC236}">
                  <a16:creationId xmlns:a16="http://schemas.microsoft.com/office/drawing/2014/main" xmlns="" id="{F5B2157F-D390-A7AB-26EE-564FAA303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9052">
              <a:off x="8243754" y="4751085"/>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D0AF09B3-AD2D-AABC-C096-B11A31659D63}"/>
              </a:ext>
            </a:extLst>
          </p:cNvPr>
          <p:cNvGrpSpPr/>
          <p:nvPr/>
        </p:nvGrpSpPr>
        <p:grpSpPr>
          <a:xfrm>
            <a:off x="11724819" y="1416474"/>
            <a:ext cx="6169202" cy="5455812"/>
            <a:chOff x="11724819" y="1416474"/>
            <a:chExt cx="6169202" cy="5455812"/>
          </a:xfrm>
        </p:grpSpPr>
        <p:pic>
          <p:nvPicPr>
            <p:cNvPr id="8" name="Picture 7">
              <a:extLst>
                <a:ext uri="{FF2B5EF4-FFF2-40B4-BE49-F238E27FC236}">
                  <a16:creationId xmlns:a16="http://schemas.microsoft.com/office/drawing/2014/main" xmlns="" id="{140A85C9-1913-C524-D4AD-C170F686E6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4819" y="2087755"/>
              <a:ext cx="6169202" cy="47845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2" descr="Pin ">
              <a:extLst>
                <a:ext uri="{FF2B5EF4-FFF2-40B4-BE49-F238E27FC236}">
                  <a16:creationId xmlns:a16="http://schemas.microsoft.com/office/drawing/2014/main" xmlns="" id="{8B24843B-8EF4-A721-8BBB-9F5BCAEEB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9052">
              <a:off x="14098115" y="1416474"/>
              <a:ext cx="784830" cy="7848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02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0636" r="54223"/>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xmlns="" id="{FC7CD310-C0FA-7A55-D84E-9E385D8B2EC4}"/>
              </a:ext>
            </a:extLst>
          </p:cNvPr>
          <p:cNvSpPr txBox="1"/>
          <p:nvPr/>
        </p:nvSpPr>
        <p:spPr>
          <a:xfrm>
            <a:off x="2019300" y="435485"/>
            <a:ext cx="14249400"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LUYỆN TẬP </a:t>
            </a:r>
          </a:p>
        </p:txBody>
      </p:sp>
      <p:sp>
        <p:nvSpPr>
          <p:cNvPr id="6" name="Rectangle: Rounded Corners 5">
            <a:extLst>
              <a:ext uri="{FF2B5EF4-FFF2-40B4-BE49-F238E27FC236}">
                <a16:creationId xmlns:a16="http://schemas.microsoft.com/office/drawing/2014/main" xmlns="" id="{E7D5C5E6-D224-B87B-633F-402DC249017F}"/>
              </a:ext>
            </a:extLst>
          </p:cNvPr>
          <p:cNvSpPr/>
          <p:nvPr/>
        </p:nvSpPr>
        <p:spPr>
          <a:xfrm>
            <a:off x="685800" y="1821650"/>
            <a:ext cx="12496800" cy="66437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THẢO LUẬN NHÓM </a:t>
            </a:r>
          </a:p>
          <a:p>
            <a:pPr marL="571500" indent="-571500" algn="just">
              <a:lnSpc>
                <a:spcPct val="150000"/>
              </a:lnSpc>
              <a:buFont typeface="Wingdings" panose="05000000000000000000" pitchFamily="2" charset="2"/>
              <a:buChar char="§"/>
            </a:pPr>
            <a:r>
              <a:rPr lang="vi-VN" sz="4000">
                <a:solidFill>
                  <a:schemeClr val="tx1"/>
                </a:solidFill>
              </a:rPr>
              <a:t>Hãy đặt tên cho sản phẩm đã thực hiện. Giới thiệu với các bạn dạng không gian trong sản phẩm đó.</a:t>
            </a:r>
          </a:p>
          <a:p>
            <a:pPr marL="571500" indent="-571500" algn="just">
              <a:lnSpc>
                <a:spcPct val="150000"/>
              </a:lnSpc>
              <a:buFont typeface="Wingdings" panose="05000000000000000000" pitchFamily="2" charset="2"/>
              <a:buChar char="§"/>
            </a:pPr>
            <a:r>
              <a:rPr lang="vi-VN" sz="4000">
                <a:solidFill>
                  <a:schemeClr val="tx1"/>
                </a:solidFill>
              </a:rPr>
              <a:t>Dạng không gian nào được thể hiện trong sản phẩm của em? Hình ảnh, chi tiết nào giúp em nhận ra điều đó?</a:t>
            </a:r>
          </a:p>
        </p:txBody>
      </p:sp>
      <p:sp>
        <p:nvSpPr>
          <p:cNvPr id="10" name="Freeform 5">
            <a:extLst>
              <a:ext uri="{FF2B5EF4-FFF2-40B4-BE49-F238E27FC236}">
                <a16:creationId xmlns:a16="http://schemas.microsoft.com/office/drawing/2014/main" xmlns="" id="{A124FD2B-7DF0-D2F3-4A9C-0EE053CF746B}"/>
              </a:ext>
            </a:extLst>
          </p:cNvPr>
          <p:cNvSpPr/>
          <p:nvPr/>
        </p:nvSpPr>
        <p:spPr>
          <a:xfrm>
            <a:off x="8686800" y="7821326"/>
            <a:ext cx="3505200" cy="2215283"/>
          </a:xfrm>
          <a:custGeom>
            <a:avLst/>
            <a:gdLst/>
            <a:ahLst/>
            <a:cxnLst/>
            <a:rect l="l" t="t" r="r" b="b"/>
            <a:pathLst>
              <a:path w="4030718" h="2567063">
                <a:moveTo>
                  <a:pt x="0" y="0"/>
                </a:moveTo>
                <a:lnTo>
                  <a:pt x="4030717" y="0"/>
                </a:lnTo>
                <a:lnTo>
                  <a:pt x="4030717" y="2567063"/>
                </a:lnTo>
                <a:lnTo>
                  <a:pt x="0" y="2567063"/>
                </a:lnTo>
                <a:lnTo>
                  <a:pt x="0" y="0"/>
                </a:lnTo>
                <a:close/>
              </a:path>
            </a:pathLst>
          </a:custGeom>
          <a:blipFill>
            <a:blip r:embed="rId3"/>
            <a:stretch>
              <a:fillRect/>
            </a:stretch>
          </a:blipFill>
        </p:spPr>
      </p:sp>
      <p:sp>
        <p:nvSpPr>
          <p:cNvPr id="4" name="Freeform 2">
            <a:extLst>
              <a:ext uri="{FF2B5EF4-FFF2-40B4-BE49-F238E27FC236}">
                <a16:creationId xmlns:a16="http://schemas.microsoft.com/office/drawing/2014/main" xmlns="" id="{00484EBE-2CC1-CCF1-B1F6-B7BF8397AE8E}"/>
              </a:ext>
            </a:extLst>
          </p:cNvPr>
          <p:cNvSpPr/>
          <p:nvPr/>
        </p:nvSpPr>
        <p:spPr>
          <a:xfrm>
            <a:off x="12477750" y="2451027"/>
            <a:ext cx="5486400" cy="7018035"/>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1029539848"/>
      </p:ext>
    </p:extLst>
  </p:cSld>
  <p:clrMapOvr>
    <a:masterClrMapping/>
  </p:clrMapOvr>
  <p:transition spd="med">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B52D522-4C10-D55F-699D-089924AE8D37}"/>
              </a:ext>
            </a:extLst>
          </p:cNvPr>
          <p:cNvSpPr txBox="1"/>
          <p:nvPr/>
        </p:nvSpPr>
        <p:spPr>
          <a:xfrm>
            <a:off x="2019300" y="342900"/>
            <a:ext cx="14249400"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VẬN DỤNG </a:t>
            </a:r>
          </a:p>
        </p:txBody>
      </p:sp>
      <p:sp>
        <p:nvSpPr>
          <p:cNvPr id="4" name="Rectangle: Rounded Corners 3">
            <a:extLst>
              <a:ext uri="{FF2B5EF4-FFF2-40B4-BE49-F238E27FC236}">
                <a16:creationId xmlns:a16="http://schemas.microsoft.com/office/drawing/2014/main" xmlns="" id="{C836902C-7F93-5430-0B7C-1F79FCFC2683}"/>
              </a:ext>
            </a:extLst>
          </p:cNvPr>
          <p:cNvSpPr/>
          <p:nvPr/>
        </p:nvSpPr>
        <p:spPr>
          <a:xfrm>
            <a:off x="914400" y="1790700"/>
            <a:ext cx="16459200" cy="2057400"/>
          </a:xfrm>
          <a:prstGeom prst="roundRect">
            <a:avLst/>
          </a:prstGeom>
          <a:solidFill>
            <a:schemeClr val="accent6">
              <a:lumMod val="20000"/>
              <a:lumOff val="80000"/>
            </a:schemeClr>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Hãy  sử dụng cách tạo không gian trong tranh dân gian để trang trí bìa cuốn sổ lưu bài vẽ. </a:t>
            </a:r>
          </a:p>
        </p:txBody>
      </p:sp>
      <p:sp>
        <p:nvSpPr>
          <p:cNvPr id="7" name="TextBox 6">
            <a:extLst>
              <a:ext uri="{FF2B5EF4-FFF2-40B4-BE49-F238E27FC236}">
                <a16:creationId xmlns:a16="http://schemas.microsoft.com/office/drawing/2014/main" xmlns="" id="{1BD199E8-B508-C08F-6E24-45A85D6B0644}"/>
              </a:ext>
            </a:extLst>
          </p:cNvPr>
          <p:cNvSpPr txBox="1"/>
          <p:nvPr/>
        </p:nvSpPr>
        <p:spPr>
          <a:xfrm>
            <a:off x="914400" y="4152900"/>
            <a:ext cx="815340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Gợi ý các bước thực hiện: </a:t>
            </a:r>
          </a:p>
        </p:txBody>
      </p:sp>
      <p:pic>
        <p:nvPicPr>
          <p:cNvPr id="9" name="Picture 8">
            <a:extLst>
              <a:ext uri="{FF2B5EF4-FFF2-40B4-BE49-F238E27FC236}">
                <a16:creationId xmlns:a16="http://schemas.microsoft.com/office/drawing/2014/main" xmlns="" id="{3894304F-6F1F-5A06-BB36-A5DBF45E5C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150" y="5014912"/>
            <a:ext cx="5038188" cy="3524250"/>
          </a:xfrm>
          <a:prstGeom prst="rect">
            <a:avLst/>
          </a:prstGeom>
        </p:spPr>
      </p:pic>
      <p:pic>
        <p:nvPicPr>
          <p:cNvPr id="11" name="Picture 10">
            <a:extLst>
              <a:ext uri="{FF2B5EF4-FFF2-40B4-BE49-F238E27FC236}">
                <a16:creationId xmlns:a16="http://schemas.microsoft.com/office/drawing/2014/main" xmlns="" id="{1DD308EE-A20B-9EF8-054F-D64B9129E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517" y="5005387"/>
            <a:ext cx="5089316" cy="3543300"/>
          </a:xfrm>
          <a:prstGeom prst="rect">
            <a:avLst/>
          </a:prstGeom>
        </p:spPr>
      </p:pic>
      <p:pic>
        <p:nvPicPr>
          <p:cNvPr id="13" name="Picture 12">
            <a:extLst>
              <a:ext uri="{FF2B5EF4-FFF2-40B4-BE49-F238E27FC236}">
                <a16:creationId xmlns:a16="http://schemas.microsoft.com/office/drawing/2014/main" xmlns="" id="{891A06ED-1180-38F5-3A3F-F9727ACA3673}"/>
              </a:ext>
            </a:extLst>
          </p:cNvPr>
          <p:cNvPicPr>
            <a:picLocks noChangeAspect="1"/>
          </p:cNvPicPr>
          <p:nvPr/>
        </p:nvPicPr>
        <p:blipFill rotWithShape="1">
          <a:blip r:embed="rId4">
            <a:extLst>
              <a:ext uri="{28A0092B-C50C-407E-A947-70E740481C1C}">
                <a14:useLocalDpi xmlns:a14="http://schemas.microsoft.com/office/drawing/2010/main" val="0"/>
              </a:ext>
            </a:extLst>
          </a:blip>
          <a:srcRect l="378" t="1484" r="-378" b="5220"/>
          <a:stretch/>
        </p:blipFill>
        <p:spPr>
          <a:xfrm>
            <a:off x="12183012" y="4991100"/>
            <a:ext cx="5486400" cy="3657295"/>
          </a:xfrm>
          <a:prstGeom prst="roundRect">
            <a:avLst/>
          </a:prstGeom>
        </p:spPr>
      </p:pic>
      <p:sp>
        <p:nvSpPr>
          <p:cNvPr id="14" name="TextBox 13">
            <a:extLst>
              <a:ext uri="{FF2B5EF4-FFF2-40B4-BE49-F238E27FC236}">
                <a16:creationId xmlns:a16="http://schemas.microsoft.com/office/drawing/2014/main" xmlns="" id="{3B52941D-DB26-B9F9-DF08-5A68509C129A}"/>
              </a:ext>
            </a:extLst>
          </p:cNvPr>
          <p:cNvSpPr txBox="1"/>
          <p:nvPr/>
        </p:nvSpPr>
        <p:spPr>
          <a:xfrm>
            <a:off x="819150" y="8650895"/>
            <a:ext cx="50381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Bước 1. Vẽ hình con mèo </a:t>
            </a:r>
          </a:p>
        </p:txBody>
      </p:sp>
      <p:sp>
        <p:nvSpPr>
          <p:cNvPr id="15" name="TextBox 14">
            <a:extLst>
              <a:ext uri="{FF2B5EF4-FFF2-40B4-BE49-F238E27FC236}">
                <a16:creationId xmlns:a16="http://schemas.microsoft.com/office/drawing/2014/main" xmlns="" id="{EE69DEA2-E5A1-43E6-B556-D5D63C4ED62E}"/>
              </a:ext>
            </a:extLst>
          </p:cNvPr>
          <p:cNvSpPr txBox="1"/>
          <p:nvPr/>
        </p:nvSpPr>
        <p:spPr>
          <a:xfrm>
            <a:off x="6290252" y="8806815"/>
            <a:ext cx="5707495"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Bước 2. Cắt rời hình vẽ con mèo </a:t>
            </a:r>
          </a:p>
        </p:txBody>
      </p:sp>
      <p:sp>
        <p:nvSpPr>
          <p:cNvPr id="16" name="TextBox 15">
            <a:extLst>
              <a:ext uri="{FF2B5EF4-FFF2-40B4-BE49-F238E27FC236}">
                <a16:creationId xmlns:a16="http://schemas.microsoft.com/office/drawing/2014/main" xmlns="" id="{5D972FA3-582F-9FD1-DC73-421BFC89B58D}"/>
              </a:ext>
            </a:extLst>
          </p:cNvPr>
          <p:cNvSpPr txBox="1"/>
          <p:nvPr/>
        </p:nvSpPr>
        <p:spPr>
          <a:xfrm>
            <a:off x="12473526" y="8676970"/>
            <a:ext cx="5038188"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Bước 3. Can lại hình vẽ con mèo lên một tờ giấy </a:t>
            </a:r>
          </a:p>
        </p:txBody>
      </p:sp>
    </p:spTree>
    <p:extLst>
      <p:ext uri="{BB962C8B-B14F-4D97-AF65-F5344CB8AC3E}">
        <p14:creationId xmlns:p14="http://schemas.microsoft.com/office/powerpoint/2010/main" val="160909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92F9489C-FC87-6670-8C2F-5AAAD1A0DF70}"/>
              </a:ext>
            </a:extLst>
          </p:cNvPr>
          <p:cNvGrpSpPr/>
          <p:nvPr/>
        </p:nvGrpSpPr>
        <p:grpSpPr>
          <a:xfrm>
            <a:off x="1295400" y="278231"/>
            <a:ext cx="5846022" cy="5180133"/>
            <a:chOff x="1295400" y="278231"/>
            <a:chExt cx="5846022" cy="5180133"/>
          </a:xfrm>
        </p:grpSpPr>
        <p:pic>
          <p:nvPicPr>
            <p:cNvPr id="7" name="Picture 6">
              <a:extLst>
                <a:ext uri="{FF2B5EF4-FFF2-40B4-BE49-F238E27FC236}">
                  <a16:creationId xmlns:a16="http://schemas.microsoft.com/office/drawing/2014/main" xmlns="" id="{D61837B5-32B9-5EF7-F19D-BAD037A91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78231"/>
              <a:ext cx="5846022" cy="3943065"/>
            </a:xfrm>
            <a:prstGeom prst="rect">
              <a:avLst/>
            </a:prstGeom>
          </p:spPr>
        </p:pic>
        <p:sp>
          <p:nvSpPr>
            <p:cNvPr id="9" name="TextBox 8">
              <a:extLst>
                <a:ext uri="{FF2B5EF4-FFF2-40B4-BE49-F238E27FC236}">
                  <a16:creationId xmlns:a16="http://schemas.microsoft.com/office/drawing/2014/main" xmlns="" id="{F2200810-D96D-62E4-EA52-261B76B5B8D3}"/>
                </a:ext>
              </a:extLst>
            </p:cNvPr>
            <p:cNvSpPr txBox="1"/>
            <p:nvPr/>
          </p:nvSpPr>
          <p:spPr>
            <a:xfrm>
              <a:off x="1432657" y="4066636"/>
              <a:ext cx="5571508"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Bước 4. Lựa chọn và vẽ màu khác nhau cho con mèo  </a:t>
              </a:r>
            </a:p>
          </p:txBody>
        </p:sp>
      </p:grpSp>
      <p:grpSp>
        <p:nvGrpSpPr>
          <p:cNvPr id="14" name="Group 13">
            <a:extLst>
              <a:ext uri="{FF2B5EF4-FFF2-40B4-BE49-F238E27FC236}">
                <a16:creationId xmlns:a16="http://schemas.microsoft.com/office/drawing/2014/main" xmlns="" id="{60015B5F-3A9E-3E40-D07B-B3341CA0A7AB}"/>
              </a:ext>
            </a:extLst>
          </p:cNvPr>
          <p:cNvGrpSpPr/>
          <p:nvPr/>
        </p:nvGrpSpPr>
        <p:grpSpPr>
          <a:xfrm>
            <a:off x="10591800" y="254419"/>
            <a:ext cx="5676534" cy="5109234"/>
            <a:chOff x="10591800" y="254419"/>
            <a:chExt cx="5676534" cy="5109234"/>
          </a:xfrm>
        </p:grpSpPr>
        <p:pic>
          <p:nvPicPr>
            <p:cNvPr id="3" name="Picture 2">
              <a:extLst>
                <a:ext uri="{FF2B5EF4-FFF2-40B4-BE49-F238E27FC236}">
                  <a16:creationId xmlns:a16="http://schemas.microsoft.com/office/drawing/2014/main" xmlns="" id="{664159D2-FD8E-2762-5689-E96C1FFBAE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1800" y="254419"/>
              <a:ext cx="5676534" cy="3816979"/>
            </a:xfrm>
            <a:prstGeom prst="rect">
              <a:avLst/>
            </a:prstGeom>
          </p:spPr>
        </p:pic>
        <p:sp>
          <p:nvSpPr>
            <p:cNvPr id="11" name="TextBox 10">
              <a:extLst>
                <a:ext uri="{FF2B5EF4-FFF2-40B4-BE49-F238E27FC236}">
                  <a16:creationId xmlns:a16="http://schemas.microsoft.com/office/drawing/2014/main" xmlns="" id="{D738F1F6-53BF-7503-5029-D783B57C97A8}"/>
                </a:ext>
              </a:extLst>
            </p:cNvPr>
            <p:cNvSpPr txBox="1"/>
            <p:nvPr/>
          </p:nvSpPr>
          <p:spPr>
            <a:xfrm>
              <a:off x="10696826" y="3971925"/>
              <a:ext cx="5571508"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Bước 5. Hoàn thiện phần màu theo ý thích </a:t>
              </a:r>
            </a:p>
          </p:txBody>
        </p:sp>
      </p:grpSp>
      <p:grpSp>
        <p:nvGrpSpPr>
          <p:cNvPr id="13" name="Group 12">
            <a:extLst>
              <a:ext uri="{FF2B5EF4-FFF2-40B4-BE49-F238E27FC236}">
                <a16:creationId xmlns:a16="http://schemas.microsoft.com/office/drawing/2014/main" xmlns="" id="{6E214BC7-11B6-9501-BCA1-FA9AF4C1AE7F}"/>
              </a:ext>
            </a:extLst>
          </p:cNvPr>
          <p:cNvGrpSpPr/>
          <p:nvPr/>
        </p:nvGrpSpPr>
        <p:grpSpPr>
          <a:xfrm>
            <a:off x="4038600" y="5380446"/>
            <a:ext cx="8867255" cy="4816915"/>
            <a:chOff x="4256202" y="5363653"/>
            <a:chExt cx="8867255" cy="4816915"/>
          </a:xfrm>
        </p:grpSpPr>
        <p:pic>
          <p:nvPicPr>
            <p:cNvPr id="5" name="Picture 4">
              <a:extLst>
                <a:ext uri="{FF2B5EF4-FFF2-40B4-BE49-F238E27FC236}">
                  <a16:creationId xmlns:a16="http://schemas.microsoft.com/office/drawing/2014/main" xmlns="" id="{E0C359BA-C09F-2B28-F4D9-E08DC059D5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147" r="5203"/>
            <a:stretch/>
          </p:blipFill>
          <p:spPr>
            <a:xfrm>
              <a:off x="7141422" y="5363653"/>
              <a:ext cx="5982035" cy="4351268"/>
            </a:xfrm>
            <a:prstGeom prst="rect">
              <a:avLst/>
            </a:prstGeom>
          </p:spPr>
        </p:pic>
        <p:sp>
          <p:nvSpPr>
            <p:cNvPr id="8" name="Freeform 7">
              <a:extLst>
                <a:ext uri="{FF2B5EF4-FFF2-40B4-BE49-F238E27FC236}">
                  <a16:creationId xmlns:a16="http://schemas.microsoft.com/office/drawing/2014/main" xmlns="" id="{D0D15BA9-8DE8-C95F-F95B-F83F7918EB3B}"/>
                </a:ext>
              </a:extLst>
            </p:cNvPr>
            <p:cNvSpPr/>
            <p:nvPr/>
          </p:nvSpPr>
          <p:spPr>
            <a:xfrm>
              <a:off x="4256202" y="5619211"/>
              <a:ext cx="2743200" cy="4561357"/>
            </a:xfrm>
            <a:custGeom>
              <a:avLst/>
              <a:gdLst/>
              <a:ahLst/>
              <a:cxnLst/>
              <a:rect l="l" t="t" r="r" b="b"/>
              <a:pathLst>
                <a:path w="2535745" h="4114800">
                  <a:moveTo>
                    <a:pt x="0" y="0"/>
                  </a:moveTo>
                  <a:lnTo>
                    <a:pt x="2535745" y="0"/>
                  </a:lnTo>
                  <a:lnTo>
                    <a:pt x="253574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1">
              <a:extLst>
                <a:ext uri="{FF2B5EF4-FFF2-40B4-BE49-F238E27FC236}">
                  <a16:creationId xmlns:a16="http://schemas.microsoft.com/office/drawing/2014/main" xmlns="" id="{F9AEA4B8-E235-F319-38F2-5E56411993DD}"/>
                </a:ext>
              </a:extLst>
            </p:cNvPr>
            <p:cNvSpPr txBox="1"/>
            <p:nvPr/>
          </p:nvSpPr>
          <p:spPr>
            <a:xfrm>
              <a:off x="7523374" y="9481338"/>
              <a:ext cx="5571508" cy="699230"/>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Hoàn thiện sản phẩm </a:t>
              </a:r>
            </a:p>
          </p:txBody>
        </p:sp>
      </p:grpSp>
    </p:spTree>
    <p:extLst>
      <p:ext uri="{BB962C8B-B14F-4D97-AF65-F5344CB8AC3E}">
        <p14:creationId xmlns:p14="http://schemas.microsoft.com/office/powerpoint/2010/main" val="257145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ED91D27-D19A-28BB-26B9-D9921C06A834}"/>
              </a:ext>
            </a:extLst>
          </p:cNvPr>
          <p:cNvSpPr txBox="1"/>
          <p:nvPr/>
        </p:nvSpPr>
        <p:spPr>
          <a:xfrm>
            <a:off x="3562350" y="342900"/>
            <a:ext cx="111633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HƯỚNG DẪN KĨ THUẬT LÀM BÀI </a:t>
            </a:r>
          </a:p>
        </p:txBody>
      </p:sp>
      <p:grpSp>
        <p:nvGrpSpPr>
          <p:cNvPr id="8" name="Group 7">
            <a:extLst>
              <a:ext uri="{FF2B5EF4-FFF2-40B4-BE49-F238E27FC236}">
                <a16:creationId xmlns:a16="http://schemas.microsoft.com/office/drawing/2014/main" xmlns="" id="{D5950100-EADE-A5A5-5DBD-5EC3A78AFDB9}"/>
              </a:ext>
            </a:extLst>
          </p:cNvPr>
          <p:cNvGrpSpPr/>
          <p:nvPr/>
        </p:nvGrpSpPr>
        <p:grpSpPr>
          <a:xfrm>
            <a:off x="628650" y="1487099"/>
            <a:ext cx="5867400" cy="3285390"/>
            <a:chOff x="1752600" y="2412408"/>
            <a:chExt cx="5867400" cy="3285390"/>
          </a:xfrm>
        </p:grpSpPr>
        <p:sp>
          <p:nvSpPr>
            <p:cNvPr id="5" name="Freeform 2">
              <a:extLst>
                <a:ext uri="{FF2B5EF4-FFF2-40B4-BE49-F238E27FC236}">
                  <a16:creationId xmlns:a16="http://schemas.microsoft.com/office/drawing/2014/main" xmlns="" id="{356C413A-9E76-3D46-CB4D-0B69711C41C0}"/>
                </a:ext>
              </a:extLst>
            </p:cNvPr>
            <p:cNvSpPr/>
            <p:nvPr/>
          </p:nvSpPr>
          <p:spPr>
            <a:xfrm>
              <a:off x="1752600" y="2793832"/>
              <a:ext cx="5867400" cy="2903966"/>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5">
              <a:extLst>
                <a:ext uri="{FF2B5EF4-FFF2-40B4-BE49-F238E27FC236}">
                  <a16:creationId xmlns:a16="http://schemas.microsoft.com/office/drawing/2014/main" xmlns="" id="{A6F01462-08B2-A41C-0849-BDD668A33A23}"/>
                </a:ext>
              </a:extLst>
            </p:cNvPr>
            <p:cNvSpPr txBox="1"/>
            <p:nvPr/>
          </p:nvSpPr>
          <p:spPr>
            <a:xfrm>
              <a:off x="2438400" y="3314700"/>
              <a:ext cx="4495800"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Phác hình trang trí lên giấy cứng </a:t>
              </a:r>
            </a:p>
          </p:txBody>
        </p:sp>
        <p:pic>
          <p:nvPicPr>
            <p:cNvPr id="7" name="Picture 2" descr="Pin ">
              <a:extLst>
                <a:ext uri="{FF2B5EF4-FFF2-40B4-BE49-F238E27FC236}">
                  <a16:creationId xmlns:a16="http://schemas.microsoft.com/office/drawing/2014/main" xmlns="" id="{88C44BAF-A908-5EDE-006B-605C15605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3968569" y="2412408"/>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66EE2D79-7EC1-E09A-0838-D8F36E427A56}"/>
              </a:ext>
            </a:extLst>
          </p:cNvPr>
          <p:cNvGrpSpPr/>
          <p:nvPr/>
        </p:nvGrpSpPr>
        <p:grpSpPr>
          <a:xfrm>
            <a:off x="12066345" y="1305068"/>
            <a:ext cx="5867400" cy="3285390"/>
            <a:chOff x="1752600" y="2412408"/>
            <a:chExt cx="5867400" cy="3285390"/>
          </a:xfrm>
        </p:grpSpPr>
        <p:sp>
          <p:nvSpPr>
            <p:cNvPr id="10" name="Freeform 2">
              <a:extLst>
                <a:ext uri="{FF2B5EF4-FFF2-40B4-BE49-F238E27FC236}">
                  <a16:creationId xmlns:a16="http://schemas.microsoft.com/office/drawing/2014/main" xmlns="" id="{00F54421-2741-72D5-2973-B853EFE06FF2}"/>
                </a:ext>
              </a:extLst>
            </p:cNvPr>
            <p:cNvSpPr/>
            <p:nvPr/>
          </p:nvSpPr>
          <p:spPr>
            <a:xfrm>
              <a:off x="1752600" y="2793832"/>
              <a:ext cx="5867400" cy="2903966"/>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xmlns="" id="{1E75536A-41B7-0646-59BD-B650E9DAD0BA}"/>
                </a:ext>
              </a:extLst>
            </p:cNvPr>
            <p:cNvSpPr txBox="1"/>
            <p:nvPr/>
          </p:nvSpPr>
          <p:spPr>
            <a:xfrm>
              <a:off x="2438400" y="3314700"/>
              <a:ext cx="4495800"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Bôi màu phía sau mảng hình rời để in</a:t>
              </a:r>
            </a:p>
          </p:txBody>
        </p:sp>
        <p:pic>
          <p:nvPicPr>
            <p:cNvPr id="12" name="Picture 2" descr="Pin ">
              <a:extLst>
                <a:ext uri="{FF2B5EF4-FFF2-40B4-BE49-F238E27FC236}">
                  <a16:creationId xmlns:a16="http://schemas.microsoft.com/office/drawing/2014/main" xmlns="" id="{14358F60-98AA-1A7D-0ACB-6593AAC19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3968569" y="2412408"/>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79CDB490-9A2A-F2A4-FCCA-C38A69FEBD3E}"/>
              </a:ext>
            </a:extLst>
          </p:cNvPr>
          <p:cNvGrpSpPr/>
          <p:nvPr/>
        </p:nvGrpSpPr>
        <p:grpSpPr>
          <a:xfrm>
            <a:off x="913210" y="6234922"/>
            <a:ext cx="6324600" cy="3459306"/>
            <a:chOff x="1752600" y="2412408"/>
            <a:chExt cx="6324600" cy="3459306"/>
          </a:xfrm>
        </p:grpSpPr>
        <p:sp>
          <p:nvSpPr>
            <p:cNvPr id="14" name="Freeform 2">
              <a:extLst>
                <a:ext uri="{FF2B5EF4-FFF2-40B4-BE49-F238E27FC236}">
                  <a16:creationId xmlns:a16="http://schemas.microsoft.com/office/drawing/2014/main" xmlns="" id="{35C50CC2-1AF0-CAE6-80FC-1B40FEA61707}"/>
                </a:ext>
              </a:extLst>
            </p:cNvPr>
            <p:cNvSpPr/>
            <p:nvPr/>
          </p:nvSpPr>
          <p:spPr>
            <a:xfrm>
              <a:off x="1752600" y="2793832"/>
              <a:ext cx="6324600" cy="3077882"/>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TextBox 14">
              <a:extLst>
                <a:ext uri="{FF2B5EF4-FFF2-40B4-BE49-F238E27FC236}">
                  <a16:creationId xmlns:a16="http://schemas.microsoft.com/office/drawing/2014/main" xmlns="" id="{92F9EBE8-ACB8-EB6B-D6AA-1FBDE57F3D95}"/>
                </a:ext>
              </a:extLst>
            </p:cNvPr>
            <p:cNvSpPr txBox="1"/>
            <p:nvPr/>
          </p:nvSpPr>
          <p:spPr>
            <a:xfrm>
              <a:off x="2533650" y="3349423"/>
              <a:ext cx="4495800" cy="2482667"/>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Nên dùng màu goát để bôi lên các mảng hình rời </a:t>
              </a:r>
            </a:p>
          </p:txBody>
        </p:sp>
        <p:pic>
          <p:nvPicPr>
            <p:cNvPr id="16" name="Picture 2" descr="Pin ">
              <a:extLst>
                <a:ext uri="{FF2B5EF4-FFF2-40B4-BE49-F238E27FC236}">
                  <a16:creationId xmlns:a16="http://schemas.microsoft.com/office/drawing/2014/main" xmlns="" id="{5F4AA164-93A6-E84C-66B4-6C1ADC03B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4158703" y="2412408"/>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xmlns="" id="{D7144C0A-162D-71B4-AF47-5EE5C95A57F2}"/>
              </a:ext>
            </a:extLst>
          </p:cNvPr>
          <p:cNvGrpSpPr/>
          <p:nvPr/>
        </p:nvGrpSpPr>
        <p:grpSpPr>
          <a:xfrm>
            <a:off x="11102856" y="6206750"/>
            <a:ext cx="6324600" cy="3760693"/>
            <a:chOff x="1295400" y="2353789"/>
            <a:chExt cx="6324600" cy="3760693"/>
          </a:xfrm>
        </p:grpSpPr>
        <p:sp>
          <p:nvSpPr>
            <p:cNvPr id="18" name="Freeform 2">
              <a:extLst>
                <a:ext uri="{FF2B5EF4-FFF2-40B4-BE49-F238E27FC236}">
                  <a16:creationId xmlns:a16="http://schemas.microsoft.com/office/drawing/2014/main" xmlns="" id="{5891C78C-FE71-0F82-FF87-AB2B5C43B037}"/>
                </a:ext>
              </a:extLst>
            </p:cNvPr>
            <p:cNvSpPr/>
            <p:nvPr/>
          </p:nvSpPr>
          <p:spPr>
            <a:xfrm>
              <a:off x="1295400" y="2793831"/>
              <a:ext cx="6324600" cy="3320651"/>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xmlns="" id="{D4272A51-657C-808B-67C9-D6C8DB3C40C2}"/>
                </a:ext>
              </a:extLst>
            </p:cNvPr>
            <p:cNvSpPr txBox="1"/>
            <p:nvPr/>
          </p:nvSpPr>
          <p:spPr>
            <a:xfrm>
              <a:off x="2035969" y="3405975"/>
              <a:ext cx="4898231" cy="2482667"/>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Vẽ chi tiết lên các hình đã in để hoàn thiện sản phẩm </a:t>
              </a:r>
            </a:p>
          </p:txBody>
        </p:sp>
        <p:pic>
          <p:nvPicPr>
            <p:cNvPr id="20" name="Picture 2" descr="Pin ">
              <a:extLst>
                <a:ext uri="{FF2B5EF4-FFF2-40B4-BE49-F238E27FC236}">
                  <a16:creationId xmlns:a16="http://schemas.microsoft.com/office/drawing/2014/main" xmlns="" id="{A0E6E864-5355-F907-2EAB-C41637E1C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3771751" y="2353789"/>
              <a:ext cx="784830" cy="784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xmlns="" id="{166027EF-ACED-8777-72D4-BC48ED7C08D7}"/>
              </a:ext>
            </a:extLst>
          </p:cNvPr>
          <p:cNvGrpSpPr/>
          <p:nvPr/>
        </p:nvGrpSpPr>
        <p:grpSpPr>
          <a:xfrm>
            <a:off x="6455569" y="3680959"/>
            <a:ext cx="5867400" cy="3285390"/>
            <a:chOff x="1752600" y="2412408"/>
            <a:chExt cx="5867400" cy="3285390"/>
          </a:xfrm>
        </p:grpSpPr>
        <p:sp>
          <p:nvSpPr>
            <p:cNvPr id="22" name="Freeform 2">
              <a:extLst>
                <a:ext uri="{FF2B5EF4-FFF2-40B4-BE49-F238E27FC236}">
                  <a16:creationId xmlns:a16="http://schemas.microsoft.com/office/drawing/2014/main" xmlns="" id="{65611113-3F93-D39F-7DF8-BDA01E73B8E3}"/>
                </a:ext>
              </a:extLst>
            </p:cNvPr>
            <p:cNvSpPr/>
            <p:nvPr/>
          </p:nvSpPr>
          <p:spPr>
            <a:xfrm>
              <a:off x="1752600" y="2793832"/>
              <a:ext cx="5867400" cy="2903966"/>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xmlns="" id="{610D6A2D-554C-C595-0338-B41BCA4439B3}"/>
                </a:ext>
              </a:extLst>
            </p:cNvPr>
            <p:cNvSpPr txBox="1"/>
            <p:nvPr/>
          </p:nvSpPr>
          <p:spPr>
            <a:xfrm>
              <a:off x="2286000" y="3523714"/>
              <a:ext cx="4800600"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Cắt rời hình phác thảo với đầy đủ chi tiết</a:t>
              </a:r>
            </a:p>
          </p:txBody>
        </p:sp>
        <p:pic>
          <p:nvPicPr>
            <p:cNvPr id="24" name="Picture 2" descr="Pin ">
              <a:extLst>
                <a:ext uri="{FF2B5EF4-FFF2-40B4-BE49-F238E27FC236}">
                  <a16:creationId xmlns:a16="http://schemas.microsoft.com/office/drawing/2014/main" xmlns="" id="{87071FDE-C057-14B1-D07E-1D42B3AF42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29110">
              <a:off x="3968569" y="2412408"/>
              <a:ext cx="784830" cy="7848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4704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0636" r="54223"/>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xmlns="" id="{81798BA8-7915-BA7A-2A46-5D178FE349F9}"/>
              </a:ext>
            </a:extLst>
          </p:cNvPr>
          <p:cNvSpPr txBox="1"/>
          <p:nvPr/>
        </p:nvSpPr>
        <p:spPr>
          <a:xfrm>
            <a:off x="2895600" y="571500"/>
            <a:ext cx="12496800"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TRƯNG BÀY SẢN PHẨM CUỐI CHỦ ĐỀ </a:t>
            </a:r>
          </a:p>
        </p:txBody>
      </p:sp>
      <p:grpSp>
        <p:nvGrpSpPr>
          <p:cNvPr id="9" name="Group 8">
            <a:extLst>
              <a:ext uri="{FF2B5EF4-FFF2-40B4-BE49-F238E27FC236}">
                <a16:creationId xmlns:a16="http://schemas.microsoft.com/office/drawing/2014/main" xmlns="" id="{BC6300AF-5912-4B91-6FE6-8FC36CB5BF73}"/>
              </a:ext>
            </a:extLst>
          </p:cNvPr>
          <p:cNvGrpSpPr/>
          <p:nvPr/>
        </p:nvGrpSpPr>
        <p:grpSpPr>
          <a:xfrm>
            <a:off x="990600" y="1510658"/>
            <a:ext cx="16450258" cy="6680842"/>
            <a:chOff x="990600" y="1510658"/>
            <a:chExt cx="16450258" cy="6680842"/>
          </a:xfrm>
        </p:grpSpPr>
        <p:sp>
          <p:nvSpPr>
            <p:cNvPr id="7" name="Rectangle: Rounded Corners 6">
              <a:extLst>
                <a:ext uri="{FF2B5EF4-FFF2-40B4-BE49-F238E27FC236}">
                  <a16:creationId xmlns:a16="http://schemas.microsoft.com/office/drawing/2014/main" xmlns="" id="{2C2237FC-9A8B-CAC5-6359-A7DBBB558F63}"/>
                </a:ext>
              </a:extLst>
            </p:cNvPr>
            <p:cNvSpPr/>
            <p:nvPr/>
          </p:nvSpPr>
          <p:spPr>
            <a:xfrm>
              <a:off x="990600" y="1510658"/>
              <a:ext cx="16450258" cy="6680842"/>
            </a:xfrm>
            <a:prstGeom prst="roundRect">
              <a:avLst/>
            </a:prstGeom>
            <a:solidFill>
              <a:schemeClr val="bg1"/>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BC4E0065-2590-A309-4F4B-D04438B9257B}"/>
                </a:ext>
              </a:extLst>
            </p:cNvPr>
            <p:cNvSpPr txBox="1"/>
            <p:nvPr/>
          </p:nvSpPr>
          <p:spPr>
            <a:xfrm>
              <a:off x="1104900" y="2367588"/>
              <a:ext cx="16078200" cy="3671583"/>
            </a:xfrm>
            <a:prstGeom prst="rect">
              <a:avLst/>
            </a:prstGeom>
            <a:noFill/>
          </p:spPr>
          <p:txBody>
            <a:bodyPr wrap="square">
              <a:spAutoFit/>
            </a:bodyPr>
            <a:lstStyle/>
            <a:p>
              <a:pPr algn="ctr">
                <a:lnSpc>
                  <a:spcPct val="150000"/>
                </a:lnSpc>
              </a:pPr>
              <a:r>
                <a:rPr lang="en-US" sz="4000" b="1">
                  <a:solidFill>
                    <a:schemeClr val="accent4">
                      <a:lumMod val="75000"/>
                    </a:schemeClr>
                  </a:solidFill>
                  <a:latin typeface="Arial" panose="020B0604020202020204" pitchFamily="34" charset="0"/>
                  <a:cs typeface="Arial" panose="020B0604020202020204" pitchFamily="34" charset="0"/>
                </a:rPr>
                <a:t>LÀM VIỆC NHÓM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Nhóm em/ em đã sử dụng những hình ảnh, màu sắc, chất liệu nào để tạo và trang trí SPMT?</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Trong các SP em thực hiện, em thích sản phẩm nào nhất? Vì sao?</a:t>
              </a:r>
            </a:p>
          </p:txBody>
        </p:sp>
      </p:grpSp>
      <p:sp>
        <p:nvSpPr>
          <p:cNvPr id="3" name="Freeform 3"/>
          <p:cNvSpPr/>
          <p:nvPr/>
        </p:nvSpPr>
        <p:spPr>
          <a:xfrm flipH="1">
            <a:off x="847142" y="6896100"/>
            <a:ext cx="8202462" cy="2655547"/>
          </a:xfrm>
          <a:custGeom>
            <a:avLst/>
            <a:gdLst/>
            <a:ahLst/>
            <a:cxnLst/>
            <a:rect l="l" t="t" r="r" b="b"/>
            <a:pathLst>
              <a:path w="8202462" h="2655547">
                <a:moveTo>
                  <a:pt x="8202462" y="0"/>
                </a:moveTo>
                <a:lnTo>
                  <a:pt x="0" y="0"/>
                </a:lnTo>
                <a:lnTo>
                  <a:pt x="0" y="2655547"/>
                </a:lnTo>
                <a:lnTo>
                  <a:pt x="8202462" y="2655547"/>
                </a:lnTo>
                <a:lnTo>
                  <a:pt x="8202462"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9372600" y="6896100"/>
            <a:ext cx="8430308" cy="2655547"/>
          </a:xfrm>
          <a:custGeom>
            <a:avLst/>
            <a:gdLst/>
            <a:ahLst/>
            <a:cxnLst/>
            <a:rect l="l" t="t" r="r" b="b"/>
            <a:pathLst>
              <a:path w="8430308" h="2655547">
                <a:moveTo>
                  <a:pt x="8430308" y="0"/>
                </a:moveTo>
                <a:lnTo>
                  <a:pt x="0" y="0"/>
                </a:lnTo>
                <a:lnTo>
                  <a:pt x="0" y="2655547"/>
                </a:lnTo>
                <a:lnTo>
                  <a:pt x="8430308" y="2655547"/>
                </a:lnTo>
                <a:lnTo>
                  <a:pt x="8430308"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97313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0636" r="54223"/>
          <a:stretch>
            <a:fillRect/>
          </a:stretch>
        </p:blipFill>
        <p:spPr>
          <a:xfrm>
            <a:off x="0" y="0"/>
            <a:ext cx="18288000" cy="10287000"/>
          </a:xfrm>
          <a:prstGeom prst="rect">
            <a:avLst/>
          </a:prstGeom>
        </p:spPr>
      </p:pic>
      <p:sp>
        <p:nvSpPr>
          <p:cNvPr id="3" name="Freeform 3"/>
          <p:cNvSpPr/>
          <p:nvPr/>
        </p:nvSpPr>
        <p:spPr>
          <a:xfrm flipH="1">
            <a:off x="1828800" y="7646646"/>
            <a:ext cx="6639850" cy="2078377"/>
          </a:xfrm>
          <a:custGeom>
            <a:avLst/>
            <a:gdLst/>
            <a:ahLst/>
            <a:cxnLst/>
            <a:rect l="l" t="t" r="r" b="b"/>
            <a:pathLst>
              <a:path w="8202462" h="2655547">
                <a:moveTo>
                  <a:pt x="8202462" y="0"/>
                </a:moveTo>
                <a:lnTo>
                  <a:pt x="0" y="0"/>
                </a:lnTo>
                <a:lnTo>
                  <a:pt x="0" y="2655547"/>
                </a:lnTo>
                <a:lnTo>
                  <a:pt x="8202462" y="2655547"/>
                </a:lnTo>
                <a:lnTo>
                  <a:pt x="8202462"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9111795" y="7832842"/>
            <a:ext cx="8220658" cy="1894110"/>
          </a:xfrm>
          <a:custGeom>
            <a:avLst/>
            <a:gdLst/>
            <a:ahLst/>
            <a:cxnLst/>
            <a:rect l="l" t="t" r="r" b="b"/>
            <a:pathLst>
              <a:path w="8430308" h="2655547">
                <a:moveTo>
                  <a:pt x="8430308" y="0"/>
                </a:moveTo>
                <a:lnTo>
                  <a:pt x="0" y="0"/>
                </a:lnTo>
                <a:lnTo>
                  <a:pt x="0" y="2655547"/>
                </a:lnTo>
                <a:lnTo>
                  <a:pt x="8430308" y="2655547"/>
                </a:lnTo>
                <a:lnTo>
                  <a:pt x="8430308"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964291" y="1073575"/>
            <a:ext cx="16295009" cy="1064330"/>
          </a:xfrm>
          <a:prstGeom prst="rect">
            <a:avLst/>
          </a:prstGeom>
        </p:spPr>
        <p:txBody>
          <a:bodyPr lIns="0" tIns="0" rIns="0" bIns="0" rtlCol="0" anchor="t">
            <a:spAutoFit/>
          </a:bodyPr>
          <a:lstStyle/>
          <a:p>
            <a:pPr marL="0" marR="0" lvl="0" indent="0" algn="ctr" defTabSz="914400" rtl="0" eaLnBrk="1" fontAlgn="auto" latinLnBrk="0" hangingPunct="1">
              <a:lnSpc>
                <a:spcPts val="9068"/>
              </a:lnSpc>
              <a:spcBef>
                <a:spcPts val="0"/>
              </a:spcBef>
              <a:spcAft>
                <a:spcPts val="0"/>
              </a:spcAft>
              <a:buClrTx/>
              <a:buSzTx/>
              <a:buFontTx/>
              <a:buNone/>
              <a:tabLst/>
              <a:defRPr/>
            </a:pPr>
            <a:r>
              <a:rPr kumimoji="0" lang="en-US" sz="6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HƯỚNG DẪN VỀ NHÀ </a:t>
            </a:r>
          </a:p>
        </p:txBody>
      </p:sp>
      <p:grpSp>
        <p:nvGrpSpPr>
          <p:cNvPr id="11" name="Group 10">
            <a:extLst>
              <a:ext uri="{FF2B5EF4-FFF2-40B4-BE49-F238E27FC236}">
                <a16:creationId xmlns:a16="http://schemas.microsoft.com/office/drawing/2014/main" xmlns="" id="{37AEF4C2-6930-E5AC-325C-5639A202C401}"/>
              </a:ext>
            </a:extLst>
          </p:cNvPr>
          <p:cNvGrpSpPr/>
          <p:nvPr/>
        </p:nvGrpSpPr>
        <p:grpSpPr>
          <a:xfrm>
            <a:off x="469898" y="2717529"/>
            <a:ext cx="5867400" cy="3826772"/>
            <a:chOff x="469898" y="2717529"/>
            <a:chExt cx="5867400" cy="3826772"/>
          </a:xfrm>
        </p:grpSpPr>
        <p:sp>
          <p:nvSpPr>
            <p:cNvPr id="6" name="Rectangle: Rounded Corners 5">
              <a:extLst>
                <a:ext uri="{FF2B5EF4-FFF2-40B4-BE49-F238E27FC236}">
                  <a16:creationId xmlns:a16="http://schemas.microsoft.com/office/drawing/2014/main" xmlns="" id="{B6788B27-39F2-7477-A487-647CC2D9037A}"/>
                </a:ext>
              </a:extLst>
            </p:cNvPr>
            <p:cNvSpPr/>
            <p:nvPr/>
          </p:nvSpPr>
          <p:spPr>
            <a:xfrm rot="777147">
              <a:off x="469898" y="3045269"/>
              <a:ext cx="5867400" cy="3499032"/>
            </a:xfrm>
            <a:custGeom>
              <a:avLst/>
              <a:gdLst>
                <a:gd name="connsiteX0" fmla="*/ 0 w 5867400"/>
                <a:gd name="connsiteY0" fmla="*/ 583184 h 3499032"/>
                <a:gd name="connsiteX1" fmla="*/ 583184 w 5867400"/>
                <a:gd name="connsiteY1" fmla="*/ 0 h 3499032"/>
                <a:gd name="connsiteX2" fmla="*/ 5284216 w 5867400"/>
                <a:gd name="connsiteY2" fmla="*/ 0 h 3499032"/>
                <a:gd name="connsiteX3" fmla="*/ 5867400 w 5867400"/>
                <a:gd name="connsiteY3" fmla="*/ 583184 h 3499032"/>
                <a:gd name="connsiteX4" fmla="*/ 5867400 w 5867400"/>
                <a:gd name="connsiteY4" fmla="*/ 2915848 h 3499032"/>
                <a:gd name="connsiteX5" fmla="*/ 5284216 w 5867400"/>
                <a:gd name="connsiteY5" fmla="*/ 3499032 h 3499032"/>
                <a:gd name="connsiteX6" fmla="*/ 583184 w 5867400"/>
                <a:gd name="connsiteY6" fmla="*/ 3499032 h 3499032"/>
                <a:gd name="connsiteX7" fmla="*/ 0 w 5867400"/>
                <a:gd name="connsiteY7" fmla="*/ 2915848 h 3499032"/>
                <a:gd name="connsiteX8" fmla="*/ 0 w 5867400"/>
                <a:gd name="connsiteY8" fmla="*/ 583184 h 349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400" h="3499032" fill="none" extrusionOk="0">
                  <a:moveTo>
                    <a:pt x="0" y="583184"/>
                  </a:moveTo>
                  <a:cubicBezTo>
                    <a:pt x="658" y="278898"/>
                    <a:pt x="266014" y="8247"/>
                    <a:pt x="583184" y="0"/>
                  </a:cubicBezTo>
                  <a:cubicBezTo>
                    <a:pt x="2813142" y="72427"/>
                    <a:pt x="3266320" y="61419"/>
                    <a:pt x="5284216" y="0"/>
                  </a:cubicBezTo>
                  <a:cubicBezTo>
                    <a:pt x="5600971" y="-36685"/>
                    <a:pt x="5851245" y="256213"/>
                    <a:pt x="5867400" y="583184"/>
                  </a:cubicBezTo>
                  <a:cubicBezTo>
                    <a:pt x="5968276" y="819871"/>
                    <a:pt x="5760087" y="2450428"/>
                    <a:pt x="5867400" y="2915848"/>
                  </a:cubicBezTo>
                  <a:cubicBezTo>
                    <a:pt x="5872103" y="3214061"/>
                    <a:pt x="5566487" y="3454400"/>
                    <a:pt x="5284216" y="3499032"/>
                  </a:cubicBezTo>
                  <a:cubicBezTo>
                    <a:pt x="3216903" y="3528859"/>
                    <a:pt x="2080153" y="3419726"/>
                    <a:pt x="583184" y="3499032"/>
                  </a:cubicBezTo>
                  <a:cubicBezTo>
                    <a:pt x="309443" y="3493567"/>
                    <a:pt x="-27275" y="3243325"/>
                    <a:pt x="0" y="2915848"/>
                  </a:cubicBezTo>
                  <a:cubicBezTo>
                    <a:pt x="50037" y="2281067"/>
                    <a:pt x="770" y="1652062"/>
                    <a:pt x="0" y="583184"/>
                  </a:cubicBezTo>
                  <a:close/>
                </a:path>
                <a:path w="5867400" h="3499032" stroke="0" extrusionOk="0">
                  <a:moveTo>
                    <a:pt x="0" y="583184"/>
                  </a:moveTo>
                  <a:cubicBezTo>
                    <a:pt x="57304" y="276720"/>
                    <a:pt x="287415" y="54826"/>
                    <a:pt x="583184" y="0"/>
                  </a:cubicBezTo>
                  <a:cubicBezTo>
                    <a:pt x="1057140" y="123000"/>
                    <a:pt x="3282072" y="-96860"/>
                    <a:pt x="5284216" y="0"/>
                  </a:cubicBezTo>
                  <a:cubicBezTo>
                    <a:pt x="5582102" y="-18442"/>
                    <a:pt x="5885932" y="223738"/>
                    <a:pt x="5867400" y="583184"/>
                  </a:cubicBezTo>
                  <a:cubicBezTo>
                    <a:pt x="5870573" y="1301107"/>
                    <a:pt x="5961667" y="2578440"/>
                    <a:pt x="5867400" y="2915848"/>
                  </a:cubicBezTo>
                  <a:cubicBezTo>
                    <a:pt x="5837424" y="3248792"/>
                    <a:pt x="5587385" y="3495936"/>
                    <a:pt x="5284216" y="3499032"/>
                  </a:cubicBezTo>
                  <a:cubicBezTo>
                    <a:pt x="3091785" y="3338325"/>
                    <a:pt x="1312078" y="3538699"/>
                    <a:pt x="583184" y="3499032"/>
                  </a:cubicBezTo>
                  <a:cubicBezTo>
                    <a:pt x="249460" y="3496681"/>
                    <a:pt x="-52085" y="3214336"/>
                    <a:pt x="0" y="2915848"/>
                  </a:cubicBezTo>
                  <a:cubicBezTo>
                    <a:pt x="32216" y="2005899"/>
                    <a:pt x="57206" y="1677411"/>
                    <a:pt x="0" y="583184"/>
                  </a:cubicBezTo>
                  <a:close/>
                </a:path>
              </a:pathLst>
            </a:custGeom>
            <a:solidFill>
              <a:schemeClr val="accent6">
                <a:lumMod val="20000"/>
                <a:lumOff val="80000"/>
              </a:schemeClr>
            </a:solidFill>
            <a:ln>
              <a:solidFill>
                <a:schemeClr val="accent6">
                  <a:lumMod val="75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Ôn tập lại nội dung bài học ngày hôm nay</a:t>
              </a:r>
            </a:p>
          </p:txBody>
        </p:sp>
        <p:pic>
          <p:nvPicPr>
            <p:cNvPr id="3074" name="Picture 2" descr="Pin ">
              <a:extLst>
                <a:ext uri="{FF2B5EF4-FFF2-40B4-BE49-F238E27FC236}">
                  <a16:creationId xmlns:a16="http://schemas.microsoft.com/office/drawing/2014/main" xmlns="" id="{2C464C90-9F18-7ED6-DEF8-31F2863B1E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937711">
              <a:off x="3398715" y="2717529"/>
              <a:ext cx="697261" cy="6972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0ACA93E3-B293-2123-9566-C2D726E17CE2}"/>
              </a:ext>
            </a:extLst>
          </p:cNvPr>
          <p:cNvGrpSpPr/>
          <p:nvPr/>
        </p:nvGrpSpPr>
        <p:grpSpPr>
          <a:xfrm>
            <a:off x="6212682" y="3304929"/>
            <a:ext cx="5867400" cy="3852425"/>
            <a:chOff x="6212682" y="3304929"/>
            <a:chExt cx="5867400" cy="3852425"/>
          </a:xfrm>
        </p:grpSpPr>
        <p:sp>
          <p:nvSpPr>
            <p:cNvPr id="7" name="Rectangle: Rounded Corners 6">
              <a:extLst>
                <a:ext uri="{FF2B5EF4-FFF2-40B4-BE49-F238E27FC236}">
                  <a16:creationId xmlns:a16="http://schemas.microsoft.com/office/drawing/2014/main" xmlns="" id="{ECBBE18F-11B3-1C68-4DB1-379A4C003CE6}"/>
                </a:ext>
              </a:extLst>
            </p:cNvPr>
            <p:cNvSpPr/>
            <p:nvPr/>
          </p:nvSpPr>
          <p:spPr>
            <a:xfrm>
              <a:off x="6212682" y="3658322"/>
              <a:ext cx="5867400" cy="3499032"/>
            </a:xfrm>
            <a:custGeom>
              <a:avLst/>
              <a:gdLst>
                <a:gd name="connsiteX0" fmla="*/ 0 w 5867400"/>
                <a:gd name="connsiteY0" fmla="*/ 583184 h 3499032"/>
                <a:gd name="connsiteX1" fmla="*/ 583184 w 5867400"/>
                <a:gd name="connsiteY1" fmla="*/ 0 h 3499032"/>
                <a:gd name="connsiteX2" fmla="*/ 5284216 w 5867400"/>
                <a:gd name="connsiteY2" fmla="*/ 0 h 3499032"/>
                <a:gd name="connsiteX3" fmla="*/ 5867400 w 5867400"/>
                <a:gd name="connsiteY3" fmla="*/ 583184 h 3499032"/>
                <a:gd name="connsiteX4" fmla="*/ 5867400 w 5867400"/>
                <a:gd name="connsiteY4" fmla="*/ 2915848 h 3499032"/>
                <a:gd name="connsiteX5" fmla="*/ 5284216 w 5867400"/>
                <a:gd name="connsiteY5" fmla="*/ 3499032 h 3499032"/>
                <a:gd name="connsiteX6" fmla="*/ 583184 w 5867400"/>
                <a:gd name="connsiteY6" fmla="*/ 3499032 h 3499032"/>
                <a:gd name="connsiteX7" fmla="*/ 0 w 5867400"/>
                <a:gd name="connsiteY7" fmla="*/ 2915848 h 3499032"/>
                <a:gd name="connsiteX8" fmla="*/ 0 w 5867400"/>
                <a:gd name="connsiteY8" fmla="*/ 583184 h 349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400" h="3499032" fill="none" extrusionOk="0">
                  <a:moveTo>
                    <a:pt x="0" y="583184"/>
                  </a:moveTo>
                  <a:cubicBezTo>
                    <a:pt x="658" y="278898"/>
                    <a:pt x="266014" y="8247"/>
                    <a:pt x="583184" y="0"/>
                  </a:cubicBezTo>
                  <a:cubicBezTo>
                    <a:pt x="2813142" y="72427"/>
                    <a:pt x="3266320" y="61419"/>
                    <a:pt x="5284216" y="0"/>
                  </a:cubicBezTo>
                  <a:cubicBezTo>
                    <a:pt x="5600971" y="-36685"/>
                    <a:pt x="5851245" y="256213"/>
                    <a:pt x="5867400" y="583184"/>
                  </a:cubicBezTo>
                  <a:cubicBezTo>
                    <a:pt x="5968276" y="819871"/>
                    <a:pt x="5760087" y="2450428"/>
                    <a:pt x="5867400" y="2915848"/>
                  </a:cubicBezTo>
                  <a:cubicBezTo>
                    <a:pt x="5872103" y="3214061"/>
                    <a:pt x="5566487" y="3454400"/>
                    <a:pt x="5284216" y="3499032"/>
                  </a:cubicBezTo>
                  <a:cubicBezTo>
                    <a:pt x="3216903" y="3528859"/>
                    <a:pt x="2080153" y="3419726"/>
                    <a:pt x="583184" y="3499032"/>
                  </a:cubicBezTo>
                  <a:cubicBezTo>
                    <a:pt x="309443" y="3493567"/>
                    <a:pt x="-27275" y="3243325"/>
                    <a:pt x="0" y="2915848"/>
                  </a:cubicBezTo>
                  <a:cubicBezTo>
                    <a:pt x="50037" y="2281067"/>
                    <a:pt x="770" y="1652062"/>
                    <a:pt x="0" y="583184"/>
                  </a:cubicBezTo>
                  <a:close/>
                </a:path>
                <a:path w="5867400" h="3499032" stroke="0" extrusionOk="0">
                  <a:moveTo>
                    <a:pt x="0" y="583184"/>
                  </a:moveTo>
                  <a:cubicBezTo>
                    <a:pt x="57304" y="276720"/>
                    <a:pt x="287415" y="54826"/>
                    <a:pt x="583184" y="0"/>
                  </a:cubicBezTo>
                  <a:cubicBezTo>
                    <a:pt x="1057140" y="123000"/>
                    <a:pt x="3282072" y="-96860"/>
                    <a:pt x="5284216" y="0"/>
                  </a:cubicBezTo>
                  <a:cubicBezTo>
                    <a:pt x="5582102" y="-18442"/>
                    <a:pt x="5885932" y="223738"/>
                    <a:pt x="5867400" y="583184"/>
                  </a:cubicBezTo>
                  <a:cubicBezTo>
                    <a:pt x="5870573" y="1301107"/>
                    <a:pt x="5961667" y="2578440"/>
                    <a:pt x="5867400" y="2915848"/>
                  </a:cubicBezTo>
                  <a:cubicBezTo>
                    <a:pt x="5837424" y="3248792"/>
                    <a:pt x="5587385" y="3495936"/>
                    <a:pt x="5284216" y="3499032"/>
                  </a:cubicBezTo>
                  <a:cubicBezTo>
                    <a:pt x="3091785" y="3338325"/>
                    <a:pt x="1312078" y="3538699"/>
                    <a:pt x="583184" y="3499032"/>
                  </a:cubicBezTo>
                  <a:cubicBezTo>
                    <a:pt x="249460" y="3496681"/>
                    <a:pt x="-52085" y="3214336"/>
                    <a:pt x="0" y="2915848"/>
                  </a:cubicBezTo>
                  <a:cubicBezTo>
                    <a:pt x="32216" y="2005899"/>
                    <a:pt x="57206" y="1677411"/>
                    <a:pt x="0" y="583184"/>
                  </a:cubicBezTo>
                  <a:close/>
                </a:path>
              </a:pathLst>
            </a:custGeom>
            <a:solidFill>
              <a:schemeClr val="accent4">
                <a:lumMod val="20000"/>
                <a:lumOff val="80000"/>
              </a:schemeClr>
            </a:solidFill>
            <a:ln>
              <a:solidFill>
                <a:schemeClr val="accent4">
                  <a:lumMod val="60000"/>
                  <a:lumOff val="4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 hiểu thêm </a:t>
              </a:r>
              <a:r>
                <a:rPr lang="en-US" sz="3600">
                  <a:solidFill>
                    <a:prstClr val="black"/>
                  </a:solidFill>
                  <a:latin typeface="Arial" panose="020B0604020202020204" pitchFamily="34" charset="0"/>
                  <a:cs typeface="Arial" panose="020B0604020202020204" pitchFamily="34" charset="0"/>
                </a:rPr>
                <a:t>tranh dân gian của Việt Nam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2" descr="Pin ">
              <a:extLst>
                <a:ext uri="{FF2B5EF4-FFF2-40B4-BE49-F238E27FC236}">
                  <a16:creationId xmlns:a16="http://schemas.microsoft.com/office/drawing/2014/main" xmlns="" id="{72BB641B-4EEB-61F6-0F0B-07B5C234DF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30732">
              <a:off x="8752630" y="3304929"/>
              <a:ext cx="697261" cy="6972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43A1D318-FFFB-F8DD-916C-7F5CECB4D048}"/>
              </a:ext>
            </a:extLst>
          </p:cNvPr>
          <p:cNvGrpSpPr/>
          <p:nvPr/>
        </p:nvGrpSpPr>
        <p:grpSpPr>
          <a:xfrm>
            <a:off x="11907962" y="2549481"/>
            <a:ext cx="5867400" cy="3811006"/>
            <a:chOff x="11907962" y="2549481"/>
            <a:chExt cx="5867400" cy="3811006"/>
          </a:xfrm>
        </p:grpSpPr>
        <p:sp>
          <p:nvSpPr>
            <p:cNvPr id="8" name="Rectangle: Rounded Corners 7">
              <a:extLst>
                <a:ext uri="{FF2B5EF4-FFF2-40B4-BE49-F238E27FC236}">
                  <a16:creationId xmlns:a16="http://schemas.microsoft.com/office/drawing/2014/main" xmlns="" id="{40D86CF1-7644-5345-D3F6-595871D4D200}"/>
                </a:ext>
              </a:extLst>
            </p:cNvPr>
            <p:cNvSpPr/>
            <p:nvPr/>
          </p:nvSpPr>
          <p:spPr>
            <a:xfrm rot="20672302">
              <a:off x="11907962" y="2861455"/>
              <a:ext cx="5867400" cy="3499032"/>
            </a:xfrm>
            <a:custGeom>
              <a:avLst/>
              <a:gdLst>
                <a:gd name="connsiteX0" fmla="*/ 0 w 5867400"/>
                <a:gd name="connsiteY0" fmla="*/ 583184 h 3499032"/>
                <a:gd name="connsiteX1" fmla="*/ 583184 w 5867400"/>
                <a:gd name="connsiteY1" fmla="*/ 0 h 3499032"/>
                <a:gd name="connsiteX2" fmla="*/ 5284216 w 5867400"/>
                <a:gd name="connsiteY2" fmla="*/ 0 h 3499032"/>
                <a:gd name="connsiteX3" fmla="*/ 5867400 w 5867400"/>
                <a:gd name="connsiteY3" fmla="*/ 583184 h 3499032"/>
                <a:gd name="connsiteX4" fmla="*/ 5867400 w 5867400"/>
                <a:gd name="connsiteY4" fmla="*/ 2915848 h 3499032"/>
                <a:gd name="connsiteX5" fmla="*/ 5284216 w 5867400"/>
                <a:gd name="connsiteY5" fmla="*/ 3499032 h 3499032"/>
                <a:gd name="connsiteX6" fmla="*/ 583184 w 5867400"/>
                <a:gd name="connsiteY6" fmla="*/ 3499032 h 3499032"/>
                <a:gd name="connsiteX7" fmla="*/ 0 w 5867400"/>
                <a:gd name="connsiteY7" fmla="*/ 2915848 h 3499032"/>
                <a:gd name="connsiteX8" fmla="*/ 0 w 5867400"/>
                <a:gd name="connsiteY8" fmla="*/ 583184 h 349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400" h="3499032" fill="none" extrusionOk="0">
                  <a:moveTo>
                    <a:pt x="0" y="583184"/>
                  </a:moveTo>
                  <a:cubicBezTo>
                    <a:pt x="658" y="278898"/>
                    <a:pt x="266014" y="8247"/>
                    <a:pt x="583184" y="0"/>
                  </a:cubicBezTo>
                  <a:cubicBezTo>
                    <a:pt x="2813142" y="72427"/>
                    <a:pt x="3266320" y="61419"/>
                    <a:pt x="5284216" y="0"/>
                  </a:cubicBezTo>
                  <a:cubicBezTo>
                    <a:pt x="5600971" y="-36685"/>
                    <a:pt x="5851245" y="256213"/>
                    <a:pt x="5867400" y="583184"/>
                  </a:cubicBezTo>
                  <a:cubicBezTo>
                    <a:pt x="5968276" y="819871"/>
                    <a:pt x="5760087" y="2450428"/>
                    <a:pt x="5867400" y="2915848"/>
                  </a:cubicBezTo>
                  <a:cubicBezTo>
                    <a:pt x="5872103" y="3214061"/>
                    <a:pt x="5566487" y="3454400"/>
                    <a:pt x="5284216" y="3499032"/>
                  </a:cubicBezTo>
                  <a:cubicBezTo>
                    <a:pt x="3216903" y="3528859"/>
                    <a:pt x="2080153" y="3419726"/>
                    <a:pt x="583184" y="3499032"/>
                  </a:cubicBezTo>
                  <a:cubicBezTo>
                    <a:pt x="309443" y="3493567"/>
                    <a:pt x="-27275" y="3243325"/>
                    <a:pt x="0" y="2915848"/>
                  </a:cubicBezTo>
                  <a:cubicBezTo>
                    <a:pt x="50037" y="2281067"/>
                    <a:pt x="770" y="1652062"/>
                    <a:pt x="0" y="583184"/>
                  </a:cubicBezTo>
                  <a:close/>
                </a:path>
                <a:path w="5867400" h="3499032" stroke="0" extrusionOk="0">
                  <a:moveTo>
                    <a:pt x="0" y="583184"/>
                  </a:moveTo>
                  <a:cubicBezTo>
                    <a:pt x="57304" y="276720"/>
                    <a:pt x="287415" y="54826"/>
                    <a:pt x="583184" y="0"/>
                  </a:cubicBezTo>
                  <a:cubicBezTo>
                    <a:pt x="1057140" y="123000"/>
                    <a:pt x="3282072" y="-96860"/>
                    <a:pt x="5284216" y="0"/>
                  </a:cubicBezTo>
                  <a:cubicBezTo>
                    <a:pt x="5582102" y="-18442"/>
                    <a:pt x="5885932" y="223738"/>
                    <a:pt x="5867400" y="583184"/>
                  </a:cubicBezTo>
                  <a:cubicBezTo>
                    <a:pt x="5870573" y="1301107"/>
                    <a:pt x="5961667" y="2578440"/>
                    <a:pt x="5867400" y="2915848"/>
                  </a:cubicBezTo>
                  <a:cubicBezTo>
                    <a:pt x="5837424" y="3248792"/>
                    <a:pt x="5587385" y="3495936"/>
                    <a:pt x="5284216" y="3499032"/>
                  </a:cubicBezTo>
                  <a:cubicBezTo>
                    <a:pt x="3091785" y="3338325"/>
                    <a:pt x="1312078" y="3538699"/>
                    <a:pt x="583184" y="3499032"/>
                  </a:cubicBezTo>
                  <a:cubicBezTo>
                    <a:pt x="249460" y="3496681"/>
                    <a:pt x="-52085" y="3214336"/>
                    <a:pt x="0" y="2915848"/>
                  </a:cubicBezTo>
                  <a:cubicBezTo>
                    <a:pt x="32216" y="2005899"/>
                    <a:pt x="57206" y="1677411"/>
                    <a:pt x="0" y="583184"/>
                  </a:cubicBezTo>
                  <a:close/>
                </a:path>
              </a:pathLst>
            </a:custGeom>
            <a:solidFill>
              <a:schemeClr val="accent3">
                <a:lumMod val="20000"/>
                <a:lumOff val="80000"/>
              </a:schemeClr>
            </a:solidFill>
            <a:ln>
              <a:solidFill>
                <a:schemeClr val="accent3">
                  <a:lumMod val="75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Chuẩn bị trước </a:t>
              </a: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Chủ đề 3. Cảnh đẹp quê hương </a:t>
              </a:r>
            </a:p>
          </p:txBody>
        </p:sp>
        <p:pic>
          <p:nvPicPr>
            <p:cNvPr id="10" name="Picture 2" descr="Pin ">
              <a:extLst>
                <a:ext uri="{FF2B5EF4-FFF2-40B4-BE49-F238E27FC236}">
                  <a16:creationId xmlns:a16="http://schemas.microsoft.com/office/drawing/2014/main" xmlns="" id="{40076A5A-6CCD-DA98-48D6-2DF1B30DDB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239399">
              <a:off x="13727796" y="2549481"/>
              <a:ext cx="697261" cy="6972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02119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64E5E31-4BDE-D93B-5516-950D953E000D}"/>
              </a:ext>
            </a:extLst>
          </p:cNvPr>
          <p:cNvSpPr txBox="1"/>
          <p:nvPr/>
        </p:nvSpPr>
        <p:spPr>
          <a:xfrm>
            <a:off x="1409700" y="285750"/>
            <a:ext cx="15468600" cy="1015663"/>
          </a:xfrm>
          <a:prstGeom prst="rect">
            <a:avLst/>
          </a:prstGeom>
          <a:noFill/>
        </p:spPr>
        <p:txBody>
          <a:bodyPr wrap="square" rtlCol="0">
            <a:spAutoFit/>
          </a:bodyPr>
          <a:lstStyle/>
          <a:p>
            <a:pPr algn="ctr"/>
            <a:r>
              <a:rPr lang="en-US" sz="6000" b="1">
                <a:solidFill>
                  <a:srgbClr val="243D1F"/>
                </a:solidFill>
                <a:latin typeface="Arial" panose="020B0604020202020204" pitchFamily="34" charset="0"/>
                <a:cs typeface="Arial" panose="020B0604020202020204" pitchFamily="34" charset="0"/>
              </a:rPr>
              <a:t>KHỞI ĐỘNG </a:t>
            </a:r>
          </a:p>
        </p:txBody>
      </p:sp>
      <p:pic>
        <p:nvPicPr>
          <p:cNvPr id="4" name="Picture 3">
            <a:extLst>
              <a:ext uri="{FF2B5EF4-FFF2-40B4-BE49-F238E27FC236}">
                <a16:creationId xmlns:a16="http://schemas.microsoft.com/office/drawing/2014/main" xmlns="" id="{9EC35736-3BAB-E074-CA05-D6BD17A3C97E}"/>
              </a:ext>
            </a:extLst>
          </p:cNvPr>
          <p:cNvPicPr>
            <a:picLocks noChangeAspect="1"/>
          </p:cNvPicPr>
          <p:nvPr/>
        </p:nvPicPr>
        <p:blipFill>
          <a:blip r:embed="rId3"/>
          <a:stretch>
            <a:fillRect/>
          </a:stretch>
        </p:blipFill>
        <p:spPr>
          <a:xfrm>
            <a:off x="991789" y="1349038"/>
            <a:ext cx="4824862" cy="6315364"/>
          </a:xfrm>
          <a:prstGeom prst="rect">
            <a:avLst/>
          </a:prstGeom>
        </p:spPr>
      </p:pic>
      <p:pic>
        <p:nvPicPr>
          <p:cNvPr id="5" name="Picture 4">
            <a:extLst>
              <a:ext uri="{FF2B5EF4-FFF2-40B4-BE49-F238E27FC236}">
                <a16:creationId xmlns:a16="http://schemas.microsoft.com/office/drawing/2014/main" xmlns="" id="{C883B9CC-B726-04B4-EF1E-58D04C3DA8FC}"/>
              </a:ext>
            </a:extLst>
          </p:cNvPr>
          <p:cNvPicPr>
            <a:picLocks noChangeAspect="1"/>
          </p:cNvPicPr>
          <p:nvPr/>
        </p:nvPicPr>
        <p:blipFill>
          <a:blip r:embed="rId4"/>
          <a:stretch>
            <a:fillRect/>
          </a:stretch>
        </p:blipFill>
        <p:spPr>
          <a:xfrm>
            <a:off x="6781754" y="1391153"/>
            <a:ext cx="4902342" cy="6275517"/>
          </a:xfrm>
          <a:prstGeom prst="rect">
            <a:avLst/>
          </a:prstGeom>
        </p:spPr>
      </p:pic>
      <p:pic>
        <p:nvPicPr>
          <p:cNvPr id="6" name="Picture 5">
            <a:extLst>
              <a:ext uri="{FF2B5EF4-FFF2-40B4-BE49-F238E27FC236}">
                <a16:creationId xmlns:a16="http://schemas.microsoft.com/office/drawing/2014/main" xmlns="" id="{E5767C25-40CB-FA96-3727-C3A5D1D779AC}"/>
              </a:ext>
            </a:extLst>
          </p:cNvPr>
          <p:cNvPicPr>
            <a:picLocks noChangeAspect="1"/>
          </p:cNvPicPr>
          <p:nvPr/>
        </p:nvPicPr>
        <p:blipFill>
          <a:blip r:embed="rId5"/>
          <a:stretch>
            <a:fillRect/>
          </a:stretch>
        </p:blipFill>
        <p:spPr>
          <a:xfrm>
            <a:off x="12649200" y="4608353"/>
            <a:ext cx="4788339" cy="2987627"/>
          </a:xfrm>
          <a:prstGeom prst="rect">
            <a:avLst/>
          </a:prstGeom>
        </p:spPr>
      </p:pic>
      <p:pic>
        <p:nvPicPr>
          <p:cNvPr id="7" name="Picture 6">
            <a:extLst>
              <a:ext uri="{FF2B5EF4-FFF2-40B4-BE49-F238E27FC236}">
                <a16:creationId xmlns:a16="http://schemas.microsoft.com/office/drawing/2014/main" xmlns="" id="{D3B7DE68-1D5B-6948-7B11-D93E6BD60CA9}"/>
              </a:ext>
            </a:extLst>
          </p:cNvPr>
          <p:cNvPicPr>
            <a:picLocks noChangeAspect="1"/>
          </p:cNvPicPr>
          <p:nvPr/>
        </p:nvPicPr>
        <p:blipFill>
          <a:blip r:embed="rId6"/>
          <a:stretch>
            <a:fillRect/>
          </a:stretch>
        </p:blipFill>
        <p:spPr>
          <a:xfrm>
            <a:off x="12649200" y="1320463"/>
            <a:ext cx="4647011" cy="2987627"/>
          </a:xfrm>
          <a:prstGeom prst="rect">
            <a:avLst/>
          </a:prstGeom>
        </p:spPr>
      </p:pic>
      <p:grpSp>
        <p:nvGrpSpPr>
          <p:cNvPr id="11" name="Group 10">
            <a:extLst>
              <a:ext uri="{FF2B5EF4-FFF2-40B4-BE49-F238E27FC236}">
                <a16:creationId xmlns:a16="http://schemas.microsoft.com/office/drawing/2014/main" xmlns="" id="{F7D9DC06-5F39-B811-A706-D2C2A8591F8D}"/>
              </a:ext>
            </a:extLst>
          </p:cNvPr>
          <p:cNvGrpSpPr/>
          <p:nvPr/>
        </p:nvGrpSpPr>
        <p:grpSpPr>
          <a:xfrm>
            <a:off x="736625" y="7964665"/>
            <a:ext cx="16992600" cy="2036585"/>
            <a:chOff x="736625" y="7993240"/>
            <a:chExt cx="16992600" cy="2036585"/>
          </a:xfrm>
        </p:grpSpPr>
        <p:sp>
          <p:nvSpPr>
            <p:cNvPr id="10" name="Rectangle: Rounded Corners 9">
              <a:extLst>
                <a:ext uri="{FF2B5EF4-FFF2-40B4-BE49-F238E27FC236}">
                  <a16:creationId xmlns:a16="http://schemas.microsoft.com/office/drawing/2014/main" xmlns="" id="{E4141843-CE8F-831D-A7B4-C81F5C649906}"/>
                </a:ext>
              </a:extLst>
            </p:cNvPr>
            <p:cNvSpPr/>
            <p:nvPr/>
          </p:nvSpPr>
          <p:spPr>
            <a:xfrm>
              <a:off x="736625" y="7993240"/>
              <a:ext cx="16992600" cy="203658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3E916BA1-353D-C0DF-B799-8B46A68F0CAC}"/>
                </a:ext>
              </a:extLst>
            </p:cNvPr>
            <p:cNvSpPr txBox="1"/>
            <p:nvPr/>
          </p:nvSpPr>
          <p:spPr>
            <a:xfrm>
              <a:off x="2209800" y="8099070"/>
              <a:ext cx="14465739" cy="1824923"/>
            </a:xfrm>
            <a:prstGeom prst="rect">
              <a:avLst/>
            </a:prstGeom>
            <a:noFill/>
          </p:spPr>
          <p:txBody>
            <a:bodyPr wrap="square">
              <a:spAutoFit/>
            </a:bodyPr>
            <a:lstStyle/>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Em từng nhìn thấy những bức tranh dân gian ở đâu?</a:t>
              </a:r>
            </a:p>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Em có cảm nhận gì sau khi quan sát những bức tranh đó</a:t>
              </a:r>
            </a:p>
          </p:txBody>
        </p:sp>
      </p:grpSp>
    </p:spTree>
    <p:extLst>
      <p:ext uri="{BB962C8B-B14F-4D97-AF65-F5344CB8AC3E}">
        <p14:creationId xmlns:p14="http://schemas.microsoft.com/office/powerpoint/2010/main" val="1223646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E9DB"/>
        </a:solidFill>
        <a:effectLst/>
      </p:bgPr>
    </p:bg>
    <p:spTree>
      <p:nvGrpSpPr>
        <p:cNvPr id="1" name=""/>
        <p:cNvGrpSpPr/>
        <p:nvPr/>
      </p:nvGrpSpPr>
      <p:grpSpPr>
        <a:xfrm>
          <a:off x="0" y="0"/>
          <a:ext cx="0" cy="0"/>
          <a:chOff x="0" y="0"/>
          <a:chExt cx="0" cy="0"/>
        </a:xfrm>
      </p:grpSpPr>
      <p:sp>
        <p:nvSpPr>
          <p:cNvPr id="2" name="Freeform 2"/>
          <p:cNvSpPr/>
          <p:nvPr/>
        </p:nvSpPr>
        <p:spPr>
          <a:xfrm rot="-1122935">
            <a:off x="-888413" y="4928902"/>
            <a:ext cx="3338925" cy="5320997"/>
          </a:xfrm>
          <a:custGeom>
            <a:avLst/>
            <a:gdLst/>
            <a:ahLst/>
            <a:cxnLst/>
            <a:rect l="l" t="t" r="r" b="b"/>
            <a:pathLst>
              <a:path w="2552290" h="4067395">
                <a:moveTo>
                  <a:pt x="0" y="0"/>
                </a:moveTo>
                <a:lnTo>
                  <a:pt x="2552290" y="0"/>
                </a:lnTo>
                <a:lnTo>
                  <a:pt x="2552290" y="4067395"/>
                </a:lnTo>
                <a:lnTo>
                  <a:pt x="0" y="4067395"/>
                </a:lnTo>
                <a:lnTo>
                  <a:pt x="0" y="0"/>
                </a:lnTo>
                <a:close/>
              </a:path>
            </a:pathLst>
          </a:custGeom>
          <a:blipFill>
            <a:blip r:embed="rId2"/>
            <a:stretch>
              <a:fillRect/>
            </a:stretch>
          </a:blipFill>
        </p:spPr>
      </p:sp>
      <p:sp>
        <p:nvSpPr>
          <p:cNvPr id="5" name="TextBox 5"/>
          <p:cNvSpPr txBox="1"/>
          <p:nvPr/>
        </p:nvSpPr>
        <p:spPr>
          <a:xfrm>
            <a:off x="781050" y="2372165"/>
            <a:ext cx="16725900" cy="4780668"/>
          </a:xfrm>
          <a:prstGeom prst="rect">
            <a:avLst/>
          </a:prstGeom>
        </p:spPr>
        <p:txBody>
          <a:bodyPr wrap="square" lIns="0" tIns="0" rIns="0" bIns="0" rtlCol="0" anchor="t">
            <a:spAutoFit/>
          </a:bodyPr>
          <a:lstStyle/>
          <a:p>
            <a:pPr algn="ctr">
              <a:lnSpc>
                <a:spcPct val="150000"/>
              </a:lnSpc>
            </a:pPr>
            <a:r>
              <a:rPr lang="en-US" sz="7200" b="1">
                <a:solidFill>
                  <a:srgbClr val="243D1F"/>
                </a:solidFill>
                <a:latin typeface="Arial" panose="020B0604020202020204" pitchFamily="34" charset="0"/>
                <a:cs typeface="Arial" panose="020B0604020202020204" pitchFamily="34" charset="0"/>
              </a:rPr>
              <a:t>TẠM BIỆT CÁC EM!</a:t>
            </a:r>
          </a:p>
          <a:p>
            <a:pPr algn="ctr">
              <a:lnSpc>
                <a:spcPct val="150000"/>
              </a:lnSpc>
            </a:pPr>
            <a:r>
              <a:rPr lang="en-US" sz="7200" b="1">
                <a:solidFill>
                  <a:srgbClr val="243D1F"/>
                </a:solidFill>
                <a:latin typeface="Arial" panose="020B0604020202020204" pitchFamily="34" charset="0"/>
                <a:cs typeface="Arial" panose="020B0604020202020204" pitchFamily="34" charset="0"/>
              </a:rPr>
              <a:t>CẢM ƠN CÁC EM ĐÃ CHÚ Ý </a:t>
            </a:r>
          </a:p>
          <a:p>
            <a:pPr algn="ctr">
              <a:lnSpc>
                <a:spcPct val="150000"/>
              </a:lnSpc>
            </a:pPr>
            <a:r>
              <a:rPr lang="en-US" sz="7200" b="1">
                <a:solidFill>
                  <a:srgbClr val="243D1F"/>
                </a:solidFill>
                <a:latin typeface="Arial" panose="020B0604020202020204" pitchFamily="34" charset="0"/>
                <a:cs typeface="Arial" panose="020B0604020202020204" pitchFamily="34" charset="0"/>
              </a:rPr>
              <a:t>LẮNG NGHE BÀI GIẢNG!</a:t>
            </a:r>
          </a:p>
        </p:txBody>
      </p:sp>
      <p:sp>
        <p:nvSpPr>
          <p:cNvPr id="6" name="Freeform 6"/>
          <p:cNvSpPr/>
          <p:nvPr/>
        </p:nvSpPr>
        <p:spPr>
          <a:xfrm rot="1159370" flipH="1">
            <a:off x="16028135" y="5165985"/>
            <a:ext cx="3346755" cy="5333473"/>
          </a:xfrm>
          <a:custGeom>
            <a:avLst/>
            <a:gdLst/>
            <a:ahLst/>
            <a:cxnLst/>
            <a:rect l="l" t="t" r="r" b="b"/>
            <a:pathLst>
              <a:path w="3346755" h="5333473">
                <a:moveTo>
                  <a:pt x="3346754" y="0"/>
                </a:moveTo>
                <a:lnTo>
                  <a:pt x="0" y="0"/>
                </a:lnTo>
                <a:lnTo>
                  <a:pt x="0" y="5333474"/>
                </a:lnTo>
                <a:lnTo>
                  <a:pt x="3346754" y="5333474"/>
                </a:lnTo>
                <a:lnTo>
                  <a:pt x="3346754" y="0"/>
                </a:lnTo>
                <a:close/>
              </a:path>
            </a:pathLst>
          </a:custGeom>
          <a:blipFill>
            <a:blip r:embed="rId2"/>
            <a:stretch>
              <a:fillRect/>
            </a:stretch>
          </a:blipFill>
        </p:spPr>
      </p:sp>
    </p:spTree>
    <p:extLst>
      <p:ext uri="{BB962C8B-B14F-4D97-AF65-F5344CB8AC3E}">
        <p14:creationId xmlns:p14="http://schemas.microsoft.com/office/powerpoint/2010/main" val="1362991350"/>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43D1F"/>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103A92AA-2D8B-4BAB-B21C-89D647EEE0A9}"/>
              </a:ext>
            </a:extLst>
          </p:cNvPr>
          <p:cNvSpPr/>
          <p:nvPr/>
        </p:nvSpPr>
        <p:spPr>
          <a:xfrm>
            <a:off x="8534400" y="305071"/>
            <a:ext cx="9296400" cy="973353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flipH="1">
            <a:off x="-356401" y="1011239"/>
            <a:ext cx="3252001" cy="4808874"/>
          </a:xfrm>
          <a:custGeom>
            <a:avLst/>
            <a:gdLst/>
            <a:ahLst/>
            <a:cxnLst/>
            <a:rect l="l" t="t" r="r" b="b"/>
            <a:pathLst>
              <a:path w="3252001" h="4808874">
                <a:moveTo>
                  <a:pt x="3252001" y="0"/>
                </a:moveTo>
                <a:lnTo>
                  <a:pt x="0" y="0"/>
                </a:lnTo>
                <a:lnTo>
                  <a:pt x="0" y="4808874"/>
                </a:lnTo>
                <a:lnTo>
                  <a:pt x="3252001" y="4808874"/>
                </a:lnTo>
                <a:lnTo>
                  <a:pt x="3252001" y="0"/>
                </a:lnTo>
                <a:close/>
              </a:path>
            </a:pathLst>
          </a:custGeom>
          <a:blipFill>
            <a:blip r:embed="rId2"/>
            <a:stretch>
              <a:fillRect/>
            </a:stretch>
          </a:blipFill>
        </p:spPr>
      </p:sp>
      <p:pic>
        <p:nvPicPr>
          <p:cNvPr id="11" name="Picture 10">
            <a:extLst>
              <a:ext uri="{FF2B5EF4-FFF2-40B4-BE49-F238E27FC236}">
                <a16:creationId xmlns:a16="http://schemas.microsoft.com/office/drawing/2014/main" xmlns="" id="{8A5292CA-704B-78B8-097A-88CC52A63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247900"/>
            <a:ext cx="6959575" cy="6430509"/>
          </a:xfrm>
          <a:prstGeom prst="ellipse">
            <a:avLst/>
          </a:prstGeom>
        </p:spPr>
      </p:pic>
      <p:sp>
        <p:nvSpPr>
          <p:cNvPr id="4" name="Freeform 4"/>
          <p:cNvSpPr/>
          <p:nvPr/>
        </p:nvSpPr>
        <p:spPr>
          <a:xfrm rot="2521797">
            <a:off x="5981655" y="4355489"/>
            <a:ext cx="3429091" cy="5073029"/>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sp>
        <p:nvSpPr>
          <p:cNvPr id="13" name="TextBox 12">
            <a:extLst>
              <a:ext uri="{FF2B5EF4-FFF2-40B4-BE49-F238E27FC236}">
                <a16:creationId xmlns:a16="http://schemas.microsoft.com/office/drawing/2014/main" xmlns="" id="{FD61DFF9-9C22-0AB9-5610-F94D883BAD8C}"/>
              </a:ext>
            </a:extLst>
          </p:cNvPr>
          <p:cNvSpPr txBox="1"/>
          <p:nvPr/>
        </p:nvSpPr>
        <p:spPr>
          <a:xfrm>
            <a:off x="9105900" y="1439257"/>
            <a:ext cx="80772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KẾT LUẬN </a:t>
            </a:r>
          </a:p>
        </p:txBody>
      </p:sp>
      <p:sp>
        <p:nvSpPr>
          <p:cNvPr id="14" name="TextBox 13">
            <a:extLst>
              <a:ext uri="{FF2B5EF4-FFF2-40B4-BE49-F238E27FC236}">
                <a16:creationId xmlns:a16="http://schemas.microsoft.com/office/drawing/2014/main" xmlns="" id="{357B329E-A905-940C-E0C2-E841507DE08C}"/>
              </a:ext>
            </a:extLst>
          </p:cNvPr>
          <p:cNvSpPr txBox="1"/>
          <p:nvPr/>
        </p:nvSpPr>
        <p:spPr>
          <a:xfrm>
            <a:off x="9639300" y="2406171"/>
            <a:ext cx="7086600" cy="6441572"/>
          </a:xfrm>
          <a:prstGeom prst="rect">
            <a:avLst/>
          </a:prstGeom>
          <a:noFill/>
        </p:spPr>
        <p:txBody>
          <a:bodyPr wrap="square" rtlCol="0">
            <a:spAutoFit/>
          </a:bodyPr>
          <a:lstStyle/>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Tranh dân gian thường được thấy ở trong nhà vào dịp lễ Tết.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Tranh dân gian thường có nội dung gần gũi, tạo cảm nhận chân thật với đời sống xã hội.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2204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xmlns="" id="{E6B19CC5-3952-302D-04B3-1344341DE72F}"/>
              </a:ext>
            </a:extLst>
          </p:cNvPr>
          <p:cNvGrpSpPr/>
          <p:nvPr/>
        </p:nvGrpSpPr>
        <p:grpSpPr>
          <a:xfrm rot="21223888">
            <a:off x="-436884" y="6874401"/>
            <a:ext cx="20393025" cy="5676066"/>
            <a:chOff x="-789668" y="5981700"/>
            <a:chExt cx="17508574" cy="5676066"/>
          </a:xfrm>
        </p:grpSpPr>
        <p:cxnSp>
          <p:nvCxnSpPr>
            <p:cNvPr id="25" name="Straight Connector 24">
              <a:extLst>
                <a:ext uri="{FF2B5EF4-FFF2-40B4-BE49-F238E27FC236}">
                  <a16:creationId xmlns:a16="http://schemas.microsoft.com/office/drawing/2014/main" xmlns="" id="{29FB1459-AF2A-A476-B517-B67F3E880827}"/>
                </a:ext>
              </a:extLst>
            </p:cNvPr>
            <p:cNvCxnSpPr>
              <a:cxnSpLocks/>
            </p:cNvCxnSpPr>
            <p:nvPr/>
          </p:nvCxnSpPr>
          <p:spPr>
            <a:xfrm>
              <a:off x="2895600" y="5981700"/>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7D831E06-EC84-B7D5-0410-239786213602}"/>
                </a:ext>
              </a:extLst>
            </p:cNvPr>
            <p:cNvCxnSpPr>
              <a:cxnSpLocks/>
            </p:cNvCxnSpPr>
            <p:nvPr/>
          </p:nvCxnSpPr>
          <p:spPr>
            <a:xfrm>
              <a:off x="4750743" y="6357937"/>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A45C3103-88A1-C740-F30F-607045630032}"/>
                </a:ext>
              </a:extLst>
            </p:cNvPr>
            <p:cNvCxnSpPr>
              <a:cxnSpLocks/>
            </p:cNvCxnSpPr>
            <p:nvPr/>
          </p:nvCxnSpPr>
          <p:spPr>
            <a:xfrm>
              <a:off x="6490172" y="6591300"/>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F4083B92-7A9D-AAFB-A907-4AE0359BE855}"/>
                </a:ext>
              </a:extLst>
            </p:cNvPr>
            <p:cNvCxnSpPr>
              <a:cxnSpLocks/>
            </p:cNvCxnSpPr>
            <p:nvPr/>
          </p:nvCxnSpPr>
          <p:spPr>
            <a:xfrm>
              <a:off x="8229600" y="6824663"/>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45A856B3-8FAF-A8CC-1E23-73CB8373339E}"/>
                </a:ext>
              </a:extLst>
            </p:cNvPr>
            <p:cNvCxnSpPr>
              <a:cxnSpLocks/>
            </p:cNvCxnSpPr>
            <p:nvPr/>
          </p:nvCxnSpPr>
          <p:spPr>
            <a:xfrm>
              <a:off x="1556130" y="6126958"/>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0EDE5EC5-177D-F356-EA07-5A42C46CF10A}"/>
                </a:ext>
              </a:extLst>
            </p:cNvPr>
            <p:cNvCxnSpPr>
              <a:cxnSpLocks/>
            </p:cNvCxnSpPr>
            <p:nvPr/>
          </p:nvCxnSpPr>
          <p:spPr>
            <a:xfrm>
              <a:off x="10201184" y="7224296"/>
              <a:ext cx="4800600" cy="42672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3E4435D4-A6E3-3E07-87A8-96AFB23E19D8}"/>
                </a:ext>
              </a:extLst>
            </p:cNvPr>
            <p:cNvCxnSpPr>
              <a:cxnSpLocks/>
            </p:cNvCxnSpPr>
            <p:nvPr/>
          </p:nvCxnSpPr>
          <p:spPr>
            <a:xfrm>
              <a:off x="73410" y="6228794"/>
              <a:ext cx="5547047" cy="4930708"/>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91FE4FF2-5403-B07F-14E7-F2B9965B124B}"/>
                </a:ext>
              </a:extLst>
            </p:cNvPr>
            <p:cNvCxnSpPr>
              <a:cxnSpLocks/>
            </p:cNvCxnSpPr>
            <p:nvPr/>
          </p:nvCxnSpPr>
          <p:spPr>
            <a:xfrm>
              <a:off x="11583814" y="7093240"/>
              <a:ext cx="5135092" cy="456452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4F42F88A-F9B9-2E36-534B-25D28C9A5FA0}"/>
                </a:ext>
              </a:extLst>
            </p:cNvPr>
            <p:cNvCxnSpPr>
              <a:cxnSpLocks/>
            </p:cNvCxnSpPr>
            <p:nvPr/>
          </p:nvCxnSpPr>
          <p:spPr>
            <a:xfrm flipH="1">
              <a:off x="7989242" y="8100596"/>
              <a:ext cx="6401537" cy="2514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CB74FDA-4E5E-1C77-0242-25F8BC2F5E3F}"/>
                </a:ext>
              </a:extLst>
            </p:cNvPr>
            <p:cNvCxnSpPr>
              <a:cxnSpLocks/>
            </p:cNvCxnSpPr>
            <p:nvPr/>
          </p:nvCxnSpPr>
          <p:spPr>
            <a:xfrm flipH="1">
              <a:off x="5147556" y="7666162"/>
              <a:ext cx="8041485" cy="315879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F25374AD-60ED-8DEC-45F9-3B0DBF11EB4C}"/>
                </a:ext>
              </a:extLst>
            </p:cNvPr>
            <p:cNvCxnSpPr>
              <a:cxnSpLocks/>
            </p:cNvCxnSpPr>
            <p:nvPr/>
          </p:nvCxnSpPr>
          <p:spPr>
            <a:xfrm flipH="1">
              <a:off x="3956430" y="7041891"/>
              <a:ext cx="8349131" cy="3279638"/>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74AEECCE-9DB4-EDF9-8B89-BC1633253CCB}"/>
                </a:ext>
              </a:extLst>
            </p:cNvPr>
            <p:cNvCxnSpPr>
              <a:cxnSpLocks/>
            </p:cNvCxnSpPr>
            <p:nvPr/>
          </p:nvCxnSpPr>
          <p:spPr>
            <a:xfrm flipH="1">
              <a:off x="8420839" y="8852859"/>
              <a:ext cx="6401537" cy="2514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AEC655E4-D029-3AB0-FB42-92DEA78996B8}"/>
                </a:ext>
              </a:extLst>
            </p:cNvPr>
            <p:cNvCxnSpPr>
              <a:cxnSpLocks/>
            </p:cNvCxnSpPr>
            <p:nvPr/>
          </p:nvCxnSpPr>
          <p:spPr>
            <a:xfrm flipH="1">
              <a:off x="1729458" y="7224296"/>
              <a:ext cx="7237156" cy="284284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D7DCED03-BB23-463C-83DE-8D4E3559C77A}"/>
                </a:ext>
              </a:extLst>
            </p:cNvPr>
            <p:cNvCxnSpPr>
              <a:cxnSpLocks/>
            </p:cNvCxnSpPr>
            <p:nvPr/>
          </p:nvCxnSpPr>
          <p:spPr>
            <a:xfrm flipH="1">
              <a:off x="459918" y="6741310"/>
              <a:ext cx="6872253" cy="269950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D4C89DA1-08A4-8DD2-2693-34C78B75C7C1}"/>
                </a:ext>
              </a:extLst>
            </p:cNvPr>
            <p:cNvCxnSpPr>
              <a:cxnSpLocks/>
            </p:cNvCxnSpPr>
            <p:nvPr/>
          </p:nvCxnSpPr>
          <p:spPr>
            <a:xfrm flipH="1">
              <a:off x="-789668" y="6493253"/>
              <a:ext cx="6401537" cy="2514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Freeform 7"/>
          <p:cNvSpPr/>
          <p:nvPr/>
        </p:nvSpPr>
        <p:spPr>
          <a:xfrm rot="20665575">
            <a:off x="-628004" y="5107206"/>
            <a:ext cx="3155037" cy="4835506"/>
          </a:xfrm>
          <a:custGeom>
            <a:avLst/>
            <a:gdLst/>
            <a:ahLst/>
            <a:cxnLst/>
            <a:rect l="l" t="t" r="r" b="b"/>
            <a:pathLst>
              <a:path w="4112866" h="6081873">
                <a:moveTo>
                  <a:pt x="0" y="0"/>
                </a:moveTo>
                <a:lnTo>
                  <a:pt x="4112867" y="0"/>
                </a:lnTo>
                <a:lnTo>
                  <a:pt x="4112867" y="6081872"/>
                </a:lnTo>
                <a:lnTo>
                  <a:pt x="0" y="6081872"/>
                </a:lnTo>
                <a:lnTo>
                  <a:pt x="0" y="0"/>
                </a:lnTo>
                <a:close/>
              </a:path>
            </a:pathLst>
          </a:custGeom>
          <a:blipFill>
            <a:blip r:embed="rId2">
              <a:alphaModFix amt="90000"/>
            </a:blip>
            <a:stretch>
              <a:fillRect/>
            </a:stretch>
          </a:blipFill>
        </p:spPr>
      </p:sp>
      <p:pic>
        <p:nvPicPr>
          <p:cNvPr id="17" name="Picture 16">
            <a:extLst>
              <a:ext uri="{FF2B5EF4-FFF2-40B4-BE49-F238E27FC236}">
                <a16:creationId xmlns:a16="http://schemas.microsoft.com/office/drawing/2014/main" xmlns="" id="{75129930-D8BA-C7EF-8491-4E9AB414A647}"/>
              </a:ext>
            </a:extLst>
          </p:cNvPr>
          <p:cNvPicPr>
            <a:picLocks noChangeAspect="1"/>
          </p:cNvPicPr>
          <p:nvPr/>
        </p:nvPicPr>
        <p:blipFill>
          <a:blip r:embed="rId3"/>
          <a:stretch>
            <a:fillRect/>
          </a:stretch>
        </p:blipFill>
        <p:spPr>
          <a:xfrm>
            <a:off x="13030200" y="5753100"/>
            <a:ext cx="6883399" cy="5505033"/>
          </a:xfrm>
          <a:prstGeom prst="rect">
            <a:avLst/>
          </a:prstGeom>
        </p:spPr>
      </p:pic>
      <p:sp>
        <p:nvSpPr>
          <p:cNvPr id="21" name="Freeform 4">
            <a:extLst>
              <a:ext uri="{FF2B5EF4-FFF2-40B4-BE49-F238E27FC236}">
                <a16:creationId xmlns:a16="http://schemas.microsoft.com/office/drawing/2014/main" xmlns="" id="{98940DFD-7F83-0256-697E-A4E3BC58A223}"/>
              </a:ext>
            </a:extLst>
          </p:cNvPr>
          <p:cNvSpPr/>
          <p:nvPr/>
        </p:nvSpPr>
        <p:spPr>
          <a:xfrm rot="2521797">
            <a:off x="263053" y="6797255"/>
            <a:ext cx="3005435" cy="4444266"/>
          </a:xfrm>
          <a:custGeom>
            <a:avLst/>
            <a:gdLst/>
            <a:ahLst/>
            <a:cxnLst/>
            <a:rect l="l" t="t" r="r" b="b"/>
            <a:pathLst>
              <a:path w="3005435" h="4444266">
                <a:moveTo>
                  <a:pt x="0" y="0"/>
                </a:moveTo>
                <a:lnTo>
                  <a:pt x="3005435" y="0"/>
                </a:lnTo>
                <a:lnTo>
                  <a:pt x="3005435" y="4444266"/>
                </a:lnTo>
                <a:lnTo>
                  <a:pt x="0" y="4444266"/>
                </a:lnTo>
                <a:lnTo>
                  <a:pt x="0" y="0"/>
                </a:lnTo>
                <a:close/>
              </a:path>
            </a:pathLst>
          </a:custGeom>
          <a:blipFill>
            <a:blip r:embed="rId2"/>
            <a:stretch>
              <a:fillRect/>
            </a:stretch>
          </a:blipFill>
        </p:spPr>
      </p:sp>
      <p:sp>
        <p:nvSpPr>
          <p:cNvPr id="23" name="TextBox 22">
            <a:extLst>
              <a:ext uri="{FF2B5EF4-FFF2-40B4-BE49-F238E27FC236}">
                <a16:creationId xmlns:a16="http://schemas.microsoft.com/office/drawing/2014/main" xmlns="" id="{64290EE7-EB14-FE66-C973-8AF0256BF974}"/>
              </a:ext>
            </a:extLst>
          </p:cNvPr>
          <p:cNvSpPr txBox="1"/>
          <p:nvPr/>
        </p:nvSpPr>
        <p:spPr>
          <a:xfrm>
            <a:off x="-342900" y="540363"/>
            <a:ext cx="18973800" cy="4873001"/>
          </a:xfrm>
          <a:prstGeom prst="rect">
            <a:avLst/>
          </a:prstGeom>
          <a:noFill/>
        </p:spPr>
        <p:txBody>
          <a:bodyPr wrap="square" rtlCol="0">
            <a:spAutoFit/>
          </a:bodyPr>
          <a:lstStyle/>
          <a:p>
            <a:pPr algn="ctr">
              <a:lnSpc>
                <a:spcPct val="150000"/>
              </a:lnSpc>
            </a:pPr>
            <a:r>
              <a:rPr lang="en-US" sz="7200" b="1">
                <a:solidFill>
                  <a:srgbClr val="243D1F"/>
                </a:solidFill>
                <a:latin typeface="Arial" panose="020B0604020202020204" pitchFamily="34" charset="0"/>
                <a:cs typeface="Arial" panose="020B0604020202020204" pitchFamily="34" charset="0"/>
              </a:rPr>
              <a:t>CHỦ ĐỀ 2. </a:t>
            </a:r>
          </a:p>
          <a:p>
            <a:pPr algn="ctr">
              <a:lnSpc>
                <a:spcPct val="150000"/>
              </a:lnSpc>
            </a:pPr>
            <a:r>
              <a:rPr lang="en-US" sz="7200" b="1">
                <a:solidFill>
                  <a:srgbClr val="243D1F"/>
                </a:solidFill>
                <a:latin typeface="Arial" panose="020B0604020202020204" pitchFamily="34" charset="0"/>
                <a:cs typeface="Arial" panose="020B0604020202020204" pitchFamily="34" charset="0"/>
              </a:rPr>
              <a:t>MỘT SỐ DẠNG KHÔNG GIAN </a:t>
            </a:r>
          </a:p>
          <a:p>
            <a:pPr algn="ctr">
              <a:lnSpc>
                <a:spcPct val="150000"/>
              </a:lnSpc>
            </a:pPr>
            <a:r>
              <a:rPr lang="en-US" sz="7200" b="1">
                <a:solidFill>
                  <a:srgbClr val="243D1F"/>
                </a:solidFill>
                <a:latin typeface="Arial" panose="020B0604020202020204" pitchFamily="34" charset="0"/>
                <a:cs typeface="Arial" panose="020B0604020202020204" pitchFamily="34" charset="0"/>
              </a:rPr>
              <a:t>TRONG TRANH DÂN GIAN VIỆT NAM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43D1F"/>
        </a:solidFill>
        <a:effectLst/>
      </p:bgPr>
    </p:bg>
    <p:spTree>
      <p:nvGrpSpPr>
        <p:cNvPr id="1" name=""/>
        <p:cNvGrpSpPr/>
        <p:nvPr/>
      </p:nvGrpSpPr>
      <p:grpSpPr>
        <a:xfrm>
          <a:off x="0" y="0"/>
          <a:ext cx="0" cy="0"/>
          <a:chOff x="0" y="0"/>
          <a:chExt cx="0" cy="0"/>
        </a:xfrm>
      </p:grpSpPr>
      <p:sp>
        <p:nvSpPr>
          <p:cNvPr id="2" name="Freeform 2"/>
          <p:cNvSpPr/>
          <p:nvPr/>
        </p:nvSpPr>
        <p:spPr>
          <a:xfrm rot="15349943">
            <a:off x="-1339374" y="5876326"/>
            <a:ext cx="5608574" cy="5977392"/>
          </a:xfrm>
          <a:custGeom>
            <a:avLst/>
            <a:gdLst/>
            <a:ahLst/>
            <a:cxnLst/>
            <a:rect l="l" t="t" r="r" b="b"/>
            <a:pathLst>
              <a:path w="2783440" h="4435761">
                <a:moveTo>
                  <a:pt x="0" y="0"/>
                </a:moveTo>
                <a:lnTo>
                  <a:pt x="2783440" y="0"/>
                </a:lnTo>
                <a:lnTo>
                  <a:pt x="2783440" y="4435761"/>
                </a:lnTo>
                <a:lnTo>
                  <a:pt x="0" y="4435761"/>
                </a:lnTo>
                <a:lnTo>
                  <a:pt x="0" y="0"/>
                </a:lnTo>
                <a:close/>
              </a:path>
            </a:pathLst>
          </a:custGeom>
          <a:blipFill>
            <a:blip r:embed="rId2"/>
            <a:stretch>
              <a:fillRect/>
            </a:stretch>
          </a:blipFill>
        </p:spPr>
      </p:sp>
      <p:sp>
        <p:nvSpPr>
          <p:cNvPr id="3" name="Freeform 3"/>
          <p:cNvSpPr/>
          <p:nvPr/>
        </p:nvSpPr>
        <p:spPr>
          <a:xfrm rot="3138325">
            <a:off x="15575109" y="-1738386"/>
            <a:ext cx="3779658" cy="5077532"/>
          </a:xfrm>
          <a:custGeom>
            <a:avLst/>
            <a:gdLst/>
            <a:ahLst/>
            <a:cxnLst/>
            <a:rect l="l" t="t" r="r" b="b"/>
            <a:pathLst>
              <a:path w="2783440" h="4435761">
                <a:moveTo>
                  <a:pt x="0" y="0"/>
                </a:moveTo>
                <a:lnTo>
                  <a:pt x="2783440" y="0"/>
                </a:lnTo>
                <a:lnTo>
                  <a:pt x="2783440" y="4435761"/>
                </a:lnTo>
                <a:lnTo>
                  <a:pt x="0" y="4435761"/>
                </a:lnTo>
                <a:lnTo>
                  <a:pt x="0" y="0"/>
                </a:lnTo>
                <a:close/>
              </a:path>
            </a:pathLst>
          </a:custGeom>
          <a:blipFill>
            <a:blip r:embed="rId2"/>
            <a:stretch>
              <a:fillRect/>
            </a:stretch>
          </a:blipFill>
        </p:spPr>
      </p:sp>
      <p:sp>
        <p:nvSpPr>
          <p:cNvPr id="4" name="Freeform 4"/>
          <p:cNvSpPr/>
          <p:nvPr/>
        </p:nvSpPr>
        <p:spPr>
          <a:xfrm rot="16200000">
            <a:off x="-648427" y="7058599"/>
            <a:ext cx="4596529" cy="2866500"/>
          </a:xfrm>
          <a:custGeom>
            <a:avLst/>
            <a:gdLst/>
            <a:ahLst/>
            <a:cxnLst/>
            <a:rect l="l" t="t" r="r" b="b"/>
            <a:pathLst>
              <a:path w="5060253" h="3481453">
                <a:moveTo>
                  <a:pt x="0" y="0"/>
                </a:moveTo>
                <a:lnTo>
                  <a:pt x="5060253" y="0"/>
                </a:lnTo>
                <a:lnTo>
                  <a:pt x="5060253" y="3481453"/>
                </a:lnTo>
                <a:lnTo>
                  <a:pt x="0" y="3481453"/>
                </a:lnTo>
                <a:lnTo>
                  <a:pt x="0" y="0"/>
                </a:lnTo>
                <a:close/>
              </a:path>
            </a:pathLst>
          </a:custGeom>
          <a:blipFill>
            <a:blip r:embed="rId3"/>
            <a:stretch>
              <a:fillRect r="-34294" b="-201265"/>
            </a:stretch>
          </a:blipFill>
        </p:spPr>
      </p:sp>
      <p:sp>
        <p:nvSpPr>
          <p:cNvPr id="5" name="Freeform 5"/>
          <p:cNvSpPr/>
          <p:nvPr/>
        </p:nvSpPr>
        <p:spPr>
          <a:xfrm rot="3396852">
            <a:off x="14047223" y="640766"/>
            <a:ext cx="4771094" cy="2450504"/>
          </a:xfrm>
          <a:custGeom>
            <a:avLst/>
            <a:gdLst/>
            <a:ahLst/>
            <a:cxnLst/>
            <a:rect l="l" t="t" r="r" b="b"/>
            <a:pathLst>
              <a:path w="5466901" h="3761227">
                <a:moveTo>
                  <a:pt x="0" y="0"/>
                </a:moveTo>
                <a:lnTo>
                  <a:pt x="5466900" y="0"/>
                </a:lnTo>
                <a:lnTo>
                  <a:pt x="5466900" y="3761227"/>
                </a:lnTo>
                <a:lnTo>
                  <a:pt x="0" y="3761227"/>
                </a:lnTo>
                <a:lnTo>
                  <a:pt x="0" y="0"/>
                </a:lnTo>
                <a:close/>
              </a:path>
            </a:pathLst>
          </a:custGeom>
          <a:blipFill>
            <a:blip r:embed="rId3"/>
            <a:stretch>
              <a:fillRect r="-34294" b="-201265"/>
            </a:stretch>
          </a:blipFill>
        </p:spPr>
      </p:sp>
      <p:sp>
        <p:nvSpPr>
          <p:cNvPr id="9" name="Rectangle: Rounded Corners 8">
            <a:extLst>
              <a:ext uri="{FF2B5EF4-FFF2-40B4-BE49-F238E27FC236}">
                <a16:creationId xmlns:a16="http://schemas.microsoft.com/office/drawing/2014/main" xmlns="" id="{FA409A1B-094F-FB47-D274-D6720A36A7AC}"/>
              </a:ext>
            </a:extLst>
          </p:cNvPr>
          <p:cNvSpPr/>
          <p:nvPr/>
        </p:nvSpPr>
        <p:spPr>
          <a:xfrm>
            <a:off x="1512416" y="1578950"/>
            <a:ext cx="15130648" cy="767113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81F99C8A-B82B-EF63-FB66-18F1B913D766}"/>
              </a:ext>
            </a:extLst>
          </p:cNvPr>
          <p:cNvSpPr txBox="1"/>
          <p:nvPr/>
        </p:nvSpPr>
        <p:spPr>
          <a:xfrm>
            <a:off x="5115340" y="292548"/>
            <a:ext cx="8057319" cy="1015663"/>
          </a:xfrm>
          <a:prstGeom prst="rect">
            <a:avLst/>
          </a:prstGeom>
          <a:noFill/>
        </p:spPr>
        <p:txBody>
          <a:bodyPr wrap="square" rtlCol="0">
            <a:spAutoFit/>
          </a:bodyPr>
          <a:lstStyle/>
          <a:p>
            <a:r>
              <a:rPr lang="en-US" sz="6000" b="1">
                <a:solidFill>
                  <a:schemeClr val="bg1"/>
                </a:solidFill>
                <a:effectLst>
                  <a:reflection blurRad="6350" stA="55000" endA="50" endPos="85000" dist="60007" dir="5400000" sy="-100000" algn="bl" rotWithShape="0"/>
                </a:effectLst>
                <a:latin typeface="Arial" panose="020B0604020202020204" pitchFamily="34" charset="0"/>
                <a:cs typeface="Arial" panose="020B0604020202020204" pitchFamily="34" charset="0"/>
              </a:rPr>
              <a:t>NỘI DUNG BÀI HỌC </a:t>
            </a:r>
          </a:p>
        </p:txBody>
      </p:sp>
      <p:grpSp>
        <p:nvGrpSpPr>
          <p:cNvPr id="13" name="Group 12">
            <a:extLst>
              <a:ext uri="{FF2B5EF4-FFF2-40B4-BE49-F238E27FC236}">
                <a16:creationId xmlns:a16="http://schemas.microsoft.com/office/drawing/2014/main" xmlns="" id="{BF83029E-9308-4176-3E57-9FF3BC3FEE2D}"/>
              </a:ext>
            </a:extLst>
          </p:cNvPr>
          <p:cNvGrpSpPr/>
          <p:nvPr/>
        </p:nvGrpSpPr>
        <p:grpSpPr>
          <a:xfrm>
            <a:off x="2667000" y="2483256"/>
            <a:ext cx="12649200" cy="1839606"/>
            <a:chOff x="2667000" y="2483256"/>
            <a:chExt cx="12649200" cy="1839606"/>
          </a:xfrm>
        </p:grpSpPr>
        <p:sp>
          <p:nvSpPr>
            <p:cNvPr id="11" name="TextBox 10">
              <a:extLst>
                <a:ext uri="{FF2B5EF4-FFF2-40B4-BE49-F238E27FC236}">
                  <a16:creationId xmlns:a16="http://schemas.microsoft.com/office/drawing/2014/main" xmlns="" id="{7183FCD8-5874-DA4D-84CD-7618BD507D43}"/>
                </a:ext>
              </a:extLst>
            </p:cNvPr>
            <p:cNvSpPr txBox="1"/>
            <p:nvPr/>
          </p:nvSpPr>
          <p:spPr>
            <a:xfrm>
              <a:off x="2667000" y="2933700"/>
              <a:ext cx="3886200" cy="938719"/>
            </a:xfrm>
            <a:prstGeom prst="rect">
              <a:avLst/>
            </a:prstGeom>
            <a:noFill/>
          </p:spPr>
          <p:txBody>
            <a:bodyPr wrap="square" rtlCol="0">
              <a:spAutoFit/>
            </a:bodyPr>
            <a:lstStyle/>
            <a:p>
              <a:r>
                <a:rPr lang="en-US" sz="5500">
                  <a:latin typeface="Amasis MT Pro Black" panose="02040A04050005020304" pitchFamily="18" charset="0"/>
                  <a:cs typeface="Arial" panose="020B0604020202020204" pitchFamily="34" charset="0"/>
                </a:rPr>
                <a:t>01</a:t>
              </a:r>
            </a:p>
          </p:txBody>
        </p:sp>
        <p:sp>
          <p:nvSpPr>
            <p:cNvPr id="12" name="TextBox 11">
              <a:extLst>
                <a:ext uri="{FF2B5EF4-FFF2-40B4-BE49-F238E27FC236}">
                  <a16:creationId xmlns:a16="http://schemas.microsoft.com/office/drawing/2014/main" xmlns="" id="{C696ECF9-9379-E9FC-36D6-3CBB4E8EB8FE}"/>
                </a:ext>
              </a:extLst>
            </p:cNvPr>
            <p:cNvSpPr txBox="1"/>
            <p:nvPr/>
          </p:nvSpPr>
          <p:spPr>
            <a:xfrm>
              <a:off x="4114800" y="2483256"/>
              <a:ext cx="11201400" cy="1839606"/>
            </a:xfrm>
            <a:prstGeom prst="rect">
              <a:avLst/>
            </a:prstGeom>
            <a:noFill/>
          </p:spPr>
          <p:txBody>
            <a:bodyPr wrap="square" rtlCol="0">
              <a:spAutoFit/>
            </a:bodyPr>
            <a:lstStyle/>
            <a:p>
              <a:pPr algn="just">
                <a:lnSpc>
                  <a:spcPct val="150000"/>
                </a:lnSpc>
              </a:pPr>
              <a:r>
                <a:rPr lang="vi-VN" sz="4000">
                  <a:solidFill>
                    <a:srgbClr val="000000"/>
                  </a:solidFill>
                  <a:effectLst/>
                  <a:ea typeface="Calibri" panose="020F0502020204030204" pitchFamily="34" charset="0"/>
                  <a:cs typeface="Times New Roman" panose="02020603050405020304" pitchFamily="18" charset="0"/>
                </a:rPr>
                <a:t>Hình ảnh tranh dân gian Việt Nam có dạng không gian nhiều lớp</a:t>
              </a:r>
              <a:endParaRPr lang="en-US" sz="4000"/>
            </a:p>
          </p:txBody>
        </p:sp>
      </p:grpSp>
      <p:grpSp>
        <p:nvGrpSpPr>
          <p:cNvPr id="14" name="Group 13">
            <a:extLst>
              <a:ext uri="{FF2B5EF4-FFF2-40B4-BE49-F238E27FC236}">
                <a16:creationId xmlns:a16="http://schemas.microsoft.com/office/drawing/2014/main" xmlns="" id="{FE644C14-8711-0E5C-6D44-32392118CF41}"/>
              </a:ext>
            </a:extLst>
          </p:cNvPr>
          <p:cNvGrpSpPr/>
          <p:nvPr/>
        </p:nvGrpSpPr>
        <p:grpSpPr>
          <a:xfrm>
            <a:off x="2667000" y="4574976"/>
            <a:ext cx="12649200" cy="1839606"/>
            <a:chOff x="2667000" y="2483256"/>
            <a:chExt cx="12649200" cy="1839606"/>
          </a:xfrm>
        </p:grpSpPr>
        <p:sp>
          <p:nvSpPr>
            <p:cNvPr id="15" name="TextBox 14">
              <a:extLst>
                <a:ext uri="{FF2B5EF4-FFF2-40B4-BE49-F238E27FC236}">
                  <a16:creationId xmlns:a16="http://schemas.microsoft.com/office/drawing/2014/main" xmlns="" id="{09041A4A-89BF-8A64-E00E-0499BD5796CF}"/>
                </a:ext>
              </a:extLst>
            </p:cNvPr>
            <p:cNvSpPr txBox="1"/>
            <p:nvPr/>
          </p:nvSpPr>
          <p:spPr>
            <a:xfrm>
              <a:off x="2667000" y="2933700"/>
              <a:ext cx="3886200" cy="938719"/>
            </a:xfrm>
            <a:prstGeom prst="rect">
              <a:avLst/>
            </a:prstGeom>
            <a:noFill/>
          </p:spPr>
          <p:txBody>
            <a:bodyPr wrap="square" rtlCol="0">
              <a:spAutoFit/>
            </a:bodyPr>
            <a:lstStyle/>
            <a:p>
              <a:r>
                <a:rPr lang="en-US" sz="5500">
                  <a:latin typeface="Amasis MT Pro Black" panose="02040A04050005020304" pitchFamily="18" charset="0"/>
                  <a:cs typeface="Arial" panose="020B0604020202020204" pitchFamily="34" charset="0"/>
                </a:rPr>
                <a:t>02</a:t>
              </a:r>
            </a:p>
          </p:txBody>
        </p:sp>
        <p:sp>
          <p:nvSpPr>
            <p:cNvPr id="16" name="TextBox 15">
              <a:extLst>
                <a:ext uri="{FF2B5EF4-FFF2-40B4-BE49-F238E27FC236}">
                  <a16:creationId xmlns:a16="http://schemas.microsoft.com/office/drawing/2014/main" xmlns="" id="{C41F6C8A-3017-8EAF-BA4C-10F68E69E444}"/>
                </a:ext>
              </a:extLst>
            </p:cNvPr>
            <p:cNvSpPr txBox="1"/>
            <p:nvPr/>
          </p:nvSpPr>
          <p:spPr>
            <a:xfrm>
              <a:off x="4114800" y="2483256"/>
              <a:ext cx="11201400" cy="1839606"/>
            </a:xfrm>
            <a:prstGeom prst="rect">
              <a:avLst/>
            </a:prstGeom>
            <a:noFill/>
          </p:spPr>
          <p:txBody>
            <a:bodyPr wrap="square" rtlCol="0">
              <a:spAutoFit/>
            </a:bodyPr>
            <a:lstStyle/>
            <a:p>
              <a:pPr algn="just">
                <a:lnSpc>
                  <a:spcPct val="150000"/>
                </a:lnSpc>
              </a:pPr>
              <a:r>
                <a:rPr lang="vi-VN" sz="4000">
                  <a:solidFill>
                    <a:srgbClr val="000000"/>
                  </a:solidFill>
                  <a:effectLst/>
                  <a:ea typeface="Calibri" panose="020F0502020204030204" pitchFamily="34" charset="0"/>
                  <a:cs typeface="Times New Roman" panose="02020603050405020304" pitchFamily="18" charset="0"/>
                </a:rPr>
                <a:t>Hình ảnh tranh dân gian Việt Nam có dạng không gian ước lệ</a:t>
              </a:r>
              <a:endParaRPr lang="en-US" sz="4000"/>
            </a:p>
          </p:txBody>
        </p:sp>
      </p:grpSp>
      <p:grpSp>
        <p:nvGrpSpPr>
          <p:cNvPr id="17" name="Group 16">
            <a:extLst>
              <a:ext uri="{FF2B5EF4-FFF2-40B4-BE49-F238E27FC236}">
                <a16:creationId xmlns:a16="http://schemas.microsoft.com/office/drawing/2014/main" xmlns="" id="{93CFB97C-B1CE-35D3-BD4E-2A74AB4FC58C}"/>
              </a:ext>
            </a:extLst>
          </p:cNvPr>
          <p:cNvGrpSpPr/>
          <p:nvPr/>
        </p:nvGrpSpPr>
        <p:grpSpPr>
          <a:xfrm>
            <a:off x="2667000" y="6906393"/>
            <a:ext cx="12649200" cy="1839606"/>
            <a:chOff x="2667000" y="2483256"/>
            <a:chExt cx="12649200" cy="1839606"/>
          </a:xfrm>
        </p:grpSpPr>
        <p:sp>
          <p:nvSpPr>
            <p:cNvPr id="18" name="TextBox 17">
              <a:extLst>
                <a:ext uri="{FF2B5EF4-FFF2-40B4-BE49-F238E27FC236}">
                  <a16:creationId xmlns:a16="http://schemas.microsoft.com/office/drawing/2014/main" xmlns="" id="{7D0D1062-7F2F-7164-8E8F-1C15D78D59A7}"/>
                </a:ext>
              </a:extLst>
            </p:cNvPr>
            <p:cNvSpPr txBox="1"/>
            <p:nvPr/>
          </p:nvSpPr>
          <p:spPr>
            <a:xfrm>
              <a:off x="2667000" y="2933700"/>
              <a:ext cx="3886200" cy="938719"/>
            </a:xfrm>
            <a:prstGeom prst="rect">
              <a:avLst/>
            </a:prstGeom>
            <a:noFill/>
          </p:spPr>
          <p:txBody>
            <a:bodyPr wrap="square" rtlCol="0">
              <a:spAutoFit/>
            </a:bodyPr>
            <a:lstStyle/>
            <a:p>
              <a:r>
                <a:rPr lang="en-US" sz="5500">
                  <a:latin typeface="Amasis MT Pro Black" panose="02040A04050005020304" pitchFamily="18" charset="0"/>
                  <a:cs typeface="Arial" panose="020B0604020202020204" pitchFamily="34" charset="0"/>
                </a:rPr>
                <a:t>03</a:t>
              </a:r>
            </a:p>
          </p:txBody>
        </p:sp>
        <p:sp>
          <p:nvSpPr>
            <p:cNvPr id="19" name="TextBox 18">
              <a:extLst>
                <a:ext uri="{FF2B5EF4-FFF2-40B4-BE49-F238E27FC236}">
                  <a16:creationId xmlns:a16="http://schemas.microsoft.com/office/drawing/2014/main" xmlns="" id="{A81A77FE-3194-AE09-A716-5C5BB255BDD9}"/>
                </a:ext>
              </a:extLst>
            </p:cNvPr>
            <p:cNvSpPr txBox="1"/>
            <p:nvPr/>
          </p:nvSpPr>
          <p:spPr>
            <a:xfrm>
              <a:off x="4114800" y="2483256"/>
              <a:ext cx="11201400" cy="1839606"/>
            </a:xfrm>
            <a:prstGeom prst="rect">
              <a:avLst/>
            </a:prstGeom>
            <a:noFill/>
          </p:spPr>
          <p:txBody>
            <a:bodyPr wrap="square" rtlCol="0">
              <a:spAutoFit/>
            </a:bodyPr>
            <a:lstStyle/>
            <a:p>
              <a:pPr algn="just">
                <a:lnSpc>
                  <a:spcPct val="150000"/>
                </a:lnSpc>
              </a:pPr>
              <a:r>
                <a:rPr lang="vi-VN" sz="4000">
                  <a:solidFill>
                    <a:srgbClr val="000000"/>
                  </a:solidFill>
                  <a:effectLst/>
                  <a:ea typeface="Calibri" panose="020F0502020204030204" pitchFamily="34" charset="0"/>
                  <a:cs typeface="Times New Roman" panose="02020603050405020304" pitchFamily="18" charset="0"/>
                </a:rPr>
                <a:t>Hình ảnh tranh dân gian Việt Nam có dạng không gian đồng hiện</a:t>
              </a:r>
              <a:endParaRPr lang="en-US" sz="4000"/>
            </a:p>
          </p:txBody>
        </p:sp>
      </p:grpSp>
    </p:spTree>
    <p:extLst>
      <p:ext uri="{BB962C8B-B14F-4D97-AF65-F5344CB8AC3E}">
        <p14:creationId xmlns:p14="http://schemas.microsoft.com/office/powerpoint/2010/main" val="97676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B6806F9-4BE2-AF9F-2681-BD1EEF0F03CA}"/>
              </a:ext>
            </a:extLst>
          </p:cNvPr>
          <p:cNvSpPr txBox="1"/>
          <p:nvPr/>
        </p:nvSpPr>
        <p:spPr>
          <a:xfrm>
            <a:off x="946955" y="1866900"/>
            <a:ext cx="16383000" cy="440819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1. </a:t>
            </a:r>
          </a:p>
          <a:p>
            <a:pPr algn="ctr">
              <a:lnSpc>
                <a:spcPct val="150000"/>
              </a:lnSpc>
            </a:pPr>
            <a:r>
              <a:rPr lang="en-US" sz="6500" b="1">
                <a:latin typeface="Arial" panose="020B0604020202020204" pitchFamily="34" charset="0"/>
                <a:cs typeface="Arial" panose="020B0604020202020204" pitchFamily="34" charset="0"/>
              </a:rPr>
              <a:t>HÌNH ẢNH TRANH DÂN GIAN VIỆT NAM CÓ DẠNG KHÔNG GIAN NHIỀU LỚP</a:t>
            </a:r>
          </a:p>
        </p:txBody>
      </p:sp>
      <p:sp>
        <p:nvSpPr>
          <p:cNvPr id="3" name="Freeform 3">
            <a:extLst>
              <a:ext uri="{FF2B5EF4-FFF2-40B4-BE49-F238E27FC236}">
                <a16:creationId xmlns:a16="http://schemas.microsoft.com/office/drawing/2014/main" xmlns="" id="{134BDF9A-1AE1-41F2-D7E6-A1F8DBE400EB}"/>
              </a:ext>
            </a:extLst>
          </p:cNvPr>
          <p:cNvSpPr/>
          <p:nvPr/>
        </p:nvSpPr>
        <p:spPr>
          <a:xfrm rot="6649177">
            <a:off x="-866470" y="6605496"/>
            <a:ext cx="5592880" cy="5100738"/>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4" name="Freeform 3">
            <a:extLst>
              <a:ext uri="{FF2B5EF4-FFF2-40B4-BE49-F238E27FC236}">
                <a16:creationId xmlns:a16="http://schemas.microsoft.com/office/drawing/2014/main" xmlns="" id="{B6F34BCC-208D-3044-72B0-B19D9798F613}"/>
              </a:ext>
            </a:extLst>
          </p:cNvPr>
          <p:cNvSpPr/>
          <p:nvPr/>
        </p:nvSpPr>
        <p:spPr>
          <a:xfrm rot="6649177">
            <a:off x="15237226" y="-1213077"/>
            <a:ext cx="4160474" cy="4004456"/>
          </a:xfrm>
          <a:custGeom>
            <a:avLst/>
            <a:gdLst/>
            <a:ahLst/>
            <a:cxnLst/>
            <a:rect l="l" t="t" r="r" b="b"/>
            <a:pathLst>
              <a:path w="3100401" h="2984136">
                <a:moveTo>
                  <a:pt x="0" y="0"/>
                </a:moveTo>
                <a:lnTo>
                  <a:pt x="3100401" y="0"/>
                </a:lnTo>
                <a:lnTo>
                  <a:pt x="3100401" y="2984136"/>
                </a:lnTo>
                <a:lnTo>
                  <a:pt x="0" y="2984136"/>
                </a:lnTo>
                <a:lnTo>
                  <a:pt x="0" y="0"/>
                </a:lnTo>
                <a:close/>
              </a:path>
            </a:pathLst>
          </a:custGeom>
          <a:blipFill>
            <a:blip r:embed="rId2"/>
            <a:stretch>
              <a:fillRect/>
            </a:stretch>
          </a:blipFill>
        </p:spPr>
      </p:sp>
      <p:sp>
        <p:nvSpPr>
          <p:cNvPr id="6" name="Freeform: Shape 5">
            <a:extLst>
              <a:ext uri="{FF2B5EF4-FFF2-40B4-BE49-F238E27FC236}">
                <a16:creationId xmlns:a16="http://schemas.microsoft.com/office/drawing/2014/main" xmlns="" id="{A210F521-86F5-341D-6E0A-94A534689BC4}"/>
              </a:ext>
            </a:extLst>
          </p:cNvPr>
          <p:cNvSpPr/>
          <p:nvPr/>
        </p:nvSpPr>
        <p:spPr>
          <a:xfrm>
            <a:off x="0" y="1216794"/>
            <a:ext cx="9115425" cy="1300212"/>
          </a:xfrm>
          <a:custGeom>
            <a:avLst/>
            <a:gdLst>
              <a:gd name="connsiteX0" fmla="*/ 0 w 9115425"/>
              <a:gd name="connsiteY0" fmla="*/ 657225 h 1300212"/>
              <a:gd name="connsiteX1" fmla="*/ 1171575 w 9115425"/>
              <a:gd name="connsiteY1" fmla="*/ 285750 h 1300212"/>
              <a:gd name="connsiteX2" fmla="*/ 2443162 w 9115425"/>
              <a:gd name="connsiteY2" fmla="*/ 1300163 h 1300212"/>
              <a:gd name="connsiteX3" fmla="*/ 4772025 w 9115425"/>
              <a:gd name="connsiteY3" fmla="*/ 328613 h 1300212"/>
              <a:gd name="connsiteX4" fmla="*/ 9115425 w 9115425"/>
              <a:gd name="connsiteY4" fmla="*/ 0 h 13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425" h="1300212">
                <a:moveTo>
                  <a:pt x="0" y="657225"/>
                </a:moveTo>
                <a:cubicBezTo>
                  <a:pt x="382190" y="417909"/>
                  <a:pt x="764381" y="178594"/>
                  <a:pt x="1171575" y="285750"/>
                </a:cubicBezTo>
                <a:cubicBezTo>
                  <a:pt x="1578769" y="392906"/>
                  <a:pt x="1843087" y="1293019"/>
                  <a:pt x="2443162" y="1300163"/>
                </a:cubicBezTo>
                <a:cubicBezTo>
                  <a:pt x="3043237" y="1307307"/>
                  <a:pt x="3659981" y="545307"/>
                  <a:pt x="4772025" y="328613"/>
                </a:cubicBezTo>
                <a:cubicBezTo>
                  <a:pt x="5884069" y="111919"/>
                  <a:pt x="7499747" y="55959"/>
                  <a:pt x="9115425"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xmlns="" id="{E0C3C528-D8E9-873B-2825-165959CA6633}"/>
              </a:ext>
            </a:extLst>
          </p:cNvPr>
          <p:cNvSpPr/>
          <p:nvPr/>
        </p:nvSpPr>
        <p:spPr>
          <a:xfrm>
            <a:off x="7500938" y="4772025"/>
            <a:ext cx="10729912" cy="4900613"/>
          </a:xfrm>
          <a:custGeom>
            <a:avLst/>
            <a:gdLst>
              <a:gd name="connsiteX0" fmla="*/ 0 w 10729912"/>
              <a:gd name="connsiteY0" fmla="*/ 4900613 h 4900613"/>
              <a:gd name="connsiteX1" fmla="*/ 1257300 w 10729912"/>
              <a:gd name="connsiteY1" fmla="*/ 3886200 h 4900613"/>
              <a:gd name="connsiteX2" fmla="*/ 3657600 w 10729912"/>
              <a:gd name="connsiteY2" fmla="*/ 4714875 h 4900613"/>
              <a:gd name="connsiteX3" fmla="*/ 5586412 w 10729912"/>
              <a:gd name="connsiteY3" fmla="*/ 3557588 h 4900613"/>
              <a:gd name="connsiteX4" fmla="*/ 9515475 w 10729912"/>
              <a:gd name="connsiteY4" fmla="*/ 3057525 h 4900613"/>
              <a:gd name="connsiteX5" fmla="*/ 10729912 w 10729912"/>
              <a:gd name="connsiteY5" fmla="*/ 0 h 490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9912" h="4900613">
                <a:moveTo>
                  <a:pt x="0" y="4900613"/>
                </a:moveTo>
                <a:cubicBezTo>
                  <a:pt x="323850" y="4408884"/>
                  <a:pt x="647700" y="3917156"/>
                  <a:pt x="1257300" y="3886200"/>
                </a:cubicBezTo>
                <a:cubicBezTo>
                  <a:pt x="1866900" y="3855244"/>
                  <a:pt x="2936081" y="4769644"/>
                  <a:pt x="3657600" y="4714875"/>
                </a:cubicBezTo>
                <a:cubicBezTo>
                  <a:pt x="4379119" y="4660106"/>
                  <a:pt x="4610099" y="3833813"/>
                  <a:pt x="5586412" y="3557588"/>
                </a:cubicBezTo>
                <a:cubicBezTo>
                  <a:pt x="6562725" y="3281363"/>
                  <a:pt x="8658225" y="3650456"/>
                  <a:pt x="9515475" y="3057525"/>
                </a:cubicBezTo>
                <a:cubicBezTo>
                  <a:pt x="10372725" y="2464594"/>
                  <a:pt x="10551318" y="1232297"/>
                  <a:pt x="10729912" y="0"/>
                </a:cubicBezTo>
              </a:path>
            </a:pathLst>
          </a:custGeom>
          <a:noFill/>
          <a:ln w="38100">
            <a:solidFill>
              <a:srgbClr val="243D1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xmlns="" id="{2C58FFA0-E164-8E43-5E66-9BAB014F0F86}"/>
              </a:ext>
            </a:extLst>
          </p:cNvPr>
          <p:cNvSpPr/>
          <p:nvPr/>
        </p:nvSpPr>
        <p:spPr>
          <a:xfrm rot="14168018">
            <a:off x="6828931" y="9145185"/>
            <a:ext cx="1077081" cy="1054905"/>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
        <p:nvSpPr>
          <p:cNvPr id="9" name="Freeform 5">
            <a:extLst>
              <a:ext uri="{FF2B5EF4-FFF2-40B4-BE49-F238E27FC236}">
                <a16:creationId xmlns:a16="http://schemas.microsoft.com/office/drawing/2014/main" xmlns="" id="{E1C24FAD-1B0D-2A0A-215A-FF9F2787295A}"/>
              </a:ext>
            </a:extLst>
          </p:cNvPr>
          <p:cNvSpPr/>
          <p:nvPr/>
        </p:nvSpPr>
        <p:spPr>
          <a:xfrm rot="4011313">
            <a:off x="8833746" y="703837"/>
            <a:ext cx="1000864" cy="980257"/>
          </a:xfrm>
          <a:custGeom>
            <a:avLst/>
            <a:gdLst/>
            <a:ahLst/>
            <a:cxnLst/>
            <a:rect l="l" t="t" r="r" b="b"/>
            <a:pathLst>
              <a:path w="2744412" h="3782136">
                <a:moveTo>
                  <a:pt x="0" y="0"/>
                </a:moveTo>
                <a:lnTo>
                  <a:pt x="2744412" y="0"/>
                </a:lnTo>
                <a:lnTo>
                  <a:pt x="2744412" y="3782136"/>
                </a:lnTo>
                <a:lnTo>
                  <a:pt x="0" y="3782136"/>
                </a:lnTo>
                <a:lnTo>
                  <a:pt x="0" y="0"/>
                </a:lnTo>
                <a:close/>
              </a:path>
            </a:pathLst>
          </a:custGeom>
          <a:blipFill>
            <a:blip r:embed="rId3"/>
            <a:stretch>
              <a:fillRect t="1" b="-40710"/>
            </a:stretch>
          </a:blipFill>
        </p:spPr>
        <p:txBody>
          <a:bodyPr/>
          <a:lstStyle/>
          <a:p>
            <a:endParaRPr lang="en-US"/>
          </a:p>
        </p:txBody>
      </p:sp>
    </p:spTree>
    <p:extLst>
      <p:ext uri="{BB962C8B-B14F-4D97-AF65-F5344CB8AC3E}">
        <p14:creationId xmlns:p14="http://schemas.microsoft.com/office/powerpoint/2010/main" val="35923988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94FFDD4-097F-8728-6384-A6F483ED202A}"/>
              </a:ext>
            </a:extLst>
          </p:cNvPr>
          <p:cNvSpPr txBox="1"/>
          <p:nvPr/>
        </p:nvSpPr>
        <p:spPr>
          <a:xfrm>
            <a:off x="4267200" y="419100"/>
            <a:ext cx="97536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QUAN SÁT HÌNH ẢNH </a:t>
            </a:r>
          </a:p>
        </p:txBody>
      </p:sp>
      <p:sp>
        <p:nvSpPr>
          <p:cNvPr id="8" name="TextBox 7">
            <a:extLst>
              <a:ext uri="{FF2B5EF4-FFF2-40B4-BE49-F238E27FC236}">
                <a16:creationId xmlns:a16="http://schemas.microsoft.com/office/drawing/2014/main" xmlns="" id="{C325B935-8864-C9FE-74BD-778A516AACA1}"/>
              </a:ext>
            </a:extLst>
          </p:cNvPr>
          <p:cNvSpPr txBox="1"/>
          <p:nvPr/>
        </p:nvSpPr>
        <p:spPr>
          <a:xfrm>
            <a:off x="873646" y="6554236"/>
            <a:ext cx="16540707" cy="3313664"/>
          </a:xfrm>
          <a:prstGeom prst="rect">
            <a:avLst/>
          </a:prstGeom>
          <a:noFill/>
        </p:spPr>
        <p:txBody>
          <a:bodyPr wrap="square">
            <a:spAutoFit/>
          </a:bodyPr>
          <a:lstStyle/>
          <a:p>
            <a:pPr algn="just">
              <a:lnSpc>
                <a:spcPct val="150000"/>
              </a:lnSpc>
            </a:pPr>
            <a:r>
              <a:rPr lang="en-US" sz="3600" b="1" i="1">
                <a:latin typeface="Arial" panose="020B0604020202020204" pitchFamily="34" charset="0"/>
                <a:cs typeface="Arial" panose="020B0604020202020204" pitchFamily="34" charset="0"/>
              </a:rPr>
              <a:t>Trả lời câu hỏi: </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Em liên tưởng đến không gian ở đâu khi quan sát các tranh dân gian trên?</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Cách tạo hình gợi cho em liên tưởng đến nhân vật nào là chính? Nhân vật nào là phụ? Nhân vật nào ở gần? Nhân vật nào ở xa?</a:t>
            </a:r>
          </a:p>
        </p:txBody>
      </p:sp>
      <p:grpSp>
        <p:nvGrpSpPr>
          <p:cNvPr id="12" name="Group 11">
            <a:extLst>
              <a:ext uri="{FF2B5EF4-FFF2-40B4-BE49-F238E27FC236}">
                <a16:creationId xmlns:a16="http://schemas.microsoft.com/office/drawing/2014/main" xmlns="" id="{74F0FC83-F317-A175-3A56-E0976D1268F3}"/>
              </a:ext>
            </a:extLst>
          </p:cNvPr>
          <p:cNvGrpSpPr/>
          <p:nvPr/>
        </p:nvGrpSpPr>
        <p:grpSpPr>
          <a:xfrm>
            <a:off x="1754027" y="1367151"/>
            <a:ext cx="7421202" cy="5221805"/>
            <a:chOff x="1754027" y="1367151"/>
            <a:chExt cx="7421202" cy="5221805"/>
          </a:xfrm>
        </p:grpSpPr>
        <p:pic>
          <p:nvPicPr>
            <p:cNvPr id="4" name="Picture 3">
              <a:extLst>
                <a:ext uri="{FF2B5EF4-FFF2-40B4-BE49-F238E27FC236}">
                  <a16:creationId xmlns:a16="http://schemas.microsoft.com/office/drawing/2014/main" xmlns="" id="{7710E5A7-D065-49F2-3111-ACF116D91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027" y="1367151"/>
              <a:ext cx="7421202" cy="4731225"/>
            </a:xfrm>
            <a:prstGeom prst="rect">
              <a:avLst/>
            </a:prstGeom>
          </p:spPr>
        </p:pic>
        <p:sp>
          <p:nvSpPr>
            <p:cNvPr id="9" name="TextBox 8">
              <a:extLst>
                <a:ext uri="{FF2B5EF4-FFF2-40B4-BE49-F238E27FC236}">
                  <a16:creationId xmlns:a16="http://schemas.microsoft.com/office/drawing/2014/main" xmlns="" id="{4FF4CD6A-6FC8-AB9B-2F94-9245B3BB697E}"/>
                </a:ext>
              </a:extLst>
            </p:cNvPr>
            <p:cNvSpPr txBox="1"/>
            <p:nvPr/>
          </p:nvSpPr>
          <p:spPr>
            <a:xfrm>
              <a:off x="2667000" y="6111902"/>
              <a:ext cx="6019800" cy="477054"/>
            </a:xfrm>
            <a:prstGeom prst="rect">
              <a:avLst/>
            </a:prstGeom>
            <a:noFill/>
          </p:spPr>
          <p:txBody>
            <a:bodyPr wrap="square" rtlCol="0">
              <a:spAutoFit/>
            </a:bodyPr>
            <a:lstStyle/>
            <a:p>
              <a:r>
                <a:rPr lang="en-US" sz="2500" i="1">
                  <a:solidFill>
                    <a:srgbClr val="002060"/>
                  </a:solidFill>
                  <a:latin typeface="Arial" panose="020B0604020202020204" pitchFamily="34" charset="0"/>
                  <a:cs typeface="Arial" panose="020B0604020202020204" pitchFamily="34" charset="0"/>
                </a:rPr>
                <a:t>Ngô Quyền, tranh dân gian Đông Hồ </a:t>
              </a:r>
            </a:p>
          </p:txBody>
        </p:sp>
      </p:grpSp>
      <p:grpSp>
        <p:nvGrpSpPr>
          <p:cNvPr id="11" name="Group 10">
            <a:extLst>
              <a:ext uri="{FF2B5EF4-FFF2-40B4-BE49-F238E27FC236}">
                <a16:creationId xmlns:a16="http://schemas.microsoft.com/office/drawing/2014/main" xmlns="" id="{91382A4C-E369-1D02-89D4-9932EDA71CDF}"/>
              </a:ext>
            </a:extLst>
          </p:cNvPr>
          <p:cNvGrpSpPr/>
          <p:nvPr/>
        </p:nvGrpSpPr>
        <p:grpSpPr>
          <a:xfrm>
            <a:off x="10769325" y="1380676"/>
            <a:ext cx="6019800" cy="5356451"/>
            <a:chOff x="10769325" y="1380676"/>
            <a:chExt cx="6019800" cy="5356451"/>
          </a:xfrm>
        </p:grpSpPr>
        <p:pic>
          <p:nvPicPr>
            <p:cNvPr id="6" name="Picture 5">
              <a:extLst>
                <a:ext uri="{FF2B5EF4-FFF2-40B4-BE49-F238E27FC236}">
                  <a16:creationId xmlns:a16="http://schemas.microsoft.com/office/drawing/2014/main" xmlns="" id="{DC2EBCB2-BCAE-1887-D0AF-D35C25D6C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1380676"/>
              <a:ext cx="4850850" cy="4731226"/>
            </a:xfrm>
            <a:prstGeom prst="rect">
              <a:avLst/>
            </a:prstGeom>
          </p:spPr>
        </p:pic>
        <p:sp>
          <p:nvSpPr>
            <p:cNvPr id="10" name="TextBox 9">
              <a:extLst>
                <a:ext uri="{FF2B5EF4-FFF2-40B4-BE49-F238E27FC236}">
                  <a16:creationId xmlns:a16="http://schemas.microsoft.com/office/drawing/2014/main" xmlns="" id="{915E08BC-22DB-82B8-29A3-5EE7F60C1175}"/>
                </a:ext>
              </a:extLst>
            </p:cNvPr>
            <p:cNvSpPr txBox="1"/>
            <p:nvPr/>
          </p:nvSpPr>
          <p:spPr>
            <a:xfrm>
              <a:off x="10769325" y="6260073"/>
              <a:ext cx="6019800"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Tam phủ, tranh dân gian Hàng Trống </a:t>
              </a:r>
            </a:p>
          </p:txBody>
        </p:sp>
      </p:grpSp>
    </p:spTree>
    <p:extLst>
      <p:ext uri="{BB962C8B-B14F-4D97-AF65-F5344CB8AC3E}">
        <p14:creationId xmlns:p14="http://schemas.microsoft.com/office/powerpoint/2010/main" val="87891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4A10AE6E-858C-85B9-ADA9-7A1FA3BB5130}"/>
              </a:ext>
            </a:extLst>
          </p:cNvPr>
          <p:cNvGrpSpPr/>
          <p:nvPr/>
        </p:nvGrpSpPr>
        <p:grpSpPr>
          <a:xfrm>
            <a:off x="685800" y="1257300"/>
            <a:ext cx="16916400" cy="8122230"/>
            <a:chOff x="685800" y="1257300"/>
            <a:chExt cx="16916400" cy="8122230"/>
          </a:xfrm>
        </p:grpSpPr>
        <p:sp>
          <p:nvSpPr>
            <p:cNvPr id="2" name="Rectangle: Rounded Corners 1">
              <a:extLst>
                <a:ext uri="{FF2B5EF4-FFF2-40B4-BE49-F238E27FC236}">
                  <a16:creationId xmlns:a16="http://schemas.microsoft.com/office/drawing/2014/main" xmlns="" id="{578A1448-BE61-5EB3-B94C-D9FAB6237B0D}"/>
                </a:ext>
              </a:extLst>
            </p:cNvPr>
            <p:cNvSpPr/>
            <p:nvPr/>
          </p:nvSpPr>
          <p:spPr>
            <a:xfrm>
              <a:off x="685800" y="1257300"/>
              <a:ext cx="16916400" cy="812223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F9225DBF-5BB8-5080-3834-83006F625A92}"/>
                </a:ext>
              </a:extLst>
            </p:cNvPr>
            <p:cNvSpPr txBox="1"/>
            <p:nvPr/>
          </p:nvSpPr>
          <p:spPr>
            <a:xfrm>
              <a:off x="1143000" y="1844387"/>
              <a:ext cx="15849600" cy="6948056"/>
            </a:xfrm>
            <a:prstGeom prst="rect">
              <a:avLst/>
            </a:prstGeom>
            <a:noFill/>
          </p:spPr>
          <p:txBody>
            <a:bodyPr wrap="square" rtlCol="0">
              <a:spAutoFit/>
            </a:bodyPr>
            <a:lstStyle/>
            <a:p>
              <a:pPr marR="0" algn="ctr">
                <a:lnSpc>
                  <a:spcPct val="150000"/>
                </a:lnSpc>
                <a:spcBef>
                  <a:spcPts val="0"/>
                </a:spcBef>
                <a:spcAft>
                  <a:spcPts val="0"/>
                </a:spcAft>
              </a:pPr>
              <a:r>
                <a:rPr lang="en-US" sz="4500" b="1">
                  <a:solidFill>
                    <a:srgbClr val="000000"/>
                  </a:solidFill>
                  <a:effectLst/>
                  <a:latin typeface="Arial" panose="020B0604020202020204" pitchFamily="34" charset="0"/>
                  <a:ea typeface="Calibri" panose="020F0502020204030204" pitchFamily="34" charset="0"/>
                  <a:cs typeface="Arial" panose="020B0604020202020204" pitchFamily="34" charset="0"/>
                </a:rPr>
                <a:t>KẾT LUẬN </a:t>
              </a: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Những hình ảnh trong hai bức tranh làm liên tưởng đến không gian ngày xưa khi đất nước còn có triều đình, kháng chiến chống ngoại xâm.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Cách tạo hình gọi liên tưởng đến nhân vật vua chúa, tướng quân chỉ huy là chính. Nhân vật người hầu là phụ. Trong tranh 3 nhân vật trong tranh Tam phủ ở phía sau có tạo hình to hơn phía trước.</a:t>
              </a:r>
              <a:endParaRPr lang="en-US" sz="4000">
                <a:effectLst/>
                <a:latin typeface="Arial" panose="020B0604020202020204" pitchFamily="34" charset="0"/>
                <a:ea typeface="Calibri" panose="020F0502020204030204" pitchFamily="34" charset="0"/>
                <a:cs typeface="Arial" panose="020B0604020202020204" pitchFamily="34" charset="0"/>
              </a:endParaRPr>
            </a:p>
            <a:p>
              <a:endParaRPr lang="en-US"/>
            </a:p>
          </p:txBody>
        </p:sp>
      </p:grpSp>
    </p:spTree>
    <p:extLst>
      <p:ext uri="{BB962C8B-B14F-4D97-AF65-F5344CB8AC3E}">
        <p14:creationId xmlns:p14="http://schemas.microsoft.com/office/powerpoint/2010/main" val="358025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1334</Words>
  <Application>Microsoft Office PowerPoint</Application>
  <PresentationFormat>Custom</PresentationFormat>
  <Paragraphs>110</Paragraphs>
  <Slides>30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Calibri</vt:lpstr>
      <vt:lpstr>Wingdings</vt:lpstr>
      <vt:lpstr>Times New Roman</vt:lpstr>
      <vt:lpstr>Amasis MT Pro Black</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Màu be Xanh lá Hoa Lời chúc mừng Bản thuyết trình về Ngày của Mẹ</dc:title>
  <cp:lastModifiedBy>Windows User</cp:lastModifiedBy>
  <cp:revision>4</cp:revision>
  <dcterms:created xsi:type="dcterms:W3CDTF">2006-08-16T00:00:00Z</dcterms:created>
  <dcterms:modified xsi:type="dcterms:W3CDTF">2025-01-11T00:12:39Z</dcterms:modified>
  <dc:identifier>DAFnKRPJ6as</dc:identifier>
</cp:coreProperties>
</file>