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  <p:sldMasterId id="2147483681" r:id="rId4"/>
    <p:sldMasterId id="2147483694" r:id="rId5"/>
  </p:sldMasterIdLst>
  <p:notesMasterIdLst>
    <p:notesMasterId r:id="rId9"/>
  </p:notesMasterIdLst>
  <p:sldIdLst>
    <p:sldId id="260" r:id="rId6"/>
    <p:sldId id="646" r:id="rId7"/>
    <p:sldId id="693" r:id="rId8"/>
    <p:sldId id="258" r:id="rId10"/>
    <p:sldId id="290" r:id="rId11"/>
    <p:sldId id="538" r:id="rId12"/>
    <p:sldId id="681" r:id="rId13"/>
    <p:sldId id="266" r:id="rId14"/>
    <p:sldId id="516" r:id="rId15"/>
    <p:sldId id="679" r:id="rId16"/>
    <p:sldId id="742" r:id="rId17"/>
    <p:sldId id="684" r:id="rId18"/>
    <p:sldId id="682" r:id="rId19"/>
    <p:sldId id="688" r:id="rId20"/>
    <p:sldId id="683" r:id="rId21"/>
    <p:sldId id="691" r:id="rId22"/>
    <p:sldId id="690" r:id="rId23"/>
    <p:sldId id="731" r:id="rId24"/>
    <p:sldId id="522" r:id="rId25"/>
    <p:sldId id="732" r:id="rId26"/>
    <p:sldId id="733" r:id="rId27"/>
    <p:sldId id="736" r:id="rId28"/>
    <p:sldId id="737" r:id="rId29"/>
    <p:sldId id="738" r:id="rId30"/>
    <p:sldId id="273" r:id="rId31"/>
    <p:sldId id="274" r:id="rId32"/>
    <p:sldId id="739" r:id="rId33"/>
    <p:sldId id="687" r:id="rId34"/>
    <p:sldId id="275" r:id="rId35"/>
    <p:sldId id="276" r:id="rId36"/>
    <p:sldId id="644" r:id="rId37"/>
    <p:sldId id="645" r:id="rId38"/>
    <p:sldId id="741" r:id="rId39"/>
    <p:sldId id="317" r:id="rId40"/>
    <p:sldId id="325" r:id="rId4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6E9FD"/>
    <a:srgbClr val="88D5E9"/>
    <a:srgbClr val="EEFBFE"/>
    <a:srgbClr val="FFCCFF"/>
    <a:srgbClr val="EFCE9C"/>
    <a:srgbClr val="FFF32E"/>
    <a:srgbClr val="FFFABE"/>
    <a:srgbClr val="FFF79A"/>
    <a:srgbClr val="FDC4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BA4E8-074C-4541-9E14-C09362616BB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C72C8-CE09-4C67-B7A3-1CDD18EF90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acebook.com/groups/443096903751589" TargetMode="External"/><Relationship Id="rId3" Type="http://schemas.openxmlformats.org/officeDocument/2006/relationships/hyperlink" Target="https://www.facebook.com/nhilinh.phan/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  <a:endParaRPr lang="vi-VN" b="0" baseline="0"/>
          </a:p>
          <a:p>
            <a:r>
              <a:rPr lang="vi-VN" b="0" baseline="0"/>
              <a:t>Sđt lh: 0916.604.268</a:t>
            </a:r>
            <a:endParaRPr lang="vi-VN" b="0" baseline="0"/>
          </a:p>
          <a:p>
            <a:r>
              <a:rPr lang="vi-VN" sz="1100" b="0">
                <a:latin typeface="Arial" panose="020B0604020202020204" pitchFamily="34" charset="0"/>
                <a:cs typeface="Arial" panose="020B0604020202020204" pitchFamily="34" charset="0"/>
              </a:rPr>
              <a:t>+ Zalo: 0916.604.268</a:t>
            </a:r>
            <a:endParaRPr lang="vi-VN" sz="11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1100" b="0">
                <a:latin typeface="Arial" panose="020B0604020202020204" pitchFamily="34" charset="0"/>
                <a:cs typeface="Arial" panose="020B0604020202020204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anose="020B0604020202020204" pitchFamily="34" charset="0"/>
                <a:cs typeface="Arial" panose="020B0604020202020204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1100" b="0" baseline="0">
                <a:latin typeface="Arial" panose="020B0604020202020204" pitchFamily="34" charset="0"/>
                <a:cs typeface="Arial" panose="020B0604020202020204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6100" y="6033"/>
            <a:ext cx="12338000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528" y="122635"/>
            <a:ext cx="11913547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0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14:prism/>
      </p:transition>
    </mc:Choice>
    <mc:Fallback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/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3A0C9F-FD2C-49AF-B0BC-C089C97A86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F6F571-ABA5-4A0E-BC8D-9AFF373525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tags" Target="../tags/tag1.xml"/><Relationship Id="rId4" Type="http://schemas.microsoft.com/office/2007/relationships/media" Target="../media/media1.mp4"/><Relationship Id="rId3" Type="http://schemas.openxmlformats.org/officeDocument/2006/relationships/video" Target="NULL" TargetMode="External"/><Relationship Id="rId2" Type="http://schemas.openxmlformats.org/officeDocument/2006/relationships/image" Target="../media/image36.svg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36.svg"/><Relationship Id="rId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36.sv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40.png"/><Relationship Id="rId2" Type="http://schemas.openxmlformats.org/officeDocument/2006/relationships/image" Target="../media/image36.svg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tags" Target="../tags/tag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8.jpe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9.jpeg"/><Relationship Id="rId1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52.jpeg"/><Relationship Id="rId1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hdphoto" Target="../media/image55.wdp"/><Relationship Id="rId1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hdphoto" Target="../media/image57.wdp"/><Relationship Id="rId1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hdphoto" Target="../media/image57.wdp"/><Relationship Id="rId1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tags" Target="../tags/tag4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microsoft.com/office/2007/relationships/hdphoto" Target="../media/image60.wdp"/><Relationship Id="rId1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3.xml"/><Relationship Id="rId4" Type="http://schemas.openxmlformats.org/officeDocument/2006/relationships/image" Target="../media/image66.png"/><Relationship Id="rId3" Type="http://schemas.openxmlformats.org/officeDocument/2006/relationships/image" Target="../media/image19.png"/><Relationship Id="rId2" Type="http://schemas.openxmlformats.org/officeDocument/2006/relationships/image" Target="../media/image65.png"/><Relationship Id="rId1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56.xml"/><Relationship Id="rId5" Type="http://schemas.openxmlformats.org/officeDocument/2006/relationships/image" Target="../media/image27.png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22.png"/><Relationship Id="rId3" Type="http://schemas.openxmlformats.org/officeDocument/2006/relationships/image" Target="../media/image37.jpeg"/><Relationship Id="rId2" Type="http://schemas.openxmlformats.org/officeDocument/2006/relationships/image" Target="../media/image36.svg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8945" y="274955"/>
            <a:ext cx="2802890" cy="980440"/>
            <a:chOff x="1330323" y="0"/>
            <a:chExt cx="2560955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330323" y="207010"/>
              <a:ext cx="2560955" cy="583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 đề 6</a:t>
              </a:r>
              <a:endParaRPr lang="vi-V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298190" y="305435"/>
            <a:ext cx="68084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+mn-ea"/>
                <a:cs typeface="+mn-ea"/>
              </a:rPr>
              <a:t>NGÀY - GIỜ, GIỜ - PHÚT, </a:t>
            </a:r>
            <a:r>
              <a:rPr lang="vi-VN" sz="4000" b="1" dirty="0">
                <a:solidFill>
                  <a:schemeClr val="accent2"/>
                </a:solidFill>
                <a:latin typeface="+mn-ea"/>
                <a:cs typeface="+mn-ea"/>
              </a:rPr>
              <a:t>   </a:t>
            </a:r>
            <a:r>
              <a:rPr lang="en-US" sz="4000" b="1" dirty="0">
                <a:solidFill>
                  <a:schemeClr val="accent2"/>
                </a:solidFill>
                <a:latin typeface="+mn-ea"/>
                <a:cs typeface="+mn-ea"/>
              </a:rPr>
              <a:t>NGÀY - THÁNG</a:t>
            </a:r>
            <a:endParaRPr lang="en-US" sz="4000" b="1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4513" y="1950576"/>
            <a:ext cx="5399088" cy="3661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21273023">
            <a:off x="78081" y="320769"/>
            <a:ext cx="6226224" cy="467812"/>
            <a:chOff x="-28900" y="262925"/>
            <a:chExt cx="10970328" cy="9354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446964" y="262925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-28900" y="369225"/>
              <a:ext cx="5494464" cy="829165"/>
            </a:xfrm>
            <a:prstGeom prst="rect">
              <a:avLst/>
            </a:prstGeom>
          </p:spPr>
        </p:pic>
      </p:grpSp>
      <p:grpSp>
        <p:nvGrpSpPr>
          <p:cNvPr id="2" name="Group 6"/>
          <p:cNvGrpSpPr/>
          <p:nvPr/>
        </p:nvGrpSpPr>
        <p:grpSpPr>
          <a:xfrm rot="273023">
            <a:off x="6391910" y="220980"/>
            <a:ext cx="5706110" cy="427355"/>
            <a:chOff x="0" y="0"/>
            <a:chExt cx="10963528" cy="854565"/>
          </a:xfrm>
        </p:grpSpPr>
        <p:pic>
          <p:nvPicPr>
            <p:cNvPr id="3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 Box 13"/>
          <p:cNvSpPr txBox="1"/>
          <p:nvPr/>
        </p:nvSpPr>
        <p:spPr>
          <a:xfrm>
            <a:off x="345440" y="1083310"/>
            <a:ext cx="11485880" cy="7067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p>
            <a:pPr algn="ctr" defTabSz="266700"/>
            <a:r>
              <a:rPr lang="vi-VN" sz="4000" b="1" i="1">
                <a:latin typeface="Times New Roman" panose="02020603050405020304"/>
                <a:ea typeface="SimSun" panose="02010600030101010101" pitchFamily="2" charset="-122"/>
              </a:rPr>
              <a:t>Một giờ có</a:t>
            </a:r>
            <a:r>
              <a:rPr sz="4000" b="1" i="1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vi-VN" sz="4000" b="1" i="1">
                <a:latin typeface="Times New Roman" panose="02020603050405020304"/>
                <a:ea typeface="SimSun" panose="02010600030101010101" pitchFamily="2" charset="-122"/>
              </a:rPr>
              <a:t>b</a:t>
            </a:r>
            <a:r>
              <a:rPr sz="4000" b="1" i="1">
                <a:latin typeface="Times New Roman" panose="02020603050405020304"/>
                <a:ea typeface="SimSun" panose="02010600030101010101" pitchFamily="2" charset="-122"/>
              </a:rPr>
              <a:t>ao nhiêu phút? </a:t>
            </a:r>
            <a:endParaRPr sz="4000" b="1" i="1">
              <a:latin typeface="Times New Roman" panose="02020603050405020304"/>
              <a:ea typeface="SimSun" panose="02010600030101010101" pitchFamily="2" charset="-122"/>
            </a:endParaRPr>
          </a:p>
        </p:txBody>
      </p:sp>
      <p:pic>
        <p:nvPicPr>
          <p:cNvPr id="20" name="istockphoto-1084861060-640_adpp_is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2863,000000"/>
                </p14:media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16250" y="2357755"/>
            <a:ext cx="6144260" cy="3481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000"/>
    </mc:Choice>
    <mc:Fallback>
      <p:transition advTm="9000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21273023">
            <a:off x="78081" y="320769"/>
            <a:ext cx="6226224" cy="467812"/>
            <a:chOff x="-28900" y="262925"/>
            <a:chExt cx="10970328" cy="9354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446964" y="262925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-28900" y="369225"/>
              <a:ext cx="5494464" cy="829165"/>
            </a:xfrm>
            <a:prstGeom prst="rect">
              <a:avLst/>
            </a:prstGeom>
          </p:spPr>
        </p:pic>
      </p:grpSp>
      <p:grpSp>
        <p:nvGrpSpPr>
          <p:cNvPr id="2" name="Group 6"/>
          <p:cNvGrpSpPr/>
          <p:nvPr/>
        </p:nvGrpSpPr>
        <p:grpSpPr>
          <a:xfrm rot="273023">
            <a:off x="6391910" y="220980"/>
            <a:ext cx="5706110" cy="427355"/>
            <a:chOff x="0" y="0"/>
            <a:chExt cx="10963528" cy="854565"/>
          </a:xfrm>
        </p:grpSpPr>
        <p:pic>
          <p:nvPicPr>
            <p:cNvPr id="3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 Box 13"/>
          <p:cNvSpPr txBox="1"/>
          <p:nvPr/>
        </p:nvSpPr>
        <p:spPr>
          <a:xfrm>
            <a:off x="345440" y="1083310"/>
            <a:ext cx="11485880" cy="7067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p>
            <a:pPr algn="ctr" defTabSz="266700"/>
            <a:r>
              <a:rPr lang="vi-VN" sz="4000" b="1" i="1">
                <a:latin typeface="Times New Roman" panose="02020603050405020304"/>
                <a:ea typeface="SimSun" panose="02010600030101010101" pitchFamily="2" charset="-122"/>
              </a:rPr>
              <a:t>Một giờ có</a:t>
            </a:r>
            <a:r>
              <a:rPr sz="4000" b="1" i="1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vi-VN" sz="4000" b="1" i="1">
                <a:latin typeface="Times New Roman" panose="02020603050405020304"/>
                <a:ea typeface="SimSun" panose="02010600030101010101" pitchFamily="2" charset="-122"/>
              </a:rPr>
              <a:t>b</a:t>
            </a:r>
            <a:r>
              <a:rPr sz="4000" b="1" i="1">
                <a:latin typeface="Times New Roman" panose="02020603050405020304"/>
                <a:ea typeface="SimSun" panose="02010600030101010101" pitchFamily="2" charset="-122"/>
              </a:rPr>
              <a:t>ao nhiêu phút? </a:t>
            </a:r>
            <a:endParaRPr sz="4000" b="1" i="1">
              <a:latin typeface="Times New Roman" panose="02020603050405020304"/>
              <a:ea typeface="SimSun" panose="02010600030101010101" pitchFamily="2" charset="-122"/>
            </a:endParaRPr>
          </a:p>
        </p:txBody>
      </p:sp>
      <p:sp>
        <p:nvSpPr>
          <p:cNvPr id="5" name="Explosion 1 4"/>
          <p:cNvSpPr/>
          <p:nvPr/>
        </p:nvSpPr>
        <p:spPr>
          <a:xfrm>
            <a:off x="3569335" y="1906905"/>
            <a:ext cx="5038090" cy="4162425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4000" b="1">
                <a:solidFill>
                  <a:schemeClr val="tx1"/>
                </a:solidFill>
              </a:rPr>
              <a:t>Một giờ có 60 phút.</a:t>
            </a:r>
            <a:endParaRPr lang="vi-VN" altLang="en-US" sz="4000" b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9000"/>
    </mc:Choice>
    <mc:Fallback>
      <p:transition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21273023">
            <a:off x="78081" y="320769"/>
            <a:ext cx="6226224" cy="467812"/>
            <a:chOff x="-28900" y="262925"/>
            <a:chExt cx="10970328" cy="9354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446964" y="262925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-28900" y="369225"/>
              <a:ext cx="5494464" cy="829165"/>
            </a:xfrm>
            <a:prstGeom prst="rect">
              <a:avLst/>
            </a:prstGeom>
          </p:spPr>
        </p:pic>
      </p:grpSp>
      <p:grpSp>
        <p:nvGrpSpPr>
          <p:cNvPr id="2" name="Group 6"/>
          <p:cNvGrpSpPr/>
          <p:nvPr/>
        </p:nvGrpSpPr>
        <p:grpSpPr>
          <a:xfrm rot="273023">
            <a:off x="6391910" y="220980"/>
            <a:ext cx="5706110" cy="427355"/>
            <a:chOff x="0" y="0"/>
            <a:chExt cx="10963528" cy="854565"/>
          </a:xfrm>
        </p:grpSpPr>
        <p:pic>
          <p:nvPicPr>
            <p:cNvPr id="3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9" name="Explosion 1 8"/>
          <p:cNvSpPr/>
          <p:nvPr/>
        </p:nvSpPr>
        <p:spPr>
          <a:xfrm>
            <a:off x="3569335" y="2280920"/>
            <a:ext cx="5038090" cy="4162425"/>
          </a:xfrm>
          <a:prstGeom prst="irregularSeal1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4000" b="1">
                <a:solidFill>
                  <a:schemeClr val="tx1"/>
                </a:solidFill>
              </a:rPr>
              <a:t>Một ngày có 24 giờ.</a:t>
            </a:r>
            <a:endParaRPr lang="vi-VN" altLang="en-US" sz="4000" b="1">
              <a:solidFill>
                <a:schemeClr val="tx1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345440" y="1083310"/>
            <a:ext cx="11485880" cy="7067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p>
            <a:pPr algn="ctr" defTabSz="266700"/>
            <a:r>
              <a:rPr lang="vi-VN" sz="4000" b="1" i="1">
                <a:latin typeface="Times New Roman" panose="02020603050405020304"/>
                <a:ea typeface="SimSun" panose="02010600030101010101" pitchFamily="2" charset="-122"/>
              </a:rPr>
              <a:t>Một ngày có</a:t>
            </a:r>
            <a:r>
              <a:rPr sz="4000" b="1" i="1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lang="vi-VN" sz="4000" b="1" i="1">
                <a:latin typeface="Times New Roman" panose="02020603050405020304"/>
                <a:ea typeface="SimSun" panose="02010600030101010101" pitchFamily="2" charset="-122"/>
              </a:rPr>
              <a:t>b</a:t>
            </a:r>
            <a:r>
              <a:rPr sz="4000" b="1" i="1">
                <a:latin typeface="Times New Roman" panose="02020603050405020304"/>
                <a:ea typeface="SimSun" panose="02010600030101010101" pitchFamily="2" charset="-122"/>
              </a:rPr>
              <a:t>ao nhiêu </a:t>
            </a:r>
            <a:r>
              <a:rPr lang="vi-VN" sz="4000" b="1" i="1">
                <a:latin typeface="Times New Roman" panose="02020603050405020304"/>
                <a:ea typeface="SimSun" panose="02010600030101010101" pitchFamily="2" charset="-122"/>
              </a:rPr>
              <a:t>giờ</a:t>
            </a:r>
            <a:r>
              <a:rPr sz="4000" b="1" i="1">
                <a:latin typeface="Times New Roman" panose="02020603050405020304"/>
                <a:ea typeface="SimSun" panose="02010600030101010101" pitchFamily="2" charset="-122"/>
              </a:rPr>
              <a:t>? </a:t>
            </a:r>
            <a:endParaRPr sz="4000" b="1" i="1">
              <a:latin typeface="Times New Roman" panose="020206030504050203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429" b="4290"/>
          <a:stretch>
            <a:fillRect/>
          </a:stretch>
        </p:blipFill>
        <p:spPr>
          <a:xfrm>
            <a:off x="1791011" y="2849218"/>
            <a:ext cx="8825513" cy="360459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7583" y="1228311"/>
            <a:ext cx="4363790" cy="2073687"/>
            <a:chOff x="2461080" y="1025884"/>
            <a:chExt cx="2106617" cy="1425879"/>
          </a:xfrm>
        </p:grpSpPr>
        <p:sp>
          <p:nvSpPr>
            <p:cNvPr id="4" name="Speech Bubble: Oval 3"/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-1" fmla="*/ 3503728 w 4309680"/>
                <a:gd name="connsiteY0-2" fmla="*/ 1699454 h 1699454"/>
                <a:gd name="connsiteX1-3" fmla="*/ 2633504 w 4309680"/>
                <a:gd name="connsiteY1-4" fmla="*/ 1388831 h 1699454"/>
                <a:gd name="connsiteX2-5" fmla="*/ 1429911 w 4309680"/>
                <a:gd name="connsiteY2-6" fmla="*/ 1365521 h 1699454"/>
                <a:gd name="connsiteX3-7" fmla="*/ 1374990 w 4309680"/>
                <a:gd name="connsiteY3-8" fmla="*/ 47616 h 1699454"/>
                <a:gd name="connsiteX4-9" fmla="*/ 2594347 w 4309680"/>
                <a:gd name="connsiteY4-10" fmla="*/ 14837 h 1699454"/>
                <a:gd name="connsiteX5-11" fmla="*/ 3385338 w 4309680"/>
                <a:gd name="connsiteY5-12" fmla="*/ 1280292 h 1699454"/>
                <a:gd name="connsiteX6-13" fmla="*/ 3503728 w 4309680"/>
                <a:gd name="connsiteY6-14" fmla="*/ 1699454 h 1699454"/>
                <a:gd name="connsiteX0-15" fmla="*/ 3503728 w 4309680"/>
                <a:gd name="connsiteY0-16" fmla="*/ 1699454 h 1702113"/>
                <a:gd name="connsiteX1-17" fmla="*/ 3213867 w 4309680"/>
                <a:gd name="connsiteY1-18" fmla="*/ 1341303 h 1702113"/>
                <a:gd name="connsiteX2-19" fmla="*/ 2633504 w 4309680"/>
                <a:gd name="connsiteY2-20" fmla="*/ 1388831 h 1702113"/>
                <a:gd name="connsiteX3-21" fmla="*/ 1429911 w 4309680"/>
                <a:gd name="connsiteY3-22" fmla="*/ 1365521 h 1702113"/>
                <a:gd name="connsiteX4-23" fmla="*/ 1374990 w 4309680"/>
                <a:gd name="connsiteY4-24" fmla="*/ 47616 h 1702113"/>
                <a:gd name="connsiteX5-25" fmla="*/ 2594347 w 4309680"/>
                <a:gd name="connsiteY5-26" fmla="*/ 14837 h 1702113"/>
                <a:gd name="connsiteX6-27" fmla="*/ 3385338 w 4309680"/>
                <a:gd name="connsiteY6-28" fmla="*/ 1280292 h 1702113"/>
                <a:gd name="connsiteX7" fmla="*/ 3503728 w 4309680"/>
                <a:gd name="connsiteY7" fmla="*/ 1699454 h 1702113"/>
                <a:gd name="connsiteX0-29" fmla="*/ 3325928 w 4309680"/>
                <a:gd name="connsiteY0-30" fmla="*/ 1702629 h 1705265"/>
                <a:gd name="connsiteX1-31" fmla="*/ 3213867 w 4309680"/>
                <a:gd name="connsiteY1-32" fmla="*/ 1341303 h 1705265"/>
                <a:gd name="connsiteX2-33" fmla="*/ 2633504 w 4309680"/>
                <a:gd name="connsiteY2-34" fmla="*/ 1388831 h 1705265"/>
                <a:gd name="connsiteX3-35" fmla="*/ 1429911 w 4309680"/>
                <a:gd name="connsiteY3-36" fmla="*/ 1365521 h 1705265"/>
                <a:gd name="connsiteX4-37" fmla="*/ 1374990 w 4309680"/>
                <a:gd name="connsiteY4-38" fmla="*/ 47616 h 1705265"/>
                <a:gd name="connsiteX5-39" fmla="*/ 2594347 w 4309680"/>
                <a:gd name="connsiteY5-40" fmla="*/ 14837 h 1705265"/>
                <a:gd name="connsiteX6-41" fmla="*/ 3385338 w 4309680"/>
                <a:gd name="connsiteY6-42" fmla="*/ 1280292 h 1705265"/>
                <a:gd name="connsiteX7-43" fmla="*/ 3325928 w 4309680"/>
                <a:gd name="connsiteY7-44" fmla="*/ 1702629 h 1705265"/>
                <a:gd name="connsiteX0-45" fmla="*/ 3272588 w 4309680"/>
                <a:gd name="connsiteY0-46" fmla="*/ 1687389 h 1690138"/>
                <a:gd name="connsiteX1-47" fmla="*/ 3213867 w 4309680"/>
                <a:gd name="connsiteY1-48" fmla="*/ 1341303 h 1690138"/>
                <a:gd name="connsiteX2-49" fmla="*/ 2633504 w 4309680"/>
                <a:gd name="connsiteY2-50" fmla="*/ 1388831 h 1690138"/>
                <a:gd name="connsiteX3-51" fmla="*/ 1429911 w 4309680"/>
                <a:gd name="connsiteY3-52" fmla="*/ 1365521 h 1690138"/>
                <a:gd name="connsiteX4-53" fmla="*/ 1374990 w 4309680"/>
                <a:gd name="connsiteY4-54" fmla="*/ 47616 h 1690138"/>
                <a:gd name="connsiteX5-55" fmla="*/ 2594347 w 4309680"/>
                <a:gd name="connsiteY5-56" fmla="*/ 14837 h 1690138"/>
                <a:gd name="connsiteX6-57" fmla="*/ 3385338 w 4309680"/>
                <a:gd name="connsiteY6-58" fmla="*/ 1280292 h 1690138"/>
                <a:gd name="connsiteX7-59" fmla="*/ 3272588 w 4309680"/>
                <a:gd name="connsiteY7-60" fmla="*/ 1687389 h 1690138"/>
                <a:gd name="connsiteX0-61" fmla="*/ 3272588 w 4363789"/>
                <a:gd name="connsiteY0-62" fmla="*/ 1687389 h 1690138"/>
                <a:gd name="connsiteX1-63" fmla="*/ 3213867 w 4363789"/>
                <a:gd name="connsiteY1-64" fmla="*/ 1341303 h 1690138"/>
                <a:gd name="connsiteX2-65" fmla="*/ 2633504 w 4363789"/>
                <a:gd name="connsiteY2-66" fmla="*/ 1388831 h 1690138"/>
                <a:gd name="connsiteX3-67" fmla="*/ 1429911 w 4363789"/>
                <a:gd name="connsiteY3-68" fmla="*/ 1365521 h 1690138"/>
                <a:gd name="connsiteX4-69" fmla="*/ 1374990 w 4363789"/>
                <a:gd name="connsiteY4-70" fmla="*/ 47616 h 1690138"/>
                <a:gd name="connsiteX5-71" fmla="*/ 2594347 w 4363789"/>
                <a:gd name="connsiteY5-72" fmla="*/ 14837 h 1690138"/>
                <a:gd name="connsiteX6-73" fmla="*/ 3469158 w 4363789"/>
                <a:gd name="connsiteY6-74" fmla="*/ 1249812 h 1690138"/>
                <a:gd name="connsiteX7-75" fmla="*/ 3272588 w 4363789"/>
                <a:gd name="connsiteY7-76" fmla="*/ 1687389 h 16901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43" y="connsiteY7-44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  <a:endParaRPr lang="vi-VN" sz="2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59009" y="1228312"/>
            <a:ext cx="2524693" cy="1261268"/>
            <a:chOff x="4762935" y="173002"/>
            <a:chExt cx="2099766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Speech Bubble: Oval 7"/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07086" y="250086"/>
              <a:ext cx="2055615" cy="888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</a:t>
              </a:r>
              <a:endParaRPr lang="vi-VN" sz="2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có 24 giờ.</a:t>
              </a:r>
              <a:endParaRPr lang="vi-VN" sz="2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13412" y="2489580"/>
            <a:ext cx="2527403" cy="1261268"/>
            <a:chOff x="4762935" y="173002"/>
            <a:chExt cx="2099765" cy="117512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Speech Bubble: Oval 14"/>
            <p:cNvSpPr/>
            <p:nvPr/>
          </p:nvSpPr>
          <p:spPr>
            <a:xfrm>
              <a:off x="4762935" y="173002"/>
              <a:ext cx="2099765" cy="1175128"/>
            </a:xfrm>
            <a:prstGeom prst="wedgeEllipseCallout">
              <a:avLst>
                <a:gd name="adj1" fmla="val -19224"/>
                <a:gd name="adj2" fmla="val 8697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07085" y="325340"/>
              <a:ext cx="2055615" cy="888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giờ có </a:t>
              </a:r>
              <a:endParaRPr lang="vi-VN" sz="2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60 phút.</a:t>
              </a:r>
              <a:endParaRPr lang="vi-VN" sz="2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78058" y="107115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a)</a:t>
            </a:r>
            <a:endParaRPr lang="vi-V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21273023">
            <a:off x="78081" y="320769"/>
            <a:ext cx="6226224" cy="467812"/>
            <a:chOff x="-28900" y="262925"/>
            <a:chExt cx="10970328" cy="9354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446964" y="262925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-28900" y="369225"/>
              <a:ext cx="5494464" cy="829165"/>
            </a:xfrm>
            <a:prstGeom prst="rect">
              <a:avLst/>
            </a:prstGeom>
          </p:spPr>
        </p:pic>
      </p:grpSp>
      <p:grpSp>
        <p:nvGrpSpPr>
          <p:cNvPr id="2" name="Group 6"/>
          <p:cNvGrpSpPr/>
          <p:nvPr/>
        </p:nvGrpSpPr>
        <p:grpSpPr>
          <a:xfrm rot="273023">
            <a:off x="6391910" y="220980"/>
            <a:ext cx="5706110" cy="427355"/>
            <a:chOff x="0" y="0"/>
            <a:chExt cx="10963528" cy="854565"/>
          </a:xfrm>
        </p:grpSpPr>
        <p:pic>
          <p:nvPicPr>
            <p:cNvPr id="3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 Box 13"/>
          <p:cNvSpPr txBox="1"/>
          <p:nvPr/>
        </p:nvSpPr>
        <p:spPr>
          <a:xfrm>
            <a:off x="345440" y="1478915"/>
            <a:ext cx="11485880" cy="110680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p>
            <a:pPr algn="ctr" defTabSz="266700"/>
            <a:r>
              <a:rPr lang="vi-VN" sz="6600" b="1" i="1">
                <a:latin typeface="Times New Roman" panose="02020603050405020304"/>
                <a:ea typeface="SimSun" panose="02010600030101010101" pitchFamily="2" charset="-122"/>
                <a:sym typeface="+mn-ea"/>
              </a:rPr>
              <a:t>Một ngày có</a:t>
            </a:r>
            <a:r>
              <a:rPr sz="6600" b="1" i="1"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vi-VN" sz="6600" b="1" i="1">
                <a:latin typeface="Times New Roman" panose="02020603050405020304"/>
                <a:ea typeface="SimSun" panose="02010600030101010101" pitchFamily="2" charset="-122"/>
                <a:sym typeface="+mn-ea"/>
              </a:rPr>
              <a:t>24 giờ.</a:t>
            </a:r>
            <a:endParaRPr sz="6600" b="1" i="1">
              <a:latin typeface="Times New Roman" panose="02020603050405020304"/>
              <a:ea typeface="SimSun" panose="02010600030101010101" pitchFamily="2" charset="-122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45440" y="2901315"/>
            <a:ext cx="11485880" cy="110680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p>
            <a:pPr algn="ctr" defTabSz="266700"/>
            <a:r>
              <a:rPr lang="vi-VN" sz="6600" b="1" i="1">
                <a:latin typeface="Times New Roman" panose="02020603050405020304"/>
                <a:ea typeface="SimSun" panose="02010600030101010101" pitchFamily="2" charset="-122"/>
                <a:sym typeface="+mn-ea"/>
              </a:rPr>
              <a:t>Một giờ có</a:t>
            </a:r>
            <a:r>
              <a:rPr sz="6600" b="1" i="1">
                <a:latin typeface="Times New Roman" panose="02020603050405020304"/>
                <a:ea typeface="SimSun" panose="02010600030101010101" pitchFamily="2" charset="-122"/>
                <a:sym typeface="+mn-ea"/>
              </a:rPr>
              <a:t> </a:t>
            </a:r>
            <a:r>
              <a:rPr lang="vi-VN" sz="6600" b="1" i="1">
                <a:latin typeface="Times New Roman" panose="02020603050405020304"/>
                <a:ea typeface="SimSun" panose="02010600030101010101" pitchFamily="2" charset="-122"/>
                <a:sym typeface="+mn-ea"/>
              </a:rPr>
              <a:t>60 phút.</a:t>
            </a:r>
            <a:endParaRPr lang="vi-VN" sz="6600" b="1" i="1">
              <a:latin typeface="Times New Roman" panose="02020603050405020304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010" y="4140200"/>
            <a:ext cx="3552190" cy="2546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57250" y="1288415"/>
            <a:ext cx="105073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lt"/>
              <a:buNone/>
            </a:pPr>
            <a:r>
              <a:rPr lang="vi-VN" altLang="en-US" sz="3600" dirty="0"/>
              <a:t>b</a:t>
            </a:r>
            <a:r>
              <a:rPr lang="en-US" sz="3600" dirty="0"/>
              <a:t>)</a:t>
            </a:r>
            <a:r>
              <a:rPr lang="vi-VN" altLang="en-US" sz="3600" dirty="0"/>
              <a:t> 24 giờ trong một ngày được tính từ 12 giờ đêm hôm trước đến 12 giờ đêm hôm sau.</a:t>
            </a:r>
            <a:endParaRPr lang="vi-V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57250" y="1288415"/>
            <a:ext cx="10507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lt"/>
              <a:buNone/>
            </a:pPr>
            <a:r>
              <a:rPr lang="vi-VN" altLang="en-US" sz="3600" dirty="0"/>
              <a:t>b</a:t>
            </a:r>
            <a:r>
              <a:rPr lang="en-US" sz="3600" dirty="0"/>
              <a:t>)</a:t>
            </a:r>
            <a:r>
              <a:rPr lang="vi-VN" altLang="en-US" sz="3600" dirty="0"/>
              <a:t> </a:t>
            </a:r>
            <a:endParaRPr lang="vi-VN" altLang="en-US" sz="3600" dirty="0"/>
          </a:p>
        </p:txBody>
      </p:sp>
      <p:graphicFrame>
        <p:nvGraphicFramePr>
          <p:cNvPr id="2" name="Table 1"/>
          <p:cNvGraphicFramePr/>
          <p:nvPr>
            <p:custDataLst>
              <p:tags r:id="rId1"/>
            </p:custDataLst>
          </p:nvPr>
        </p:nvGraphicFramePr>
        <p:xfrm>
          <a:off x="1885950" y="1288415"/>
          <a:ext cx="8742045" cy="5096510"/>
        </p:xfrm>
        <a:graphic>
          <a:graphicData uri="http://schemas.openxmlformats.org/drawingml/2006/table">
            <a:tbl>
              <a:tblPr/>
              <a:tblGrid>
                <a:gridCol w="8742045"/>
              </a:tblGrid>
              <a:tr h="5096510">
                <a:tc>
                  <a:txBody>
                    <a:bodyPr/>
                    <a:p>
                      <a:pPr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4000" b="0" i="1" u="sng">
                          <a:latin typeface="Times New Roman" panose="02020603050405020304"/>
                          <a:ea typeface="SimSun" panose="02010600030101010101" pitchFamily="2" charset="-122"/>
                        </a:rPr>
                        <a:t>Phiếu học tập</a:t>
                      </a:r>
                      <a:endParaRPr sz="4000" b="0" i="1" u="sng">
                        <a:latin typeface="Times New Roman" panose="02020603050405020304"/>
                        <a:ea typeface="SimSun" panose="02010600030101010101" pitchFamily="2" charset="-122"/>
                      </a:endParaRPr>
                    </a:p>
                    <a:p>
                      <a:pPr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4000" b="1" i="0">
                          <a:latin typeface="Times New Roman" panose="02020603050405020304"/>
                          <a:ea typeface="SimSun" panose="02010600030101010101" pitchFamily="2" charset="-122"/>
                        </a:rPr>
                        <a:t>Thời gian biểu của em</a:t>
                      </a:r>
                      <a:endParaRPr sz="4000" b="1" i="0">
                        <a:latin typeface="Times New Roman" panose="02020603050405020304"/>
                        <a:ea typeface="SimSun" panose="02010600030101010101" pitchFamily="2" charset="-122"/>
                      </a:endParaRPr>
                    </a:p>
                    <a:p>
                      <a:pPr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4000" b="0" i="0">
                          <a:latin typeface="Times New Roman" panose="02020603050405020304"/>
                          <a:ea typeface="SimSun" panose="02010600030101010101" pitchFamily="2" charset="-122"/>
                        </a:rPr>
                        <a:t>- Buổi sáng, em thức dậy lúc .... giờ.</a:t>
                      </a:r>
                      <a:endParaRPr sz="4000" b="0" i="0">
                        <a:latin typeface="Times New Roman" panose="02020603050405020304"/>
                        <a:ea typeface="SimSun" panose="02010600030101010101" pitchFamily="2" charset="-122"/>
                      </a:endParaRPr>
                    </a:p>
                    <a:p>
                      <a:pPr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4000" b="0" i="0">
                          <a:latin typeface="Times New Roman" panose="02020603050405020304"/>
                          <a:ea typeface="SimSun" panose="02010600030101010101" pitchFamily="2" charset="-122"/>
                        </a:rPr>
                        <a:t>- Buổi trưa, em ăn cơm trưa lúc .... giờ.</a:t>
                      </a:r>
                      <a:endParaRPr sz="4000" b="0" i="0">
                        <a:latin typeface="Times New Roman" panose="02020603050405020304"/>
                        <a:ea typeface="SimSun" panose="02010600030101010101" pitchFamily="2" charset="-122"/>
                      </a:endParaRPr>
                    </a:p>
                    <a:p>
                      <a:pPr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4000" b="0" i="0">
                          <a:latin typeface="Times New Roman" panose="02020603050405020304"/>
                          <a:ea typeface="SimSun" panose="02010600030101010101" pitchFamily="2" charset="-122"/>
                        </a:rPr>
                        <a:t>- Buổi chiều, em đi học về lúc .... giờ</a:t>
                      </a:r>
                      <a:r>
                        <a:rPr lang="vi-VN" sz="4000" b="0" i="0">
                          <a:latin typeface="Times New Roman" panose="02020603050405020304"/>
                          <a:ea typeface="SimSun" panose="02010600030101010101" pitchFamily="2" charset="-122"/>
                        </a:rPr>
                        <a:t> chiều</a:t>
                      </a:r>
                      <a:r>
                        <a:rPr sz="4000" b="0" i="0">
                          <a:latin typeface="Times New Roman" panose="02020603050405020304"/>
                          <a:ea typeface="SimSun" panose="02010600030101010101" pitchFamily="2" charset="-122"/>
                        </a:rPr>
                        <a:t>.</a:t>
                      </a:r>
                      <a:endParaRPr sz="4000" b="0" i="0">
                        <a:latin typeface="Times New Roman" panose="02020603050405020304"/>
                        <a:ea typeface="SimSun" panose="02010600030101010101" pitchFamily="2" charset="-122"/>
                      </a:endParaRPr>
                    </a:p>
                    <a:p>
                      <a:pPr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4000" b="0" i="0">
                          <a:latin typeface="Times New Roman" panose="02020603050405020304"/>
                          <a:ea typeface="SimSun" panose="02010600030101010101" pitchFamily="2" charset="-122"/>
                        </a:rPr>
                        <a:t>- Buổi tối, em học bài lúc .... giờ</a:t>
                      </a:r>
                      <a:r>
                        <a:rPr lang="vi-VN" sz="4000" b="0" i="0">
                          <a:latin typeface="Times New Roman" panose="02020603050405020304"/>
                          <a:ea typeface="SimSun" panose="02010600030101010101" pitchFamily="2" charset="-122"/>
                        </a:rPr>
                        <a:t> tối</a:t>
                      </a:r>
                      <a:r>
                        <a:rPr sz="4000" b="0" i="0">
                          <a:latin typeface="Times New Roman" panose="02020603050405020304"/>
                          <a:ea typeface="SimSun" panose="02010600030101010101" pitchFamily="2" charset="-122"/>
                        </a:rPr>
                        <a:t>.</a:t>
                      </a:r>
                      <a:endParaRPr sz="4000" b="0" i="0">
                        <a:latin typeface="Times New Roman" panose="02020603050405020304"/>
                        <a:ea typeface="SimSun" panose="02010600030101010101" pitchFamily="2" charset="-122"/>
                      </a:endParaRPr>
                    </a:p>
                    <a:p>
                      <a:pPr algn="jus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4000" b="0" i="0">
                          <a:latin typeface="Times New Roman" panose="02020603050405020304"/>
                          <a:ea typeface="SimSun" panose="02010600030101010101" pitchFamily="2" charset="-122"/>
                        </a:rPr>
                        <a:t>- 12 giờ đêm, em đang ......................</a:t>
                      </a:r>
                      <a:endParaRPr sz="4000" b="0" i="0" u="sng">
                        <a:latin typeface="Times New Roman" panose="02020603050405020304"/>
                        <a:ea typeface="SimSun" panose="02010600030101010101" pitchFamily="2" charset="-122"/>
                      </a:endParaRPr>
                    </a:p>
                  </a:txBody>
                  <a:tcPr marL="0" marR="0" marT="0" marB="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blipFill>
                      <a:blip r:embed="rId2"/>
                    </a:blip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57250" y="1288415"/>
            <a:ext cx="105073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+mj-lt"/>
              <a:buNone/>
            </a:pPr>
            <a:r>
              <a:rPr lang="vi-VN" altLang="en-US" sz="3600" dirty="0"/>
              <a:t>b</a:t>
            </a:r>
            <a:r>
              <a:rPr lang="en-US" sz="3600" dirty="0"/>
              <a:t>)</a:t>
            </a:r>
            <a:r>
              <a:rPr lang="vi-VN" altLang="en-US" sz="3600" dirty="0"/>
              <a:t> 24 giờ trong một ngày được tính từ 12 giờ đêm hôm trước đến 12 giờ đêm hôm sau.</a:t>
            </a:r>
            <a:endParaRPr lang="vi-VN" alt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856615" y="2767330"/>
            <a:ext cx="10311130" cy="1871345"/>
          </a:xfrm>
          <a:custGeom>
            <a:avLst/>
            <a:gdLst>
              <a:gd name="connsiteX0" fmla="*/ 0 w 6774840"/>
              <a:gd name="connsiteY0" fmla="*/ 0 h 3901440"/>
              <a:gd name="connsiteX1" fmla="*/ 700067 w 6774840"/>
              <a:gd name="connsiteY1" fmla="*/ 0 h 3901440"/>
              <a:gd name="connsiteX2" fmla="*/ 1129140 w 6774840"/>
              <a:gd name="connsiteY2" fmla="*/ 0 h 3901440"/>
              <a:gd name="connsiteX3" fmla="*/ 1625962 w 6774840"/>
              <a:gd name="connsiteY3" fmla="*/ 0 h 3901440"/>
              <a:gd name="connsiteX4" fmla="*/ 2326028 w 6774840"/>
              <a:gd name="connsiteY4" fmla="*/ 0 h 3901440"/>
              <a:gd name="connsiteX5" fmla="*/ 2890598 w 6774840"/>
              <a:gd name="connsiteY5" fmla="*/ 0 h 3901440"/>
              <a:gd name="connsiteX6" fmla="*/ 3590665 w 6774840"/>
              <a:gd name="connsiteY6" fmla="*/ 0 h 3901440"/>
              <a:gd name="connsiteX7" fmla="*/ 4087487 w 6774840"/>
              <a:gd name="connsiteY7" fmla="*/ 0 h 3901440"/>
              <a:gd name="connsiteX8" fmla="*/ 4448812 w 6774840"/>
              <a:gd name="connsiteY8" fmla="*/ 0 h 3901440"/>
              <a:gd name="connsiteX9" fmla="*/ 5013382 w 6774840"/>
              <a:gd name="connsiteY9" fmla="*/ 0 h 3901440"/>
              <a:gd name="connsiteX10" fmla="*/ 5374706 w 6774840"/>
              <a:gd name="connsiteY10" fmla="*/ 0 h 3901440"/>
              <a:gd name="connsiteX11" fmla="*/ 5939276 w 6774840"/>
              <a:gd name="connsiteY11" fmla="*/ 0 h 3901440"/>
              <a:gd name="connsiteX12" fmla="*/ 6774840 w 6774840"/>
              <a:gd name="connsiteY12" fmla="*/ 0 h 3901440"/>
              <a:gd name="connsiteX13" fmla="*/ 6774840 w 6774840"/>
              <a:gd name="connsiteY13" fmla="*/ 596363 h 3901440"/>
              <a:gd name="connsiteX14" fmla="*/ 6774840 w 6774840"/>
              <a:gd name="connsiteY14" fmla="*/ 1075683 h 3901440"/>
              <a:gd name="connsiteX15" fmla="*/ 6774840 w 6774840"/>
              <a:gd name="connsiteY15" fmla="*/ 1711060 h 3901440"/>
              <a:gd name="connsiteX16" fmla="*/ 6774840 w 6774840"/>
              <a:gd name="connsiteY16" fmla="*/ 2229394 h 3901440"/>
              <a:gd name="connsiteX17" fmla="*/ 6774840 w 6774840"/>
              <a:gd name="connsiteY17" fmla="*/ 2786743 h 3901440"/>
              <a:gd name="connsiteX18" fmla="*/ 6774840 w 6774840"/>
              <a:gd name="connsiteY18" fmla="*/ 3266063 h 3901440"/>
              <a:gd name="connsiteX19" fmla="*/ 6774840 w 6774840"/>
              <a:gd name="connsiteY19" fmla="*/ 3901440 h 3901440"/>
              <a:gd name="connsiteX20" fmla="*/ 6345767 w 6774840"/>
              <a:gd name="connsiteY20" fmla="*/ 3901440 h 3901440"/>
              <a:gd name="connsiteX21" fmla="*/ 5713448 w 6774840"/>
              <a:gd name="connsiteY21" fmla="*/ 3901440 h 3901440"/>
              <a:gd name="connsiteX22" fmla="*/ 5013382 w 6774840"/>
              <a:gd name="connsiteY22" fmla="*/ 3901440 h 3901440"/>
              <a:gd name="connsiteX23" fmla="*/ 4381063 w 6774840"/>
              <a:gd name="connsiteY23" fmla="*/ 3901440 h 3901440"/>
              <a:gd name="connsiteX24" fmla="*/ 3884242 w 6774840"/>
              <a:gd name="connsiteY24" fmla="*/ 3901440 h 3901440"/>
              <a:gd name="connsiteX25" fmla="*/ 3387420 w 6774840"/>
              <a:gd name="connsiteY25" fmla="*/ 3901440 h 3901440"/>
              <a:gd name="connsiteX26" fmla="*/ 2822850 w 6774840"/>
              <a:gd name="connsiteY26" fmla="*/ 3901440 h 3901440"/>
              <a:gd name="connsiteX27" fmla="*/ 2461525 w 6774840"/>
              <a:gd name="connsiteY27" fmla="*/ 3901440 h 3901440"/>
              <a:gd name="connsiteX28" fmla="*/ 1761458 w 6774840"/>
              <a:gd name="connsiteY28" fmla="*/ 3901440 h 3901440"/>
              <a:gd name="connsiteX29" fmla="*/ 1332385 w 6774840"/>
              <a:gd name="connsiteY29" fmla="*/ 3901440 h 3901440"/>
              <a:gd name="connsiteX30" fmla="*/ 903312 w 6774840"/>
              <a:gd name="connsiteY30" fmla="*/ 3901440 h 3901440"/>
              <a:gd name="connsiteX31" fmla="*/ 0 w 6774840"/>
              <a:gd name="connsiteY31" fmla="*/ 3901440 h 3901440"/>
              <a:gd name="connsiteX32" fmla="*/ 0 w 6774840"/>
              <a:gd name="connsiteY32" fmla="*/ 3266063 h 3901440"/>
              <a:gd name="connsiteX33" fmla="*/ 0 w 6774840"/>
              <a:gd name="connsiteY33" fmla="*/ 2825757 h 3901440"/>
              <a:gd name="connsiteX34" fmla="*/ 0 w 6774840"/>
              <a:gd name="connsiteY34" fmla="*/ 2307423 h 3901440"/>
              <a:gd name="connsiteX35" fmla="*/ 0 w 6774840"/>
              <a:gd name="connsiteY35" fmla="*/ 1750075 h 3901440"/>
              <a:gd name="connsiteX36" fmla="*/ 0 w 6774840"/>
              <a:gd name="connsiteY36" fmla="*/ 1192726 h 3901440"/>
              <a:gd name="connsiteX37" fmla="*/ 0 w 6774840"/>
              <a:gd name="connsiteY37" fmla="*/ 752421 h 3901440"/>
              <a:gd name="connsiteX38" fmla="*/ 0 w 6774840"/>
              <a:gd name="connsiteY38" fmla="*/ 0 h 390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774840" h="3901440" fill="none" extrusionOk="0">
                <a:moveTo>
                  <a:pt x="0" y="0"/>
                </a:moveTo>
                <a:cubicBezTo>
                  <a:pt x="141665" y="-52744"/>
                  <a:pt x="448526" y="83497"/>
                  <a:pt x="700067" y="0"/>
                </a:cubicBezTo>
                <a:cubicBezTo>
                  <a:pt x="951608" y="-83497"/>
                  <a:pt x="990400" y="11722"/>
                  <a:pt x="1129140" y="0"/>
                </a:cubicBezTo>
                <a:cubicBezTo>
                  <a:pt x="1267880" y="-11722"/>
                  <a:pt x="1477363" y="59130"/>
                  <a:pt x="1625962" y="0"/>
                </a:cubicBezTo>
                <a:cubicBezTo>
                  <a:pt x="1774561" y="-59130"/>
                  <a:pt x="2102019" y="81013"/>
                  <a:pt x="2326028" y="0"/>
                </a:cubicBezTo>
                <a:cubicBezTo>
                  <a:pt x="2550037" y="-81013"/>
                  <a:pt x="2643661" y="1258"/>
                  <a:pt x="2890598" y="0"/>
                </a:cubicBezTo>
                <a:cubicBezTo>
                  <a:pt x="3137535" y="-1258"/>
                  <a:pt x="3263172" y="66866"/>
                  <a:pt x="3590665" y="0"/>
                </a:cubicBezTo>
                <a:cubicBezTo>
                  <a:pt x="3918158" y="-66866"/>
                  <a:pt x="3889259" y="6971"/>
                  <a:pt x="4087487" y="0"/>
                </a:cubicBezTo>
                <a:cubicBezTo>
                  <a:pt x="4285715" y="-6971"/>
                  <a:pt x="4348508" y="38327"/>
                  <a:pt x="4448812" y="0"/>
                </a:cubicBezTo>
                <a:cubicBezTo>
                  <a:pt x="4549116" y="-38327"/>
                  <a:pt x="4791208" y="39995"/>
                  <a:pt x="5013382" y="0"/>
                </a:cubicBezTo>
                <a:cubicBezTo>
                  <a:pt x="5235556" y="-39995"/>
                  <a:pt x="5300961" y="36232"/>
                  <a:pt x="5374706" y="0"/>
                </a:cubicBezTo>
                <a:cubicBezTo>
                  <a:pt x="5448451" y="-36232"/>
                  <a:pt x="5703231" y="61060"/>
                  <a:pt x="5939276" y="0"/>
                </a:cubicBezTo>
                <a:cubicBezTo>
                  <a:pt x="6175321" y="-61060"/>
                  <a:pt x="6460325" y="25751"/>
                  <a:pt x="6774840" y="0"/>
                </a:cubicBezTo>
                <a:cubicBezTo>
                  <a:pt x="6775719" y="130483"/>
                  <a:pt x="6708439" y="356611"/>
                  <a:pt x="6774840" y="596363"/>
                </a:cubicBezTo>
                <a:cubicBezTo>
                  <a:pt x="6841241" y="836115"/>
                  <a:pt x="6718003" y="956720"/>
                  <a:pt x="6774840" y="1075683"/>
                </a:cubicBezTo>
                <a:cubicBezTo>
                  <a:pt x="6831677" y="1194646"/>
                  <a:pt x="6717301" y="1570405"/>
                  <a:pt x="6774840" y="1711060"/>
                </a:cubicBezTo>
                <a:cubicBezTo>
                  <a:pt x="6832379" y="1851715"/>
                  <a:pt x="6772629" y="2082159"/>
                  <a:pt x="6774840" y="2229394"/>
                </a:cubicBezTo>
                <a:cubicBezTo>
                  <a:pt x="6777051" y="2376629"/>
                  <a:pt x="6764034" y="2599758"/>
                  <a:pt x="6774840" y="2786743"/>
                </a:cubicBezTo>
                <a:cubicBezTo>
                  <a:pt x="6785646" y="2973728"/>
                  <a:pt x="6761059" y="3081210"/>
                  <a:pt x="6774840" y="3266063"/>
                </a:cubicBezTo>
                <a:cubicBezTo>
                  <a:pt x="6788621" y="3450916"/>
                  <a:pt x="6751105" y="3768987"/>
                  <a:pt x="6774840" y="3901440"/>
                </a:cubicBezTo>
                <a:cubicBezTo>
                  <a:pt x="6646564" y="3925649"/>
                  <a:pt x="6536658" y="3886170"/>
                  <a:pt x="6345767" y="3901440"/>
                </a:cubicBezTo>
                <a:cubicBezTo>
                  <a:pt x="6154876" y="3916710"/>
                  <a:pt x="6026426" y="3874744"/>
                  <a:pt x="5713448" y="3901440"/>
                </a:cubicBezTo>
                <a:cubicBezTo>
                  <a:pt x="5400470" y="3928136"/>
                  <a:pt x="5188359" y="3885062"/>
                  <a:pt x="5013382" y="3901440"/>
                </a:cubicBezTo>
                <a:cubicBezTo>
                  <a:pt x="4838405" y="3917818"/>
                  <a:pt x="4523577" y="3886827"/>
                  <a:pt x="4381063" y="3901440"/>
                </a:cubicBezTo>
                <a:cubicBezTo>
                  <a:pt x="4238549" y="3916053"/>
                  <a:pt x="4007580" y="3841882"/>
                  <a:pt x="3884242" y="3901440"/>
                </a:cubicBezTo>
                <a:cubicBezTo>
                  <a:pt x="3760904" y="3960998"/>
                  <a:pt x="3514326" y="3853645"/>
                  <a:pt x="3387420" y="3901440"/>
                </a:cubicBezTo>
                <a:cubicBezTo>
                  <a:pt x="3260514" y="3949235"/>
                  <a:pt x="3001564" y="3842136"/>
                  <a:pt x="2822850" y="3901440"/>
                </a:cubicBezTo>
                <a:cubicBezTo>
                  <a:pt x="2644136" y="3960744"/>
                  <a:pt x="2555016" y="3895984"/>
                  <a:pt x="2461525" y="3901440"/>
                </a:cubicBezTo>
                <a:cubicBezTo>
                  <a:pt x="2368035" y="3906896"/>
                  <a:pt x="2015216" y="3844988"/>
                  <a:pt x="1761458" y="3901440"/>
                </a:cubicBezTo>
                <a:cubicBezTo>
                  <a:pt x="1507700" y="3957892"/>
                  <a:pt x="1463534" y="3880546"/>
                  <a:pt x="1332385" y="3901440"/>
                </a:cubicBezTo>
                <a:cubicBezTo>
                  <a:pt x="1201236" y="3922334"/>
                  <a:pt x="1104257" y="3894543"/>
                  <a:pt x="903312" y="3901440"/>
                </a:cubicBezTo>
                <a:cubicBezTo>
                  <a:pt x="702367" y="3908337"/>
                  <a:pt x="231057" y="3834419"/>
                  <a:pt x="0" y="3901440"/>
                </a:cubicBezTo>
                <a:cubicBezTo>
                  <a:pt x="-40868" y="3632079"/>
                  <a:pt x="38203" y="3404254"/>
                  <a:pt x="0" y="3266063"/>
                </a:cubicBezTo>
                <a:cubicBezTo>
                  <a:pt x="-38203" y="3127872"/>
                  <a:pt x="45654" y="3037531"/>
                  <a:pt x="0" y="2825757"/>
                </a:cubicBezTo>
                <a:cubicBezTo>
                  <a:pt x="-45654" y="2613983"/>
                  <a:pt x="52496" y="2533368"/>
                  <a:pt x="0" y="2307423"/>
                </a:cubicBezTo>
                <a:cubicBezTo>
                  <a:pt x="-52496" y="2081478"/>
                  <a:pt x="23611" y="1890340"/>
                  <a:pt x="0" y="1750075"/>
                </a:cubicBezTo>
                <a:cubicBezTo>
                  <a:pt x="-23611" y="1609810"/>
                  <a:pt x="9132" y="1326755"/>
                  <a:pt x="0" y="1192726"/>
                </a:cubicBezTo>
                <a:cubicBezTo>
                  <a:pt x="-9132" y="1058697"/>
                  <a:pt x="47787" y="840700"/>
                  <a:pt x="0" y="752421"/>
                </a:cubicBezTo>
                <a:cubicBezTo>
                  <a:pt x="-47787" y="664142"/>
                  <a:pt x="23572" y="317185"/>
                  <a:pt x="0" y="0"/>
                </a:cubicBezTo>
                <a:close/>
              </a:path>
              <a:path w="6774840" h="3901440" stroke="0" extrusionOk="0">
                <a:moveTo>
                  <a:pt x="0" y="0"/>
                </a:moveTo>
                <a:cubicBezTo>
                  <a:pt x="82371" y="-1790"/>
                  <a:pt x="273356" y="36543"/>
                  <a:pt x="361325" y="0"/>
                </a:cubicBezTo>
                <a:cubicBezTo>
                  <a:pt x="449294" y="-36543"/>
                  <a:pt x="769286" y="5427"/>
                  <a:pt x="993643" y="0"/>
                </a:cubicBezTo>
                <a:cubicBezTo>
                  <a:pt x="1218000" y="-5427"/>
                  <a:pt x="1438060" y="32049"/>
                  <a:pt x="1625962" y="0"/>
                </a:cubicBezTo>
                <a:cubicBezTo>
                  <a:pt x="1813864" y="-32049"/>
                  <a:pt x="1898803" y="946"/>
                  <a:pt x="1987286" y="0"/>
                </a:cubicBezTo>
                <a:cubicBezTo>
                  <a:pt x="2075769" y="-946"/>
                  <a:pt x="2366138" y="6407"/>
                  <a:pt x="2687353" y="0"/>
                </a:cubicBezTo>
                <a:cubicBezTo>
                  <a:pt x="3008568" y="-6407"/>
                  <a:pt x="2965916" y="42562"/>
                  <a:pt x="3048678" y="0"/>
                </a:cubicBezTo>
                <a:cubicBezTo>
                  <a:pt x="3131440" y="-42562"/>
                  <a:pt x="3561873" y="12439"/>
                  <a:pt x="3748745" y="0"/>
                </a:cubicBezTo>
                <a:cubicBezTo>
                  <a:pt x="3935617" y="-12439"/>
                  <a:pt x="4003144" y="16258"/>
                  <a:pt x="4177818" y="0"/>
                </a:cubicBezTo>
                <a:cubicBezTo>
                  <a:pt x="4352492" y="-16258"/>
                  <a:pt x="4605582" y="65901"/>
                  <a:pt x="4877885" y="0"/>
                </a:cubicBezTo>
                <a:cubicBezTo>
                  <a:pt x="5150188" y="-65901"/>
                  <a:pt x="5148907" y="2016"/>
                  <a:pt x="5306958" y="0"/>
                </a:cubicBezTo>
                <a:cubicBezTo>
                  <a:pt x="5465009" y="-2016"/>
                  <a:pt x="5551343" y="18086"/>
                  <a:pt x="5736031" y="0"/>
                </a:cubicBezTo>
                <a:cubicBezTo>
                  <a:pt x="5920719" y="-18086"/>
                  <a:pt x="6387715" y="29440"/>
                  <a:pt x="6774840" y="0"/>
                </a:cubicBezTo>
                <a:cubicBezTo>
                  <a:pt x="6839535" y="170686"/>
                  <a:pt x="6751991" y="395012"/>
                  <a:pt x="6774840" y="635377"/>
                </a:cubicBezTo>
                <a:cubicBezTo>
                  <a:pt x="6797689" y="875742"/>
                  <a:pt x="6743420" y="938456"/>
                  <a:pt x="6774840" y="1231740"/>
                </a:cubicBezTo>
                <a:cubicBezTo>
                  <a:pt x="6806260" y="1525024"/>
                  <a:pt x="6770528" y="1619683"/>
                  <a:pt x="6774840" y="1867118"/>
                </a:cubicBezTo>
                <a:cubicBezTo>
                  <a:pt x="6779152" y="2114553"/>
                  <a:pt x="6727226" y="2214402"/>
                  <a:pt x="6774840" y="2346437"/>
                </a:cubicBezTo>
                <a:cubicBezTo>
                  <a:pt x="6822454" y="2478472"/>
                  <a:pt x="6751109" y="2644999"/>
                  <a:pt x="6774840" y="2864772"/>
                </a:cubicBezTo>
                <a:cubicBezTo>
                  <a:pt x="6798571" y="3084545"/>
                  <a:pt x="6734819" y="3167570"/>
                  <a:pt x="6774840" y="3344091"/>
                </a:cubicBezTo>
                <a:cubicBezTo>
                  <a:pt x="6814861" y="3520612"/>
                  <a:pt x="6737555" y="3768772"/>
                  <a:pt x="6774840" y="3901440"/>
                </a:cubicBezTo>
                <a:cubicBezTo>
                  <a:pt x="6570576" y="3909547"/>
                  <a:pt x="6387906" y="3858315"/>
                  <a:pt x="6210270" y="3901440"/>
                </a:cubicBezTo>
                <a:cubicBezTo>
                  <a:pt x="6032634" y="3944565"/>
                  <a:pt x="5678720" y="3883435"/>
                  <a:pt x="5510203" y="3901440"/>
                </a:cubicBezTo>
                <a:cubicBezTo>
                  <a:pt x="5341686" y="3919445"/>
                  <a:pt x="5281784" y="3861809"/>
                  <a:pt x="5148878" y="3901440"/>
                </a:cubicBezTo>
                <a:cubicBezTo>
                  <a:pt x="5015973" y="3941071"/>
                  <a:pt x="4666486" y="3852621"/>
                  <a:pt x="4448812" y="3901440"/>
                </a:cubicBezTo>
                <a:cubicBezTo>
                  <a:pt x="4231138" y="3950259"/>
                  <a:pt x="4156841" y="3867643"/>
                  <a:pt x="4019738" y="3901440"/>
                </a:cubicBezTo>
                <a:cubicBezTo>
                  <a:pt x="3882635" y="3935237"/>
                  <a:pt x="3639367" y="3887554"/>
                  <a:pt x="3455168" y="3901440"/>
                </a:cubicBezTo>
                <a:cubicBezTo>
                  <a:pt x="3270969" y="3915326"/>
                  <a:pt x="3101040" y="3873001"/>
                  <a:pt x="2958347" y="3901440"/>
                </a:cubicBezTo>
                <a:cubicBezTo>
                  <a:pt x="2815654" y="3929879"/>
                  <a:pt x="2615400" y="3873425"/>
                  <a:pt x="2529274" y="3901440"/>
                </a:cubicBezTo>
                <a:cubicBezTo>
                  <a:pt x="2443148" y="3929455"/>
                  <a:pt x="2169268" y="3872173"/>
                  <a:pt x="1829207" y="3901440"/>
                </a:cubicBezTo>
                <a:cubicBezTo>
                  <a:pt x="1489146" y="3930707"/>
                  <a:pt x="1364596" y="3879737"/>
                  <a:pt x="1196888" y="3901440"/>
                </a:cubicBezTo>
                <a:cubicBezTo>
                  <a:pt x="1029180" y="3923143"/>
                  <a:pt x="903031" y="3867333"/>
                  <a:pt x="700067" y="3901440"/>
                </a:cubicBezTo>
                <a:cubicBezTo>
                  <a:pt x="497103" y="3935547"/>
                  <a:pt x="289365" y="3868475"/>
                  <a:pt x="0" y="3901440"/>
                </a:cubicBezTo>
                <a:cubicBezTo>
                  <a:pt x="-25921" y="3663469"/>
                  <a:pt x="35618" y="3610292"/>
                  <a:pt x="0" y="3422120"/>
                </a:cubicBezTo>
                <a:cubicBezTo>
                  <a:pt x="-35618" y="3233948"/>
                  <a:pt x="57753" y="3028063"/>
                  <a:pt x="0" y="2864772"/>
                </a:cubicBezTo>
                <a:cubicBezTo>
                  <a:pt x="-57753" y="2701481"/>
                  <a:pt x="23005" y="2569953"/>
                  <a:pt x="0" y="2385452"/>
                </a:cubicBezTo>
                <a:cubicBezTo>
                  <a:pt x="-23005" y="2200951"/>
                  <a:pt x="14448" y="2034890"/>
                  <a:pt x="0" y="1828103"/>
                </a:cubicBezTo>
                <a:cubicBezTo>
                  <a:pt x="-14448" y="1621316"/>
                  <a:pt x="31671" y="1453155"/>
                  <a:pt x="0" y="1309769"/>
                </a:cubicBezTo>
                <a:cubicBezTo>
                  <a:pt x="-31671" y="1166383"/>
                  <a:pt x="53661" y="916239"/>
                  <a:pt x="0" y="713406"/>
                </a:cubicBezTo>
                <a:cubicBezTo>
                  <a:pt x="-53661" y="510573"/>
                  <a:pt x="55255" y="3403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p>
            <a:pPr algn="l">
              <a:lnSpc>
                <a:spcPct val="150000"/>
              </a:lnSpc>
            </a:pP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Một ngày được chia thành 5 buổi: </a:t>
            </a:r>
            <a:endParaRPr lang="vi-VN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    Trưa     Chiều     Tối     Đêm</a:t>
            </a:r>
            <a:endParaRPr lang="vi-VN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1045" y="5146040"/>
            <a:ext cx="1482090" cy="1259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 descr="Sun shining through clouds&#10;&#10;Description automatically generated with low confiden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15" y="5159375"/>
            <a:ext cx="1297305" cy="1245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800" y="5146040"/>
            <a:ext cx="1553845" cy="1262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325" y="5146040"/>
            <a:ext cx="1490980" cy="125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1985" y="5145405"/>
            <a:ext cx="1632585" cy="1246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/>
          <p:nvPr>
            <p:custDataLst>
              <p:tags r:id="rId1"/>
            </p:custDataLst>
          </p:nvPr>
        </p:nvGraphicFramePr>
        <p:xfrm>
          <a:off x="-635" y="0"/>
          <a:ext cx="12192635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555"/>
                <a:gridCol w="10673080"/>
              </a:tblGrid>
              <a:tr h="11315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vi-VN" altLang="en-US" sz="3000"/>
                        <a:t>Buổi</a:t>
                      </a:r>
                      <a:endParaRPr lang="vi-VN" altLang="en-US" sz="3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vi-VN" altLang="en-US" sz="3000"/>
                        <a:t>Các giờ đúng</a:t>
                      </a:r>
                      <a:endParaRPr lang="vi-VN" altLang="en-US" sz="3000"/>
                    </a:p>
                  </a:txBody>
                  <a:tcPr anchor="ctr" anchorCtr="0"/>
                </a:tc>
              </a:tr>
              <a:tr h="11315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vi-VN" altLang="en-US" sz="3000"/>
                        <a:t>Sáng</a:t>
                      </a:r>
                      <a:endParaRPr lang="vi-VN" altLang="en-US" sz="3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vi-VN" altLang="en-US" sz="3000">
                          <a:sym typeface="+mn-ea"/>
                        </a:rPr>
                        <a:t>1 giờ sáng, 2 </a:t>
                      </a:r>
                      <a:r>
                        <a:rPr lang="vi-VN" altLang="en-US" sz="3000">
                          <a:sym typeface="+mn-ea"/>
                        </a:rPr>
                        <a:t>giờ sáng, </a:t>
                      </a:r>
                      <a:r>
                        <a:rPr lang="vi-VN" altLang="en-US" sz="3000">
                          <a:sym typeface="+mn-ea"/>
                        </a:rPr>
                        <a:t>3 </a:t>
                      </a:r>
                      <a:r>
                        <a:rPr lang="vi-VN" altLang="en-US" sz="3000">
                          <a:sym typeface="+mn-ea"/>
                        </a:rPr>
                        <a:t>giờ sáng, </a:t>
                      </a:r>
                      <a:r>
                        <a:rPr lang="vi-VN" altLang="en-US" sz="3000">
                          <a:sym typeface="+mn-ea"/>
                        </a:rPr>
                        <a:t>4 </a:t>
                      </a:r>
                      <a:r>
                        <a:rPr lang="vi-VN" altLang="en-US" sz="3000">
                          <a:sym typeface="+mn-ea"/>
                        </a:rPr>
                        <a:t>giờ sáng, 5 giờ sáng, 6 giờ sáng, 7 giờ sáng, 8 giờ sáng, 9 giờ sáng, 10 giờ sáng</a:t>
                      </a:r>
                      <a:endParaRPr lang="vi-VN" altLang="en-US" sz="3000">
                        <a:sym typeface="+mn-ea"/>
                      </a:endParaRPr>
                    </a:p>
                  </a:txBody>
                  <a:tcPr anchor="ctr" anchorCtr="0"/>
                </a:tc>
              </a:tr>
              <a:tr h="8001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vi-VN" altLang="en-US" sz="3000"/>
                        <a:t>Trưa</a:t>
                      </a:r>
                      <a:endParaRPr lang="vi-VN" altLang="en-US" sz="3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vi-VN" altLang="en-US" sz="3000"/>
                        <a:t>11 giờ trưa, 12 giờ trưa</a:t>
                      </a:r>
                      <a:endParaRPr lang="vi-VN" altLang="en-US" sz="3000"/>
                    </a:p>
                  </a:txBody>
                  <a:tcPr anchor="ctr" anchorCtr="0"/>
                </a:tc>
              </a:tr>
              <a:tr h="15316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vi-VN" altLang="en-US" sz="3000"/>
                        <a:t>Chiều</a:t>
                      </a:r>
                      <a:endParaRPr lang="vi-VN" altLang="en-US" sz="3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vi-VN" altLang="en-US" sz="3000"/>
                        <a:t>1 giờ chiều (13 giờ), 2 giờ chiều (14 giờ), 3 giờ chiều (15 giờ), 4 giờ chiều (16 giờ), 5 giờ chiều (17 giờ), 6 giờ chiều (18 giờ)</a:t>
                      </a:r>
                      <a:endParaRPr lang="vi-VN" altLang="en-US" sz="3000"/>
                    </a:p>
                  </a:txBody>
                  <a:tcPr anchor="ctr" anchorCtr="0"/>
                </a:tc>
              </a:tr>
              <a:tr h="11315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vi-VN" altLang="en-US" sz="3000"/>
                        <a:t>Tối</a:t>
                      </a:r>
                      <a:endParaRPr lang="vi-VN" altLang="en-US" sz="3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vi-VN" altLang="en-US" sz="3000"/>
                        <a:t>7 giờ tối (19 giờ), 8 giờ tối (20 giờ), 9 giờ tối (21 giờ)</a:t>
                      </a:r>
                      <a:endParaRPr lang="vi-VN" altLang="en-US" sz="3000"/>
                    </a:p>
                  </a:txBody>
                  <a:tcPr anchor="ctr" anchorCtr="0"/>
                </a:tc>
              </a:tr>
              <a:tr h="113157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vi-VN" altLang="en-US" sz="3000"/>
                        <a:t>Đêm</a:t>
                      </a:r>
                      <a:endParaRPr lang="vi-VN" altLang="en-US" sz="30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vi-VN" altLang="en-US" sz="3000"/>
                        <a:t>10 giờ đêm (22 giờ), 11 giờ đêm (23 giờ), 12 giờ đêm (24 giờ)</a:t>
                      </a:r>
                      <a:endParaRPr lang="vi-VN" altLang="en-US" sz="3000"/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231"/>
          <p:cNvSpPr txBox="1"/>
          <p:nvPr/>
        </p:nvSpPr>
        <p:spPr>
          <a:xfrm>
            <a:off x="1060547" y="1280988"/>
            <a:ext cx="2893623" cy="4363580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Sáng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: 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1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sáng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2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sáng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3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sáng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4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sáng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5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sáng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endParaRPr lang="en-ID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3045460" y="537845"/>
            <a:ext cx="5949950" cy="742950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ID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ĐỌC GIỜ THEO BUỔI</a:t>
            </a:r>
            <a:endParaRPr lang="vi-VN" altLang="en-ID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0405" y="1645920"/>
            <a:ext cx="3019425" cy="2119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hape 231"/>
          <p:cNvSpPr txBox="1"/>
          <p:nvPr/>
        </p:nvSpPr>
        <p:spPr>
          <a:xfrm>
            <a:off x="8086187" y="1280988"/>
            <a:ext cx="2893623" cy="4363580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p>
            <a:pPr algn="ctr">
              <a:lnSpc>
                <a:spcPct val="150000"/>
              </a:lnSpc>
              <a:buSzPct val="25000"/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Sáng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: 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6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sáng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7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sáng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8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sáng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9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sáng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10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sáng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endParaRPr lang="en-ID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4585970" y="3959225"/>
            <a:ext cx="3020060" cy="2061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190" y="448495"/>
            <a:ext cx="11944743" cy="2262768"/>
          </a:xfrm>
          <a:prstGeom prst="rect">
            <a:avLst/>
          </a:prstGeom>
        </p:spPr>
      </p:pic>
      <p:pic>
        <p:nvPicPr>
          <p:cNvPr id="15" name="Picture 14" descr="Icon&#10;&#10;Description automatically generated with medium confidenc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275" y="4791885"/>
            <a:ext cx="1796845" cy="22627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00" y="2306320"/>
            <a:ext cx="4521199" cy="4103185"/>
          </a:xfrm>
          <a:prstGeom prst="rect">
            <a:avLst/>
          </a:prstGeom>
        </p:spPr>
      </p:pic>
      <p:pic>
        <p:nvPicPr>
          <p:cNvPr id="24" name="Picture 23" descr="A picture containing ico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662" y="5140117"/>
            <a:ext cx="1828982" cy="1828982"/>
          </a:xfrm>
          <a:prstGeom prst="rect">
            <a:avLst/>
          </a:prstGeom>
        </p:spPr>
      </p:pic>
      <p:pic>
        <p:nvPicPr>
          <p:cNvPr id="29" name="Picture 28" descr="A picture containing text, vector graphics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73846">
            <a:off x="10741404" y="-154491"/>
            <a:ext cx="1735693" cy="1735693"/>
          </a:xfrm>
          <a:prstGeom prst="rect">
            <a:avLst/>
          </a:prstGeom>
        </p:spPr>
      </p:pic>
      <p:pic>
        <p:nvPicPr>
          <p:cNvPr id="31" name="Picture 30" descr="A close-up of a plant&#10;&#10;Description automatically generated with medium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0885">
            <a:off x="-283042" y="-330526"/>
            <a:ext cx="1751456" cy="1751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231"/>
          <p:cNvSpPr txBox="1"/>
          <p:nvPr/>
        </p:nvSpPr>
        <p:spPr>
          <a:xfrm>
            <a:off x="871855" y="2000885"/>
            <a:ext cx="2893695" cy="2494280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Trưa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: 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1</a:t>
            </a: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1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trưa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1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2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trưa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endParaRPr lang="en-ID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3045460" y="537845"/>
            <a:ext cx="5949950" cy="742950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ID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ĐỌC GIỜ THEO BUỔI</a:t>
            </a:r>
            <a:endParaRPr lang="vi-VN" altLang="en-ID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hape 231"/>
          <p:cNvSpPr txBox="1"/>
          <p:nvPr/>
        </p:nvSpPr>
        <p:spPr>
          <a:xfrm>
            <a:off x="8325582" y="1407988"/>
            <a:ext cx="2893623" cy="4363580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p>
            <a:pPr algn="ctr">
              <a:lnSpc>
                <a:spcPct val="150000"/>
              </a:lnSpc>
              <a:buSzPct val="25000"/>
            </a:pPr>
            <a:endParaRPr lang="en-ID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</p:txBody>
      </p:sp>
      <p:pic>
        <p:nvPicPr>
          <p:cNvPr id="38" name="Picture 37" descr="Sun shining through clouds&#10;&#10;Description automatically generated with low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10" y="1489710"/>
            <a:ext cx="4283075" cy="2859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491730" y="3625215"/>
            <a:ext cx="3566160" cy="2776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231"/>
          <p:cNvSpPr txBox="1"/>
          <p:nvPr/>
        </p:nvSpPr>
        <p:spPr>
          <a:xfrm>
            <a:off x="1783715" y="1949450"/>
            <a:ext cx="3948430" cy="2318385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1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vi-VN" alt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chiều (13 giờ)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2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vi-VN" alt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chiều (14 giờ)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3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vi-VN" alt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chiều (15 giờ)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endParaRPr lang="en-ID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3045460" y="537845"/>
            <a:ext cx="5949950" cy="742950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ID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ĐỌC GIỜ THEO BUỔI</a:t>
            </a:r>
            <a:endParaRPr lang="vi-VN" altLang="en-ID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hape 231"/>
          <p:cNvSpPr txBox="1"/>
          <p:nvPr/>
        </p:nvSpPr>
        <p:spPr>
          <a:xfrm>
            <a:off x="6539230" y="1962785"/>
            <a:ext cx="3933825" cy="2318385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4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vi-VN" alt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chiều (16 giờ)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5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vi-VN" alt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chiều (17 </a:t>
            </a:r>
            <a:r>
              <a:rPr lang="vi-VN" alt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giờ)</a:t>
            </a:r>
            <a:endParaRPr lang="vi-VN" altLang="en-US" sz="3200" b="1" dirty="0" err="1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6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 </a:t>
            </a:r>
            <a:r>
              <a:rPr lang="vi-VN" altLang="en-US" sz="3200" b="1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chiều (18 giờ)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endParaRPr lang="en-ID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</p:txBody>
      </p:sp>
      <p:pic>
        <p:nvPicPr>
          <p:cNvPr id="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6196330" y="4353560"/>
            <a:ext cx="3677285" cy="198945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117725" y="4353560"/>
            <a:ext cx="3949065" cy="198945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4544060" y="1464945"/>
            <a:ext cx="3104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200" b="1">
                <a:solidFill>
                  <a:srgbClr val="C00000"/>
                </a:solidFill>
              </a:rPr>
              <a:t>Chiều:</a:t>
            </a:r>
            <a:endParaRPr lang="vi-VN" altLang="en-US" sz="32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231"/>
          <p:cNvSpPr txBox="1"/>
          <p:nvPr/>
        </p:nvSpPr>
        <p:spPr>
          <a:xfrm>
            <a:off x="1071880" y="1280795"/>
            <a:ext cx="3317240" cy="4363720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Tối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: 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7 giờ tối (19 </a:t>
            </a: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giờ)</a:t>
            </a:r>
            <a:endParaRPr lang="vi-VN" alt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8 giờ tối (20 </a:t>
            </a: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giờ)</a:t>
            </a:r>
            <a:endParaRPr lang="vi-VN" alt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9 giờ tối (21 </a:t>
            </a: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giờ)</a:t>
            </a:r>
            <a:endParaRPr lang="en-ID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3045460" y="537845"/>
            <a:ext cx="5949950" cy="742950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ID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ĐỌC GIỜ THEO BUỔI</a:t>
            </a:r>
            <a:endParaRPr lang="vi-VN" altLang="en-ID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4737" y="1456328"/>
            <a:ext cx="3550229" cy="264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7494905" y="3623310"/>
            <a:ext cx="3549015" cy="2647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231"/>
          <p:cNvSpPr txBox="1"/>
          <p:nvPr/>
        </p:nvSpPr>
        <p:spPr>
          <a:xfrm>
            <a:off x="1157605" y="1280795"/>
            <a:ext cx="3905885" cy="3267075"/>
          </a:xfrm>
          <a:prstGeom prst="rect">
            <a:avLst/>
          </a:prstGeom>
          <a:noFill/>
          <a:ln>
            <a:noFill/>
          </a:ln>
        </p:spPr>
        <p:txBody>
          <a:bodyPr lIns="45535" tIns="22761" rIns="45535" bIns="22761" anchor="t" anchorCtr="0">
            <a:noAutofit/>
          </a:bodyPr>
          <a:lstStyle/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Đêm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: 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10 giờ đêm (</a:t>
            </a: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22 </a:t>
            </a: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giờ)</a:t>
            </a:r>
            <a:endParaRPr lang="vi-VN" alt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11 giờ đêm (2</a:t>
            </a: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3 </a:t>
            </a: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giờ)</a:t>
            </a:r>
            <a:endParaRPr lang="vi-VN" alt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  <a:p>
            <a:pPr algn="ctr">
              <a:lnSpc>
                <a:spcPct val="150000"/>
              </a:lnSpc>
              <a:buSzPct val="25000"/>
            </a:pP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12 giờ đêm (2</a:t>
            </a: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4 </a:t>
            </a:r>
            <a:r>
              <a:rPr lang="vi-VN" altLang="en-US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  <a:sym typeface="Source Sans Pro Black"/>
              </a:rPr>
              <a:t>giờ)</a:t>
            </a:r>
            <a:endParaRPr lang="en-ID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Lato Black" panose="020F0502020204030203" pitchFamily="34" charset="0"/>
              <a:cs typeface="Arial" panose="020B0604020202020204" pitchFamily="34" charset="0"/>
              <a:sym typeface="Source Sans Pro Black"/>
            </a:endParaRPr>
          </a:p>
        </p:txBody>
      </p:sp>
      <p:sp>
        <p:nvSpPr>
          <p:cNvPr id="33" name="Rectangle: Rounded Corners 32"/>
          <p:cNvSpPr/>
          <p:nvPr/>
        </p:nvSpPr>
        <p:spPr>
          <a:xfrm>
            <a:off x="3045460" y="537845"/>
            <a:ext cx="5949950" cy="742950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ID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ĐỌC GIỜ THEO BUỔI</a:t>
            </a:r>
            <a:endParaRPr lang="vi-VN" altLang="en-ID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5989320" y="1654810"/>
            <a:ext cx="4411980" cy="2519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4206240" y="953135"/>
            <a:ext cx="4559935" cy="457390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51575" y="1021715"/>
            <a:ext cx="6515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364095" y="1345565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985760" y="2113280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206105" y="3081655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950835" y="4079240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96455" y="4813935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221730" y="5071745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27955" y="4747260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486275" y="4047490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75760" y="3044825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334510" y="2087880"/>
            <a:ext cx="701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008245" y="1367790"/>
            <a:ext cx="826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511925" y="1508760"/>
            <a:ext cx="36195" cy="2520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954645" y="3298825"/>
            <a:ext cx="252095" cy="361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482080" y="4801870"/>
            <a:ext cx="36195" cy="2520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764405" y="3258185"/>
            <a:ext cx="252095" cy="361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5636895" y="1769110"/>
            <a:ext cx="107950" cy="10795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5073650" y="2416175"/>
            <a:ext cx="107950" cy="10795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5075555" y="4047490"/>
            <a:ext cx="107950" cy="10795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5656580" y="4635500"/>
            <a:ext cx="107950" cy="10795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7273290" y="1779270"/>
            <a:ext cx="107950" cy="10795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7882890" y="2430780"/>
            <a:ext cx="107950" cy="10795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7840345" y="4079875"/>
            <a:ext cx="107950" cy="10795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7249795" y="4666615"/>
            <a:ext cx="107950" cy="10795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 rot="0">
            <a:off x="6337300" y="2426970"/>
            <a:ext cx="372110" cy="1705610"/>
            <a:chOff x="7020272" y="2261069"/>
            <a:chExt cx="288032" cy="1315535"/>
          </a:xfrm>
        </p:grpSpPr>
        <p:sp>
          <p:nvSpPr>
            <p:cNvPr id="72" name="Diamond 71"/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Diamond 72"/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 rot="0">
            <a:off x="6416675" y="1941195"/>
            <a:ext cx="186055" cy="2717800"/>
            <a:chOff x="6804248" y="1882965"/>
            <a:chExt cx="144016" cy="2096248"/>
          </a:xfrm>
        </p:grpSpPr>
        <p:sp>
          <p:nvSpPr>
            <p:cNvPr id="75" name="Diamond 74"/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Diamond 75"/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" name="Oval 76"/>
          <p:cNvSpPr/>
          <p:nvPr/>
        </p:nvSpPr>
        <p:spPr>
          <a:xfrm>
            <a:off x="6448425" y="3219450"/>
            <a:ext cx="144145" cy="144145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itle 2"/>
          <p:cNvSpPr txBox="1"/>
          <p:nvPr/>
        </p:nvSpPr>
        <p:spPr>
          <a:xfrm>
            <a:off x="8100695" y="1172210"/>
            <a:ext cx="3490595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2"/>
          <p:cNvSpPr txBox="1"/>
          <p:nvPr/>
        </p:nvSpPr>
        <p:spPr>
          <a:xfrm>
            <a:off x="8691245" y="2048510"/>
            <a:ext cx="2865120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pPr algn="l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sáng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itle 2"/>
          <p:cNvSpPr txBox="1"/>
          <p:nvPr/>
        </p:nvSpPr>
        <p:spPr>
          <a:xfrm>
            <a:off x="8834755" y="3061970"/>
            <a:ext cx="2234565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sáng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itle 2"/>
          <p:cNvSpPr txBox="1"/>
          <p:nvPr/>
        </p:nvSpPr>
        <p:spPr>
          <a:xfrm>
            <a:off x="8564880" y="4100830"/>
            <a:ext cx="2465705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sáng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itle 2"/>
          <p:cNvSpPr txBox="1"/>
          <p:nvPr/>
        </p:nvSpPr>
        <p:spPr>
          <a:xfrm>
            <a:off x="7884795" y="4986655"/>
            <a:ext cx="2537460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pPr algn="l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sáng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itle 2"/>
          <p:cNvSpPr txBox="1"/>
          <p:nvPr/>
        </p:nvSpPr>
        <p:spPr>
          <a:xfrm>
            <a:off x="5382260" y="5502275"/>
            <a:ext cx="2372995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pPr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giờ sáng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itle 2"/>
          <p:cNvSpPr txBox="1"/>
          <p:nvPr/>
        </p:nvSpPr>
        <p:spPr>
          <a:xfrm>
            <a:off x="3102610" y="5191760"/>
            <a:ext cx="2209800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sáng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itle 2"/>
          <p:cNvSpPr txBox="1"/>
          <p:nvPr/>
        </p:nvSpPr>
        <p:spPr>
          <a:xfrm>
            <a:off x="2312670" y="4086860"/>
            <a:ext cx="2040890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 sáng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itle 2"/>
          <p:cNvSpPr txBox="1"/>
          <p:nvPr/>
        </p:nvSpPr>
        <p:spPr>
          <a:xfrm>
            <a:off x="2165350" y="3034030"/>
            <a:ext cx="1964055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vi-VN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giờ sáng</a:t>
            </a:r>
            <a:endParaRPr lang="vi-VN" sz="2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le 2"/>
          <p:cNvSpPr txBox="1"/>
          <p:nvPr/>
        </p:nvSpPr>
        <p:spPr>
          <a:xfrm>
            <a:off x="2193290" y="2009775"/>
            <a:ext cx="2039620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sáng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itle 2"/>
          <p:cNvSpPr txBox="1"/>
          <p:nvPr/>
        </p:nvSpPr>
        <p:spPr>
          <a:xfrm>
            <a:off x="2534920" y="1085850"/>
            <a:ext cx="2387600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vi-VN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trưa</a:t>
            </a:r>
            <a:endParaRPr lang="vi-VN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itle 2"/>
          <p:cNvSpPr txBox="1"/>
          <p:nvPr/>
        </p:nvSpPr>
        <p:spPr>
          <a:xfrm>
            <a:off x="5553710" y="404495"/>
            <a:ext cx="1894205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vi-VN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trưa</a:t>
            </a:r>
            <a:endParaRPr lang="vi-VN" sz="2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 txBox="1"/>
          <p:nvPr/>
        </p:nvSpPr>
        <p:spPr>
          <a:xfrm>
            <a:off x="6625590" y="507365"/>
            <a:ext cx="3490595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pPr algn="l"/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sáng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9" grpId="0"/>
      <p:bldP spid="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4206240" y="953135"/>
            <a:ext cx="4559935" cy="4573905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51575" y="1021715"/>
            <a:ext cx="6515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364095" y="1345565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985760" y="2113280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206105" y="3081655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950835" y="4079240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96455" y="4813935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221730" y="5071745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27955" y="4747260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486275" y="4047490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175760" y="3044825"/>
            <a:ext cx="558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334510" y="2087880"/>
            <a:ext cx="701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008245" y="1367790"/>
            <a:ext cx="8267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511925" y="1508760"/>
            <a:ext cx="36195" cy="2520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954645" y="3298825"/>
            <a:ext cx="252095" cy="361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482080" y="4801870"/>
            <a:ext cx="36195" cy="2520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764405" y="3258185"/>
            <a:ext cx="252095" cy="361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5636895" y="1769110"/>
            <a:ext cx="107950" cy="10795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5073650" y="2416175"/>
            <a:ext cx="107950" cy="10795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5075555" y="4047490"/>
            <a:ext cx="107950" cy="10795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5656580" y="4635500"/>
            <a:ext cx="107950" cy="10795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7273290" y="1779270"/>
            <a:ext cx="107950" cy="10795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7882890" y="2430780"/>
            <a:ext cx="107950" cy="10795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7840345" y="4079875"/>
            <a:ext cx="107950" cy="10795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7249795" y="4666615"/>
            <a:ext cx="107950" cy="107950"/>
          </a:xfrm>
          <a:prstGeom prst="ellipse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 rot="0">
            <a:off x="6337300" y="2426970"/>
            <a:ext cx="372110" cy="1705610"/>
            <a:chOff x="7020272" y="2261069"/>
            <a:chExt cx="288032" cy="1315535"/>
          </a:xfrm>
        </p:grpSpPr>
        <p:sp>
          <p:nvSpPr>
            <p:cNvPr id="72" name="Diamond 71"/>
            <p:cNvSpPr/>
            <p:nvPr/>
          </p:nvSpPr>
          <p:spPr>
            <a:xfrm flipH="1">
              <a:off x="7020272" y="2261069"/>
              <a:ext cx="283181" cy="663875"/>
            </a:xfrm>
            <a:prstGeom prst="diamond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Diamond 72"/>
            <p:cNvSpPr/>
            <p:nvPr/>
          </p:nvSpPr>
          <p:spPr>
            <a:xfrm flipH="1">
              <a:off x="7025123" y="2912729"/>
              <a:ext cx="283181" cy="663875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 rot="0">
            <a:off x="6416675" y="1941195"/>
            <a:ext cx="186055" cy="2717800"/>
            <a:chOff x="6804248" y="1882965"/>
            <a:chExt cx="144016" cy="2096248"/>
          </a:xfrm>
        </p:grpSpPr>
        <p:sp>
          <p:nvSpPr>
            <p:cNvPr id="75" name="Diamond 74"/>
            <p:cNvSpPr/>
            <p:nvPr/>
          </p:nvSpPr>
          <p:spPr>
            <a:xfrm flipH="1">
              <a:off x="6804248" y="2940219"/>
              <a:ext cx="126013" cy="1038994"/>
            </a:xfrm>
            <a:prstGeom prst="diamond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Diamond 75"/>
            <p:cNvSpPr/>
            <p:nvPr/>
          </p:nvSpPr>
          <p:spPr>
            <a:xfrm flipH="1">
              <a:off x="6822251" y="1882965"/>
              <a:ext cx="126013" cy="1038994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7" name="Oval 76"/>
          <p:cNvSpPr/>
          <p:nvPr/>
        </p:nvSpPr>
        <p:spPr>
          <a:xfrm>
            <a:off x="6448425" y="3219450"/>
            <a:ext cx="144145" cy="144145"/>
          </a:xfrm>
          <a:prstGeom prst="ellipse">
            <a:avLst/>
          </a:prstGeom>
          <a:solidFill>
            <a:schemeClr val="tx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itle 2"/>
          <p:cNvSpPr txBox="1"/>
          <p:nvPr/>
        </p:nvSpPr>
        <p:spPr>
          <a:xfrm>
            <a:off x="8203565" y="983615"/>
            <a:ext cx="3490595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pPr algn="l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chiều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(13 giờ)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2"/>
          <p:cNvSpPr txBox="1"/>
          <p:nvPr/>
        </p:nvSpPr>
        <p:spPr>
          <a:xfrm>
            <a:off x="8776970" y="2048510"/>
            <a:ext cx="2865120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pPr algn="l"/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chiều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(14 giờ)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itle 2"/>
          <p:cNvSpPr txBox="1"/>
          <p:nvPr/>
        </p:nvSpPr>
        <p:spPr>
          <a:xfrm>
            <a:off x="8834755" y="3061970"/>
            <a:ext cx="2234565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pPr algn="l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chiều (15 giờ)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itle 2"/>
          <p:cNvSpPr txBox="1"/>
          <p:nvPr/>
        </p:nvSpPr>
        <p:spPr>
          <a:xfrm>
            <a:off x="8564880" y="4100830"/>
            <a:ext cx="2465705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pPr algn="l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chiều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 giờ)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itle 2"/>
          <p:cNvSpPr txBox="1"/>
          <p:nvPr/>
        </p:nvSpPr>
        <p:spPr>
          <a:xfrm>
            <a:off x="7770495" y="5078095"/>
            <a:ext cx="2537460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pPr algn="l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chiều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 giờ)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Title 2"/>
          <p:cNvSpPr txBox="1"/>
          <p:nvPr/>
        </p:nvSpPr>
        <p:spPr>
          <a:xfrm>
            <a:off x="5382260" y="5502275"/>
            <a:ext cx="2372995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pPr algn="ctr"/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giờ chiều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 giờ)</a:t>
            </a:r>
            <a:endParaRPr lang="vi-VN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itle 2"/>
          <p:cNvSpPr txBox="1"/>
          <p:nvPr/>
        </p:nvSpPr>
        <p:spPr>
          <a:xfrm>
            <a:off x="3102610" y="5191760"/>
            <a:ext cx="2209800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rgbClr val="F58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vi-VN" sz="2400" b="1" dirty="0">
                <a:solidFill>
                  <a:srgbClr val="F58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tối</a:t>
            </a:r>
            <a:endParaRPr lang="vi-VN" sz="2400" b="1" dirty="0">
              <a:solidFill>
                <a:srgbClr val="F580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 b="1" dirty="0">
                <a:solidFill>
                  <a:srgbClr val="F58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 giờ)</a:t>
            </a:r>
            <a:endParaRPr lang="vi-VN" sz="2400" b="1" dirty="0">
              <a:solidFill>
                <a:srgbClr val="F580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itle 2"/>
          <p:cNvSpPr txBox="1"/>
          <p:nvPr/>
        </p:nvSpPr>
        <p:spPr>
          <a:xfrm>
            <a:off x="2346960" y="4138295"/>
            <a:ext cx="2040890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vi-VN" sz="2400" b="1" dirty="0">
                <a:solidFill>
                  <a:srgbClr val="F58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giờ tối</a:t>
            </a:r>
            <a:endParaRPr lang="vi-VN" sz="2400" b="1" dirty="0">
              <a:solidFill>
                <a:srgbClr val="F580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 b="1" dirty="0">
                <a:solidFill>
                  <a:srgbClr val="F58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 giờ)</a:t>
            </a:r>
            <a:endParaRPr lang="vi-VN" sz="2400" b="1" dirty="0">
              <a:solidFill>
                <a:srgbClr val="F580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itle 2"/>
          <p:cNvSpPr txBox="1"/>
          <p:nvPr/>
        </p:nvSpPr>
        <p:spPr>
          <a:xfrm>
            <a:off x="2165350" y="3034030"/>
            <a:ext cx="1964055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vi-VN" sz="2300" b="1" dirty="0">
                <a:solidFill>
                  <a:srgbClr val="F58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giờ tối</a:t>
            </a:r>
            <a:endParaRPr lang="vi-VN" sz="2300" b="1" dirty="0">
              <a:solidFill>
                <a:srgbClr val="F580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300" b="1" dirty="0">
                <a:solidFill>
                  <a:srgbClr val="F580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(21 giờ)</a:t>
            </a:r>
            <a:endParaRPr lang="vi-VN" sz="2300" b="1" dirty="0">
              <a:solidFill>
                <a:srgbClr val="F580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le 2"/>
          <p:cNvSpPr txBox="1"/>
          <p:nvPr/>
        </p:nvSpPr>
        <p:spPr>
          <a:xfrm>
            <a:off x="2141855" y="1958340"/>
            <a:ext cx="2039620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vi-VN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đêm</a:t>
            </a:r>
            <a:endParaRPr lang="vi-VN" sz="24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(22 giờ)</a:t>
            </a:r>
            <a:endParaRPr lang="vi-VN" sz="24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itle 2"/>
          <p:cNvSpPr txBox="1"/>
          <p:nvPr/>
        </p:nvSpPr>
        <p:spPr>
          <a:xfrm>
            <a:off x="2380615" y="948690"/>
            <a:ext cx="2387600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vi-VN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đêm </a:t>
            </a:r>
            <a:endParaRPr lang="vi-VN" sz="24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 giờ)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Title 2"/>
          <p:cNvSpPr txBox="1"/>
          <p:nvPr/>
        </p:nvSpPr>
        <p:spPr>
          <a:xfrm>
            <a:off x="4764405" y="447675"/>
            <a:ext cx="3225800" cy="548640"/>
          </a:xfrm>
          <a:prstGeom prst="rect">
            <a:avLst/>
          </a:prstGeom>
        </p:spPr>
        <p:txBody>
          <a:bodyPr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17479D"/>
                </a:solidFill>
                <a:latin typeface="Arial" panose="020B0604020202020204"/>
                <a:ea typeface="+mj-ea"/>
                <a:cs typeface="Arial" panose="020B0604020202020204"/>
              </a:defRPr>
            </a:lvl1pPr>
          </a:lstStyle>
          <a:p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vi-VN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đêm (24 giờ)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200" y="2065020"/>
            <a:ext cx="10535285" cy="368173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95795" y="166777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1560317" y="1738390"/>
            <a:ext cx="1116312" cy="461666"/>
            <a:chOff x="1870518" y="1440653"/>
            <a:chExt cx="1116312" cy="461666"/>
          </a:xfrm>
        </p:grpSpPr>
        <p:grpSp>
          <p:nvGrpSpPr>
            <p:cNvPr id="5" name="Group 4"/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7" name="Rectangle: Rounded Corners 6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  <a:endParaRPr lang="vi-VN" sz="2400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  <a:endParaRPr lang="vi-VN" sz="2400" dirty="0"/>
            </a:p>
          </p:txBody>
        </p:sp>
      </p:grpSp>
      <p:sp>
        <p:nvSpPr>
          <p:cNvPr id="9" name="Rectangle: Rounded Corners 8"/>
          <p:cNvSpPr/>
          <p:nvPr/>
        </p:nvSpPr>
        <p:spPr>
          <a:xfrm>
            <a:off x="1433338" y="5035684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964766" y="5052829"/>
            <a:ext cx="414981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8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505651" y="4683573"/>
            <a:ext cx="585417" cy="523220"/>
            <a:chOff x="8524701" y="4291143"/>
            <a:chExt cx="585417" cy="523220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8609749" y="4297985"/>
              <a:ext cx="414981" cy="4616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524701" y="4291143"/>
              <a:ext cx="5854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10</a:t>
              </a:r>
              <a:endParaRPr lang="vi-VN" sz="28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bldLvl="0" animBg="1"/>
      <p:bldP spid="11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081512" y="8174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18834" y="817496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đồng hồ chỉ thời gian thích hợp với mỗi bức tranh.</a:t>
            </a:r>
            <a:endParaRPr lang="vi-VN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496871"/>
            <a:ext cx="9674895" cy="4543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3728085" y="1522095"/>
            <a:ext cx="4381500" cy="43815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590925" y="938530"/>
            <a:ext cx="5009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200" b="1">
                <a:solidFill>
                  <a:srgbClr val="FF0000"/>
                </a:solidFill>
              </a:rPr>
              <a:t>ĐỒNG HỒ ĐIỆN TỬ</a:t>
            </a:r>
            <a:endParaRPr lang="vi-VN" alt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081512" y="8174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18834" y="817496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đồng hồ chỉ thời gian thích hợp với mỗi bức tranh.</a:t>
            </a:r>
            <a:endParaRPr lang="vi-VN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552" y="1496871"/>
            <a:ext cx="9674895" cy="454363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624312" y="4446729"/>
            <a:ext cx="6904001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624312" y="4446729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15687" y="4446729"/>
            <a:ext cx="3491375" cy="6421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888105" y="-1532890"/>
            <a:ext cx="4965700" cy="11318875"/>
          </a:xfrm>
          <a:prstGeom prst="rect">
            <a:avLst/>
          </a:prstGeom>
        </p:spPr>
      </p:pic>
      <p:pic>
        <p:nvPicPr>
          <p:cNvPr id="10" name="图片 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295" y="-529559"/>
            <a:ext cx="2861741" cy="2861741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32535" y="2809875"/>
            <a:ext cx="2155825" cy="2028825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1917136" y="600843"/>
            <a:ext cx="9008232" cy="1015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altLang="en-US" sz="6600" b="1">
                <a:solidFill>
                  <a:srgbClr val="FF0000"/>
                </a:solidFill>
                <a:sym typeface="+mn-ea"/>
              </a:rPr>
              <a:t>AI NHANH AI ĐÚNG?</a:t>
            </a:r>
            <a:endParaRPr lang="en-US" sz="6600" b="1" u="none" dirty="0">
              <a:solidFill>
                <a:srgbClr val="3A92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774825" y="2546985"/>
            <a:ext cx="915035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4000" b="1">
                <a:solidFill>
                  <a:schemeClr val="accent2"/>
                </a:solidFill>
              </a:rPr>
              <a:t>Không mắt, không tai, không m</a:t>
            </a:r>
            <a:r>
              <a:rPr lang="en-US" altLang="en-US" sz="4000" b="1">
                <a:solidFill>
                  <a:schemeClr val="accent2"/>
                </a:solidFill>
              </a:rPr>
              <a:t>ũ</a:t>
            </a:r>
            <a:r>
              <a:rPr lang="en-US" altLang="en-US" sz="4000" b="1">
                <a:solidFill>
                  <a:schemeClr val="accent2"/>
                </a:solidFill>
              </a:rPr>
              <a:t>i,…</a:t>
            </a:r>
            <a:endParaRPr lang="en-US" altLang="en-US" sz="4000" b="1">
              <a:solidFill>
                <a:schemeClr val="accent2"/>
              </a:solidFill>
            </a:endParaRPr>
          </a:p>
          <a:p>
            <a:r>
              <a:rPr lang="en-US" altLang="en-US" sz="4000" b="1">
                <a:solidFill>
                  <a:schemeClr val="accent2"/>
                </a:solidFill>
              </a:rPr>
              <a:t>Hễ </a:t>
            </a:r>
            <a:r>
              <a:rPr lang="en-US" altLang="en-US" sz="4000" b="1">
                <a:solidFill>
                  <a:schemeClr val="accent2"/>
                </a:solidFill>
              </a:rPr>
              <a:t>đ</a:t>
            </a:r>
            <a:r>
              <a:rPr lang="en-US" altLang="en-US" sz="4000" b="1">
                <a:solidFill>
                  <a:schemeClr val="accent2"/>
                </a:solidFill>
              </a:rPr>
              <a:t>âu có mặt, ai ai c</a:t>
            </a:r>
            <a:r>
              <a:rPr lang="en-US" altLang="en-US" sz="4000" b="1">
                <a:solidFill>
                  <a:schemeClr val="accent2"/>
                </a:solidFill>
              </a:rPr>
              <a:t>ũ</a:t>
            </a:r>
            <a:r>
              <a:rPr lang="en-US" altLang="en-US" sz="4000" b="1">
                <a:solidFill>
                  <a:schemeClr val="accent2"/>
                </a:solidFill>
              </a:rPr>
              <a:t>ng nhìn!</a:t>
            </a:r>
            <a:endParaRPr lang="en-US" altLang="en-US" sz="4000" b="1">
              <a:solidFill>
                <a:schemeClr val="accent2"/>
              </a:solidFill>
            </a:endParaRPr>
          </a:p>
          <a:p>
            <a:r>
              <a:rPr lang="en-US" altLang="en-US" sz="4000" b="1">
                <a:solidFill>
                  <a:schemeClr val="accent2"/>
                </a:solidFill>
              </a:rPr>
              <a:t>Chẳng nói mà ai c</a:t>
            </a:r>
            <a:r>
              <a:rPr lang="en-US" altLang="en-US" sz="4000" b="1">
                <a:solidFill>
                  <a:schemeClr val="accent2"/>
                </a:solidFill>
              </a:rPr>
              <a:t>ũ</a:t>
            </a:r>
            <a:r>
              <a:rPr lang="en-US" altLang="en-US" sz="4000" b="1">
                <a:solidFill>
                  <a:schemeClr val="accent2"/>
                </a:solidFill>
              </a:rPr>
              <a:t>ng tin</a:t>
            </a:r>
            <a:endParaRPr lang="en-US" altLang="en-US" sz="4000" b="1">
              <a:solidFill>
                <a:schemeClr val="accent2"/>
              </a:solidFill>
            </a:endParaRPr>
          </a:p>
          <a:p>
            <a:r>
              <a:rPr lang="en-US" altLang="en-US" sz="4000" b="1">
                <a:solidFill>
                  <a:schemeClr val="accent2"/>
                </a:solidFill>
              </a:rPr>
              <a:t>Sáng, chiều, sớm, muộn cứ nhìn biết ngay</a:t>
            </a:r>
            <a:r>
              <a:rPr lang="vi-VN" altLang="en-US" sz="4000" b="1">
                <a:solidFill>
                  <a:schemeClr val="accent2"/>
                </a:solidFill>
              </a:rPr>
              <a:t>.</a:t>
            </a:r>
            <a:endParaRPr lang="vi-VN" altLang="en-US" sz="4000" b="1">
              <a:solidFill>
                <a:schemeClr val="accent2"/>
              </a:solidFill>
            </a:endParaRPr>
          </a:p>
          <a:p>
            <a:pPr marL="3657600" lvl="8" indent="457200"/>
            <a:r>
              <a:rPr lang="vi-VN" altLang="en-US" sz="4000" b="1" i="1">
                <a:solidFill>
                  <a:schemeClr val="tx1"/>
                </a:solidFill>
              </a:rPr>
              <a:t>            </a:t>
            </a:r>
            <a:r>
              <a:rPr lang="en-US" altLang="en-US" sz="4000" b="1" i="1">
                <a:solidFill>
                  <a:schemeClr val="tx1"/>
                </a:solidFill>
              </a:rPr>
              <a:t>Là cái gì?</a:t>
            </a:r>
            <a:endParaRPr lang="en-US" altLang="en-US" sz="4000" b="1" i="1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71862" y="156044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509184" y="1560446"/>
            <a:ext cx="7815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Chọn đồng hồ chỉ thời gian thích hợp với mỗi bức tranh.</a:t>
            </a:r>
            <a:endParaRPr lang="vi-VN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647700" y="2120265"/>
            <a:ext cx="10574020" cy="4199890"/>
            <a:chOff x="807328" y="2120348"/>
            <a:chExt cx="10078807" cy="36708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05865" y="2225536"/>
              <a:ext cx="9580270" cy="356566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7328" y="2120348"/>
              <a:ext cx="458780" cy="402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a)</a:t>
              </a:r>
              <a:endParaRPr lang="vi-VN" sz="2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66610" y="2120348"/>
              <a:ext cx="458780" cy="402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b)</a:t>
              </a:r>
              <a:endParaRPr lang="vi-VN" sz="2400" dirty="0"/>
            </a:p>
          </p:txBody>
        </p:sp>
      </p:grpSp>
      <p:sp>
        <p:nvSpPr>
          <p:cNvPr id="13" name="Oval 12"/>
          <p:cNvSpPr/>
          <p:nvPr/>
        </p:nvSpPr>
        <p:spPr>
          <a:xfrm>
            <a:off x="3121413" y="5481985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Oval 13"/>
          <p:cNvSpPr/>
          <p:nvPr/>
        </p:nvSpPr>
        <p:spPr>
          <a:xfrm>
            <a:off x="8428329" y="5481985"/>
            <a:ext cx="583093" cy="642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4" name="yt1s.com - Đồng hồ đếm ngược từ 10 có âm thanh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74150" y="0"/>
            <a:ext cx="3117850" cy="1619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30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3" grpId="0"/>
      <p:bldP spid="13" grpId="0" bldLvl="0" animBg="1"/>
      <p:bldP spid="14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7648" y="3530601"/>
            <a:ext cx="4276243" cy="3012376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55240" y="751840"/>
            <a:ext cx="7081520" cy="22345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vi-VN" sz="80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VẬN DỤNG</a:t>
            </a:r>
            <a:endParaRPr lang="vi-VN" sz="80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Picture 3" descr="Background pattern, calendar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635" y="3529965"/>
            <a:ext cx="2442845" cy="2817495"/>
          </a:xfrm>
          <a:prstGeom prst="rect">
            <a:avLst/>
          </a:prstGeom>
        </p:spPr>
      </p:pic>
      <p:pic>
        <p:nvPicPr>
          <p:cNvPr id="15" name="Picture 14" descr="A picture containing clipart, vector graphic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0" y="354355"/>
            <a:ext cx="1387180" cy="13871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53208" y="544673"/>
            <a:ext cx="8085585" cy="779131"/>
            <a:chOff x="2421141" y="730782"/>
            <a:chExt cx="2675389" cy="738521"/>
          </a:xfrm>
        </p:grpSpPr>
        <p:sp>
          <p:nvSpPr>
            <p:cNvPr id="4" name="Rectangle: Rounded Corners 43"/>
            <p:cNvSpPr/>
            <p:nvPr/>
          </p:nvSpPr>
          <p:spPr>
            <a:xfrm>
              <a:off x="2421141" y="730782"/>
              <a:ext cx="2675389" cy="738521"/>
            </a:xfrm>
            <a:custGeom>
              <a:avLst/>
              <a:gdLst>
                <a:gd name="connsiteX0" fmla="*/ 0 w 2675389"/>
                <a:gd name="connsiteY0" fmla="*/ 123089 h 738521"/>
                <a:gd name="connsiteX1" fmla="*/ 123089 w 2675389"/>
                <a:gd name="connsiteY1" fmla="*/ 0 h 738521"/>
                <a:gd name="connsiteX2" fmla="*/ 633223 w 2675389"/>
                <a:gd name="connsiteY2" fmla="*/ 0 h 738521"/>
                <a:gd name="connsiteX3" fmla="*/ 1070481 w 2675389"/>
                <a:gd name="connsiteY3" fmla="*/ 0 h 738521"/>
                <a:gd name="connsiteX4" fmla="*/ 1507739 w 2675389"/>
                <a:gd name="connsiteY4" fmla="*/ 0 h 738521"/>
                <a:gd name="connsiteX5" fmla="*/ 1993581 w 2675389"/>
                <a:gd name="connsiteY5" fmla="*/ 0 h 738521"/>
                <a:gd name="connsiteX6" fmla="*/ 2552300 w 2675389"/>
                <a:gd name="connsiteY6" fmla="*/ 0 h 738521"/>
                <a:gd name="connsiteX7" fmla="*/ 2675389 w 2675389"/>
                <a:gd name="connsiteY7" fmla="*/ 123089 h 738521"/>
                <a:gd name="connsiteX8" fmla="*/ 2675389 w 2675389"/>
                <a:gd name="connsiteY8" fmla="*/ 615432 h 738521"/>
                <a:gd name="connsiteX9" fmla="*/ 2552300 w 2675389"/>
                <a:gd name="connsiteY9" fmla="*/ 738521 h 738521"/>
                <a:gd name="connsiteX10" fmla="*/ 2090750 w 2675389"/>
                <a:gd name="connsiteY10" fmla="*/ 738521 h 738521"/>
                <a:gd name="connsiteX11" fmla="*/ 1604908 w 2675389"/>
                <a:gd name="connsiteY11" fmla="*/ 738521 h 738521"/>
                <a:gd name="connsiteX12" fmla="*/ 1143358 w 2675389"/>
                <a:gd name="connsiteY12" fmla="*/ 738521 h 738521"/>
                <a:gd name="connsiteX13" fmla="*/ 706100 w 2675389"/>
                <a:gd name="connsiteY13" fmla="*/ 738521 h 738521"/>
                <a:gd name="connsiteX14" fmla="*/ 123089 w 2675389"/>
                <a:gd name="connsiteY14" fmla="*/ 738521 h 738521"/>
                <a:gd name="connsiteX15" fmla="*/ 0 w 2675389"/>
                <a:gd name="connsiteY15" fmla="*/ 615432 h 738521"/>
                <a:gd name="connsiteX16" fmla="*/ 0 w 2675389"/>
                <a:gd name="connsiteY16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75389" h="738521" fill="none" extrusionOk="0">
                  <a:moveTo>
                    <a:pt x="0" y="123089"/>
                  </a:moveTo>
                  <a:cubicBezTo>
                    <a:pt x="686" y="50268"/>
                    <a:pt x="59900" y="11344"/>
                    <a:pt x="123089" y="0"/>
                  </a:cubicBezTo>
                  <a:cubicBezTo>
                    <a:pt x="274946" y="-28878"/>
                    <a:pt x="497606" y="39816"/>
                    <a:pt x="633223" y="0"/>
                  </a:cubicBezTo>
                  <a:cubicBezTo>
                    <a:pt x="768840" y="-39816"/>
                    <a:pt x="964931" y="51895"/>
                    <a:pt x="1070481" y="0"/>
                  </a:cubicBezTo>
                  <a:cubicBezTo>
                    <a:pt x="1176031" y="-51895"/>
                    <a:pt x="1324800" y="40865"/>
                    <a:pt x="1507739" y="0"/>
                  </a:cubicBezTo>
                  <a:cubicBezTo>
                    <a:pt x="1690678" y="-40865"/>
                    <a:pt x="1823320" y="33578"/>
                    <a:pt x="1993581" y="0"/>
                  </a:cubicBezTo>
                  <a:cubicBezTo>
                    <a:pt x="2163842" y="-33578"/>
                    <a:pt x="2408218" y="46277"/>
                    <a:pt x="2552300" y="0"/>
                  </a:cubicBezTo>
                  <a:cubicBezTo>
                    <a:pt x="2611326" y="4432"/>
                    <a:pt x="2682561" y="50483"/>
                    <a:pt x="2675389" y="123089"/>
                  </a:cubicBezTo>
                  <a:cubicBezTo>
                    <a:pt x="2704757" y="255115"/>
                    <a:pt x="2632174" y="376574"/>
                    <a:pt x="2675389" y="615432"/>
                  </a:cubicBezTo>
                  <a:cubicBezTo>
                    <a:pt x="2669879" y="692410"/>
                    <a:pt x="2625081" y="743726"/>
                    <a:pt x="2552300" y="738521"/>
                  </a:cubicBezTo>
                  <a:cubicBezTo>
                    <a:pt x="2369880" y="743416"/>
                    <a:pt x="2235100" y="713387"/>
                    <a:pt x="2090750" y="738521"/>
                  </a:cubicBezTo>
                  <a:cubicBezTo>
                    <a:pt x="1946400" y="763655"/>
                    <a:pt x="1718513" y="718531"/>
                    <a:pt x="1604908" y="738521"/>
                  </a:cubicBezTo>
                  <a:cubicBezTo>
                    <a:pt x="1491303" y="758511"/>
                    <a:pt x="1323242" y="733360"/>
                    <a:pt x="1143358" y="738521"/>
                  </a:cubicBezTo>
                  <a:cubicBezTo>
                    <a:pt x="963474" y="743682"/>
                    <a:pt x="886317" y="695987"/>
                    <a:pt x="706100" y="738521"/>
                  </a:cubicBezTo>
                  <a:cubicBezTo>
                    <a:pt x="525883" y="781055"/>
                    <a:pt x="353659" y="710387"/>
                    <a:pt x="123089" y="738521"/>
                  </a:cubicBezTo>
                  <a:cubicBezTo>
                    <a:pt x="49567" y="728171"/>
                    <a:pt x="14969" y="692685"/>
                    <a:pt x="0" y="615432"/>
                  </a:cubicBezTo>
                  <a:cubicBezTo>
                    <a:pt x="-35581" y="379423"/>
                    <a:pt x="35287" y="324489"/>
                    <a:pt x="0" y="123089"/>
                  </a:cubicBezTo>
                  <a:close/>
                </a:path>
                <a:path w="2675389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326784" y="-11392"/>
                    <a:pt x="498550" y="57235"/>
                    <a:pt x="633223" y="0"/>
                  </a:cubicBezTo>
                  <a:cubicBezTo>
                    <a:pt x="767896" y="-57235"/>
                    <a:pt x="931483" y="31215"/>
                    <a:pt x="1143358" y="0"/>
                  </a:cubicBezTo>
                  <a:cubicBezTo>
                    <a:pt x="1355234" y="-31215"/>
                    <a:pt x="1512220" y="20558"/>
                    <a:pt x="1653492" y="0"/>
                  </a:cubicBezTo>
                  <a:cubicBezTo>
                    <a:pt x="1794764" y="-20558"/>
                    <a:pt x="2228248" y="96503"/>
                    <a:pt x="2552300" y="0"/>
                  </a:cubicBezTo>
                  <a:cubicBezTo>
                    <a:pt x="2616180" y="-973"/>
                    <a:pt x="2689162" y="51468"/>
                    <a:pt x="2675389" y="123089"/>
                  </a:cubicBezTo>
                  <a:cubicBezTo>
                    <a:pt x="2676012" y="270104"/>
                    <a:pt x="2633443" y="516385"/>
                    <a:pt x="2675389" y="615432"/>
                  </a:cubicBezTo>
                  <a:cubicBezTo>
                    <a:pt x="2676232" y="684837"/>
                    <a:pt x="2619114" y="734269"/>
                    <a:pt x="2552300" y="738521"/>
                  </a:cubicBezTo>
                  <a:cubicBezTo>
                    <a:pt x="2459492" y="791309"/>
                    <a:pt x="2186999" y="712289"/>
                    <a:pt x="2090750" y="738521"/>
                  </a:cubicBezTo>
                  <a:cubicBezTo>
                    <a:pt x="1994501" y="764753"/>
                    <a:pt x="1827803" y="690521"/>
                    <a:pt x="1677784" y="738521"/>
                  </a:cubicBezTo>
                  <a:cubicBezTo>
                    <a:pt x="1527765" y="786521"/>
                    <a:pt x="1417615" y="736395"/>
                    <a:pt x="1167650" y="738521"/>
                  </a:cubicBezTo>
                  <a:cubicBezTo>
                    <a:pt x="917685" y="740647"/>
                    <a:pt x="926057" y="688395"/>
                    <a:pt x="730392" y="738521"/>
                  </a:cubicBezTo>
                  <a:cubicBezTo>
                    <a:pt x="534727" y="788647"/>
                    <a:pt x="341915" y="703728"/>
                    <a:pt x="123089" y="738521"/>
                  </a:cubicBezTo>
                  <a:cubicBezTo>
                    <a:pt x="63943" y="750523"/>
                    <a:pt x="16173" y="679800"/>
                    <a:pt x="0" y="615432"/>
                  </a:cubicBezTo>
                  <a:cubicBezTo>
                    <a:pt x="-32669" y="393349"/>
                    <a:pt x="13947" y="361712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20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55837" y="761885"/>
              <a:ext cx="2609587" cy="631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defRPr/>
              </a:pPr>
              <a:r>
                <a:rPr lang="vi-VN" sz="3735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NHẮC LẠI KIẾN </a:t>
              </a:r>
              <a:r>
                <a:rPr lang="vi-VN" sz="3735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THỨC</a:t>
              </a:r>
              <a:endParaRPr lang="vi-VN" sz="3735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Pentagon 13"/>
          <p:cNvSpPr/>
          <p:nvPr/>
        </p:nvSpPr>
        <p:spPr>
          <a:xfrm>
            <a:off x="2359025" y="2897505"/>
            <a:ext cx="3721735" cy="127000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600" b="1">
                <a:sym typeface="+mn-ea"/>
              </a:rPr>
              <a:t>Một ngày</a:t>
            </a:r>
            <a:endParaRPr lang="vi-VN" altLang="en-US" sz="3600" b="1">
              <a:sym typeface="+mn-ea"/>
            </a:endParaRPr>
          </a:p>
          <a:p>
            <a:pPr algn="ctr"/>
            <a:r>
              <a:rPr lang="vi-VN" altLang="en-US" sz="3600" b="1">
                <a:sym typeface="+mn-ea"/>
              </a:rPr>
              <a:t>có ........ giờ.</a:t>
            </a:r>
            <a:endParaRPr lang="vi-VN" altLang="en-US" sz="3600" b="1">
              <a:sym typeface="+mn-ea"/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6207760" y="2897505"/>
            <a:ext cx="3721735" cy="1270000"/>
          </a:xfrm>
          <a:prstGeom prst="homePlat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vi-VN" altLang="en-US" sz="3600" b="1">
                <a:sym typeface="+mn-ea"/>
              </a:rPr>
              <a:t>Một giờ</a:t>
            </a:r>
            <a:endParaRPr lang="vi-VN" altLang="en-US" sz="3600" b="1">
              <a:sym typeface="+mn-ea"/>
            </a:endParaRPr>
          </a:p>
          <a:p>
            <a:pPr algn="ctr"/>
            <a:r>
              <a:rPr lang="vi-VN" altLang="en-US" sz="3600" b="1">
                <a:sym typeface="+mn-ea"/>
              </a:rPr>
              <a:t>có ....... phút.</a:t>
            </a:r>
            <a:endParaRPr lang="vi-VN" altLang="en-US" sz="3600" b="1">
              <a:sym typeface="+mn-ea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3483610" y="3463290"/>
            <a:ext cx="828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600" b="1">
                <a:solidFill>
                  <a:srgbClr val="FF0000"/>
                </a:solidFill>
              </a:rPr>
              <a:t>24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7263130" y="3463290"/>
            <a:ext cx="828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3600" b="1">
                <a:solidFill>
                  <a:srgbClr val="FF0000"/>
                </a:solidFill>
              </a:rPr>
              <a:t>60</a:t>
            </a:r>
            <a:endParaRPr lang="vi-VN" altLang="en-US" sz="3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5" grpId="0" animBg="1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53208" y="544673"/>
            <a:ext cx="8085585" cy="779131"/>
            <a:chOff x="2421141" y="730782"/>
            <a:chExt cx="2675389" cy="738521"/>
          </a:xfrm>
        </p:grpSpPr>
        <p:sp>
          <p:nvSpPr>
            <p:cNvPr id="4" name="Rectangle: Rounded Corners 43"/>
            <p:cNvSpPr/>
            <p:nvPr/>
          </p:nvSpPr>
          <p:spPr>
            <a:xfrm>
              <a:off x="2421141" y="730782"/>
              <a:ext cx="2675389" cy="738521"/>
            </a:xfrm>
            <a:custGeom>
              <a:avLst/>
              <a:gdLst>
                <a:gd name="connsiteX0" fmla="*/ 0 w 2675389"/>
                <a:gd name="connsiteY0" fmla="*/ 123089 h 738521"/>
                <a:gd name="connsiteX1" fmla="*/ 123089 w 2675389"/>
                <a:gd name="connsiteY1" fmla="*/ 0 h 738521"/>
                <a:gd name="connsiteX2" fmla="*/ 633223 w 2675389"/>
                <a:gd name="connsiteY2" fmla="*/ 0 h 738521"/>
                <a:gd name="connsiteX3" fmla="*/ 1070481 w 2675389"/>
                <a:gd name="connsiteY3" fmla="*/ 0 h 738521"/>
                <a:gd name="connsiteX4" fmla="*/ 1507739 w 2675389"/>
                <a:gd name="connsiteY4" fmla="*/ 0 h 738521"/>
                <a:gd name="connsiteX5" fmla="*/ 1993581 w 2675389"/>
                <a:gd name="connsiteY5" fmla="*/ 0 h 738521"/>
                <a:gd name="connsiteX6" fmla="*/ 2552300 w 2675389"/>
                <a:gd name="connsiteY6" fmla="*/ 0 h 738521"/>
                <a:gd name="connsiteX7" fmla="*/ 2675389 w 2675389"/>
                <a:gd name="connsiteY7" fmla="*/ 123089 h 738521"/>
                <a:gd name="connsiteX8" fmla="*/ 2675389 w 2675389"/>
                <a:gd name="connsiteY8" fmla="*/ 615432 h 738521"/>
                <a:gd name="connsiteX9" fmla="*/ 2552300 w 2675389"/>
                <a:gd name="connsiteY9" fmla="*/ 738521 h 738521"/>
                <a:gd name="connsiteX10" fmla="*/ 2090750 w 2675389"/>
                <a:gd name="connsiteY10" fmla="*/ 738521 h 738521"/>
                <a:gd name="connsiteX11" fmla="*/ 1604908 w 2675389"/>
                <a:gd name="connsiteY11" fmla="*/ 738521 h 738521"/>
                <a:gd name="connsiteX12" fmla="*/ 1143358 w 2675389"/>
                <a:gd name="connsiteY12" fmla="*/ 738521 h 738521"/>
                <a:gd name="connsiteX13" fmla="*/ 706100 w 2675389"/>
                <a:gd name="connsiteY13" fmla="*/ 738521 h 738521"/>
                <a:gd name="connsiteX14" fmla="*/ 123089 w 2675389"/>
                <a:gd name="connsiteY14" fmla="*/ 738521 h 738521"/>
                <a:gd name="connsiteX15" fmla="*/ 0 w 2675389"/>
                <a:gd name="connsiteY15" fmla="*/ 615432 h 738521"/>
                <a:gd name="connsiteX16" fmla="*/ 0 w 2675389"/>
                <a:gd name="connsiteY16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675389" h="738521" fill="none" extrusionOk="0">
                  <a:moveTo>
                    <a:pt x="0" y="123089"/>
                  </a:moveTo>
                  <a:cubicBezTo>
                    <a:pt x="686" y="50268"/>
                    <a:pt x="59900" y="11344"/>
                    <a:pt x="123089" y="0"/>
                  </a:cubicBezTo>
                  <a:cubicBezTo>
                    <a:pt x="274946" y="-28878"/>
                    <a:pt x="497606" y="39816"/>
                    <a:pt x="633223" y="0"/>
                  </a:cubicBezTo>
                  <a:cubicBezTo>
                    <a:pt x="768840" y="-39816"/>
                    <a:pt x="964931" y="51895"/>
                    <a:pt x="1070481" y="0"/>
                  </a:cubicBezTo>
                  <a:cubicBezTo>
                    <a:pt x="1176031" y="-51895"/>
                    <a:pt x="1324800" y="40865"/>
                    <a:pt x="1507739" y="0"/>
                  </a:cubicBezTo>
                  <a:cubicBezTo>
                    <a:pt x="1690678" y="-40865"/>
                    <a:pt x="1823320" y="33578"/>
                    <a:pt x="1993581" y="0"/>
                  </a:cubicBezTo>
                  <a:cubicBezTo>
                    <a:pt x="2163842" y="-33578"/>
                    <a:pt x="2408218" y="46277"/>
                    <a:pt x="2552300" y="0"/>
                  </a:cubicBezTo>
                  <a:cubicBezTo>
                    <a:pt x="2611326" y="4432"/>
                    <a:pt x="2682561" y="50483"/>
                    <a:pt x="2675389" y="123089"/>
                  </a:cubicBezTo>
                  <a:cubicBezTo>
                    <a:pt x="2704757" y="255115"/>
                    <a:pt x="2632174" y="376574"/>
                    <a:pt x="2675389" y="615432"/>
                  </a:cubicBezTo>
                  <a:cubicBezTo>
                    <a:pt x="2669879" y="692410"/>
                    <a:pt x="2625081" y="743726"/>
                    <a:pt x="2552300" y="738521"/>
                  </a:cubicBezTo>
                  <a:cubicBezTo>
                    <a:pt x="2369880" y="743416"/>
                    <a:pt x="2235100" y="713387"/>
                    <a:pt x="2090750" y="738521"/>
                  </a:cubicBezTo>
                  <a:cubicBezTo>
                    <a:pt x="1946400" y="763655"/>
                    <a:pt x="1718513" y="718531"/>
                    <a:pt x="1604908" y="738521"/>
                  </a:cubicBezTo>
                  <a:cubicBezTo>
                    <a:pt x="1491303" y="758511"/>
                    <a:pt x="1323242" y="733360"/>
                    <a:pt x="1143358" y="738521"/>
                  </a:cubicBezTo>
                  <a:cubicBezTo>
                    <a:pt x="963474" y="743682"/>
                    <a:pt x="886317" y="695987"/>
                    <a:pt x="706100" y="738521"/>
                  </a:cubicBezTo>
                  <a:cubicBezTo>
                    <a:pt x="525883" y="781055"/>
                    <a:pt x="353659" y="710387"/>
                    <a:pt x="123089" y="738521"/>
                  </a:cubicBezTo>
                  <a:cubicBezTo>
                    <a:pt x="49567" y="728171"/>
                    <a:pt x="14969" y="692685"/>
                    <a:pt x="0" y="615432"/>
                  </a:cubicBezTo>
                  <a:cubicBezTo>
                    <a:pt x="-35581" y="379423"/>
                    <a:pt x="35287" y="324489"/>
                    <a:pt x="0" y="123089"/>
                  </a:cubicBezTo>
                  <a:close/>
                </a:path>
                <a:path w="2675389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326784" y="-11392"/>
                    <a:pt x="498550" y="57235"/>
                    <a:pt x="633223" y="0"/>
                  </a:cubicBezTo>
                  <a:cubicBezTo>
                    <a:pt x="767896" y="-57235"/>
                    <a:pt x="931483" y="31215"/>
                    <a:pt x="1143358" y="0"/>
                  </a:cubicBezTo>
                  <a:cubicBezTo>
                    <a:pt x="1355234" y="-31215"/>
                    <a:pt x="1512220" y="20558"/>
                    <a:pt x="1653492" y="0"/>
                  </a:cubicBezTo>
                  <a:cubicBezTo>
                    <a:pt x="1794764" y="-20558"/>
                    <a:pt x="2228248" y="96503"/>
                    <a:pt x="2552300" y="0"/>
                  </a:cubicBezTo>
                  <a:cubicBezTo>
                    <a:pt x="2616180" y="-973"/>
                    <a:pt x="2689162" y="51468"/>
                    <a:pt x="2675389" y="123089"/>
                  </a:cubicBezTo>
                  <a:cubicBezTo>
                    <a:pt x="2676012" y="270104"/>
                    <a:pt x="2633443" y="516385"/>
                    <a:pt x="2675389" y="615432"/>
                  </a:cubicBezTo>
                  <a:cubicBezTo>
                    <a:pt x="2676232" y="684837"/>
                    <a:pt x="2619114" y="734269"/>
                    <a:pt x="2552300" y="738521"/>
                  </a:cubicBezTo>
                  <a:cubicBezTo>
                    <a:pt x="2459492" y="791309"/>
                    <a:pt x="2186999" y="712289"/>
                    <a:pt x="2090750" y="738521"/>
                  </a:cubicBezTo>
                  <a:cubicBezTo>
                    <a:pt x="1994501" y="764753"/>
                    <a:pt x="1827803" y="690521"/>
                    <a:pt x="1677784" y="738521"/>
                  </a:cubicBezTo>
                  <a:cubicBezTo>
                    <a:pt x="1527765" y="786521"/>
                    <a:pt x="1417615" y="736395"/>
                    <a:pt x="1167650" y="738521"/>
                  </a:cubicBezTo>
                  <a:cubicBezTo>
                    <a:pt x="917685" y="740647"/>
                    <a:pt x="926057" y="688395"/>
                    <a:pt x="730392" y="738521"/>
                  </a:cubicBezTo>
                  <a:cubicBezTo>
                    <a:pt x="534727" y="788647"/>
                    <a:pt x="341915" y="703728"/>
                    <a:pt x="123089" y="738521"/>
                  </a:cubicBezTo>
                  <a:cubicBezTo>
                    <a:pt x="63943" y="750523"/>
                    <a:pt x="16173" y="679800"/>
                    <a:pt x="0" y="615432"/>
                  </a:cubicBezTo>
                  <a:cubicBezTo>
                    <a:pt x="-32669" y="393349"/>
                    <a:pt x="13947" y="361712"/>
                    <a:pt x="0" y="12308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20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55837" y="761885"/>
              <a:ext cx="2609587" cy="631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defRPr/>
              </a:pPr>
              <a:r>
                <a:rPr lang="vi-VN" sz="3735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QUAY ĐỒNG HỒ THEO YÊU </a:t>
              </a:r>
              <a:r>
                <a:rPr lang="vi-VN" sz="3735" b="1" dirty="0">
                  <a:solidFill>
                    <a:srgbClr val="FF000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CẦU</a:t>
              </a:r>
              <a:endParaRPr lang="vi-VN" sz="3735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Cloud Callout 13"/>
          <p:cNvSpPr/>
          <p:nvPr/>
        </p:nvSpPr>
        <p:spPr>
          <a:xfrm>
            <a:off x="471170" y="2119630"/>
            <a:ext cx="5556250" cy="1905635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vi-VN" altLang="en-US" sz="4000" b="1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vi-VN" altLang="en-US" sz="4000" b="1">
                <a:solidFill>
                  <a:schemeClr val="tx1"/>
                </a:solidFill>
                <a:sym typeface="+mn-ea"/>
              </a:rPr>
              <a:t>Em đi học lúc 13 giờ.</a:t>
            </a:r>
            <a:endParaRPr lang="vi-VN" altLang="en-US" sz="4000" b="1">
              <a:solidFill>
                <a:schemeClr val="tx1"/>
              </a:solidFill>
            </a:endParaRPr>
          </a:p>
          <a:p>
            <a:pPr algn="ctr"/>
            <a:endParaRPr lang="vi-VN" altLang="en-US" sz="4000" b="1">
              <a:solidFill>
                <a:schemeClr val="tx1"/>
              </a:solidFill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6240145" y="2119630"/>
            <a:ext cx="5556250" cy="1905635"/>
          </a:xfrm>
          <a:prstGeom prst="cloud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vi-VN" altLang="en-US" sz="4000" b="1">
              <a:solidFill>
                <a:schemeClr val="tx1"/>
              </a:solidFill>
              <a:sym typeface="+mn-ea"/>
            </a:endParaRPr>
          </a:p>
          <a:p>
            <a:pPr algn="ctr"/>
            <a:endParaRPr lang="vi-VN" altLang="en-US" sz="4000" b="1">
              <a:solidFill>
                <a:schemeClr val="tx1"/>
              </a:solidFill>
              <a:sym typeface="+mn-ea"/>
            </a:endParaRPr>
          </a:p>
          <a:p>
            <a:pPr algn="ctr"/>
            <a:r>
              <a:rPr lang="vi-VN" altLang="en-US" sz="4000" b="1">
                <a:solidFill>
                  <a:schemeClr val="tx1"/>
                </a:solidFill>
                <a:sym typeface="+mn-ea"/>
              </a:rPr>
              <a:t>Em đi ngủ lúc 22 giờ.</a:t>
            </a:r>
            <a:endParaRPr lang="vi-VN" altLang="en-US" sz="4000" b="1">
              <a:solidFill>
                <a:schemeClr val="tx1"/>
              </a:solidFill>
            </a:endParaRPr>
          </a:p>
          <a:p>
            <a:pPr algn="ctr"/>
            <a:endParaRPr lang="vi-VN" altLang="en-US" sz="4000" b="1">
              <a:solidFill>
                <a:schemeClr val="tx1"/>
              </a:solidFill>
            </a:endParaRPr>
          </a:p>
          <a:p>
            <a:pPr algn="ctr"/>
            <a:endParaRPr lang="vi-VN" altLang="en-US" sz="40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151483" y="-2373303"/>
            <a:ext cx="6301783" cy="11318840"/>
          </a:xfrm>
          <a:prstGeom prst="rect">
            <a:avLst/>
          </a:prstGeom>
        </p:spPr>
      </p:pic>
      <p:pic>
        <p:nvPicPr>
          <p:cNvPr id="10" name="图片 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205" y="-670529"/>
            <a:ext cx="2861741" cy="2861741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77773" y="2949098"/>
            <a:ext cx="2339068" cy="2339068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1917136" y="1326648"/>
            <a:ext cx="9008232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u="none" dirty="0">
              <a:solidFill>
                <a:srgbClr val="3A92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7"/>
          <p:cNvSpPr/>
          <p:nvPr/>
        </p:nvSpPr>
        <p:spPr>
          <a:xfrm>
            <a:off x="6045200" y="3324225"/>
            <a:ext cx="4664710" cy="1699260"/>
          </a:xfrm>
          <a:prstGeom prst="roundRect">
            <a:avLst/>
          </a:prstGeom>
          <a:solidFill>
            <a:schemeClr val="bg1"/>
          </a:solidFill>
        </p:spPr>
      </p:sp>
      <p:sp>
        <p:nvSpPr>
          <p:cNvPr id="17" name="TextBox 16"/>
          <p:cNvSpPr txBox="1"/>
          <p:nvPr/>
        </p:nvSpPr>
        <p:spPr>
          <a:xfrm>
            <a:off x="1464310" y="2502535"/>
            <a:ext cx="9478010" cy="286407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vi-VN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36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* Đọc</a:t>
            </a:r>
            <a:r>
              <a:rPr lang="vi-VN" sz="36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sz="36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và</a:t>
            </a:r>
            <a:r>
              <a:rPr lang="vi-VN" sz="36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sz="36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chuẩn</a:t>
            </a:r>
            <a:r>
              <a:rPr lang="vi-VN" sz="36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sz="36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bị</a:t>
            </a:r>
            <a:r>
              <a:rPr lang="vi-VN" sz="36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sz="36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trước</a:t>
            </a:r>
            <a:r>
              <a:rPr lang="vi-VN" sz="36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sz="36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bài</a:t>
            </a:r>
            <a:r>
              <a:rPr lang="vi-VN" sz="36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: </a:t>
            </a:r>
            <a:r>
              <a:rPr lang="en-US" sz="36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Ngày</a:t>
            </a:r>
            <a:r>
              <a:rPr lang="en-US" sz="3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– </a:t>
            </a:r>
            <a:r>
              <a:rPr lang="en-US" sz="36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Tháng</a:t>
            </a:r>
            <a:r>
              <a:rPr lang="vi-VN" altLang="en-US" sz="36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2945662" y="-1433268"/>
            <a:ext cx="6301783" cy="963399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" y="4992915"/>
            <a:ext cx="3322293" cy="1964899"/>
          </a:xfrm>
          <a:prstGeom prst="rect">
            <a:avLst/>
          </a:prstGeom>
        </p:spPr>
      </p:pic>
      <p:pic>
        <p:nvPicPr>
          <p:cNvPr id="10" name="图片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230" y="-196215"/>
            <a:ext cx="2861945" cy="24117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>
            <a:fillRect/>
          </a:stretch>
        </p:blipFill>
        <p:spPr>
          <a:xfrm>
            <a:off x="2499421" y="2012649"/>
            <a:ext cx="7411963" cy="2496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498090" y="1997710"/>
            <a:ext cx="41484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altLang="en-US" sz="5400">
                <a:solidFill>
                  <a:srgbClr val="FF0000"/>
                </a:solidFill>
              </a:rPr>
              <a:t>Là cái</a:t>
            </a:r>
            <a:endParaRPr lang="vi-VN" altLang="en-US" sz="5400">
              <a:solidFill>
                <a:srgbClr val="FF0000"/>
              </a:solidFill>
            </a:endParaRPr>
          </a:p>
          <a:p>
            <a:pPr algn="ctr"/>
            <a:r>
              <a:rPr lang="vi-VN" altLang="en-US" sz="5400">
                <a:solidFill>
                  <a:srgbClr val="FF0000"/>
                </a:solidFill>
              </a:rPr>
              <a:t>đồng hồ.</a:t>
            </a:r>
            <a:endParaRPr lang="vi-VN" altLang="en-US" sz="540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67320" y="1336675"/>
            <a:ext cx="3778250" cy="3850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379598" y="-103896"/>
            <a:ext cx="5155335" cy="3903735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2270125"/>
            <a:ext cx="12192000" cy="805815"/>
          </a:xfrm>
          <a:prstGeom prst="rect">
            <a:avLst/>
          </a:prstGeom>
          <a:noFill/>
        </p:spPr>
        <p:txBody>
          <a:bodyPr wrap="squar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Toán:</a:t>
            </a:r>
            <a:r>
              <a:rPr kumimoji="0" lang="vi-VN" sz="4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Ngày - giờ , giờ - phút (tiết 1)</a:t>
            </a:r>
            <a:endParaRPr lang="vi-VN" sz="4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521200" y="1706880"/>
            <a:ext cx="3616960" cy="476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Khám phá 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0" y="36964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zh-CN" altLang="en-US" dirty="0"/>
          </a:p>
        </p:txBody>
      </p:sp>
      <p:pic>
        <p:nvPicPr>
          <p:cNvPr id="6" name="Picture 5" descr="A picture containing vector graphic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" y="5319172"/>
            <a:ext cx="1655557" cy="1655557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15" y="5779533"/>
            <a:ext cx="1076960" cy="883919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110" y="4065786"/>
            <a:ext cx="2438400" cy="2792214"/>
          </a:xfrm>
          <a:prstGeom prst="rect">
            <a:avLst/>
          </a:prstGeom>
        </p:spPr>
      </p:pic>
      <p:pic>
        <p:nvPicPr>
          <p:cNvPr id="18" name="Picture 17" descr="Ico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249" y="-599439"/>
            <a:ext cx="2306319" cy="2306319"/>
          </a:xfrm>
          <a:prstGeom prst="rect">
            <a:avLst/>
          </a:prstGeom>
        </p:spPr>
      </p:pic>
      <p:pic>
        <p:nvPicPr>
          <p:cNvPr id="20" name="Picture 19" descr="A picture containing transport, balloon, aircraft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119" y="436539"/>
            <a:ext cx="1270341" cy="12703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429" b="4290"/>
          <a:stretch>
            <a:fillRect/>
          </a:stretch>
        </p:blipFill>
        <p:spPr>
          <a:xfrm>
            <a:off x="1791011" y="2849218"/>
            <a:ext cx="8825513" cy="360459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7583" y="1228311"/>
            <a:ext cx="4363790" cy="2073687"/>
            <a:chOff x="2461080" y="1025884"/>
            <a:chExt cx="2106617" cy="1425879"/>
          </a:xfrm>
        </p:grpSpPr>
        <p:sp>
          <p:nvSpPr>
            <p:cNvPr id="4" name="Speech Bubble: Oval 3"/>
            <p:cNvSpPr/>
            <p:nvPr/>
          </p:nvSpPr>
          <p:spPr>
            <a:xfrm>
              <a:off x="2461080" y="1025884"/>
              <a:ext cx="2106617" cy="1425879"/>
            </a:xfrm>
            <a:custGeom>
              <a:avLst/>
              <a:gdLst>
                <a:gd name="connsiteX0" fmla="*/ 3503720 w 4308347"/>
                <a:gd name="connsiteY0" fmla="*/ 1699454 h 1406460"/>
                <a:gd name="connsiteX1" fmla="*/ 2633496 w 4308347"/>
                <a:gd name="connsiteY1" fmla="*/ 1388831 h 1406460"/>
                <a:gd name="connsiteX2" fmla="*/ 1429903 w 4308347"/>
                <a:gd name="connsiteY2" fmla="*/ 1365521 h 1406460"/>
                <a:gd name="connsiteX3" fmla="*/ 1374982 w 4308347"/>
                <a:gd name="connsiteY3" fmla="*/ 47616 h 1406460"/>
                <a:gd name="connsiteX4" fmla="*/ 2594339 w 4308347"/>
                <a:gd name="connsiteY4" fmla="*/ 14837 h 1406460"/>
                <a:gd name="connsiteX5" fmla="*/ 3385330 w 4308347"/>
                <a:gd name="connsiteY5" fmla="*/ 1280292 h 1406460"/>
                <a:gd name="connsiteX6" fmla="*/ 3503720 w 4308347"/>
                <a:gd name="connsiteY6" fmla="*/ 1699454 h 1406460"/>
                <a:gd name="connsiteX0-1" fmla="*/ 3503728 w 4309680"/>
                <a:gd name="connsiteY0-2" fmla="*/ 1699454 h 1699454"/>
                <a:gd name="connsiteX1-3" fmla="*/ 2633504 w 4309680"/>
                <a:gd name="connsiteY1-4" fmla="*/ 1388831 h 1699454"/>
                <a:gd name="connsiteX2-5" fmla="*/ 1429911 w 4309680"/>
                <a:gd name="connsiteY2-6" fmla="*/ 1365521 h 1699454"/>
                <a:gd name="connsiteX3-7" fmla="*/ 1374990 w 4309680"/>
                <a:gd name="connsiteY3-8" fmla="*/ 47616 h 1699454"/>
                <a:gd name="connsiteX4-9" fmla="*/ 2594347 w 4309680"/>
                <a:gd name="connsiteY4-10" fmla="*/ 14837 h 1699454"/>
                <a:gd name="connsiteX5-11" fmla="*/ 3385338 w 4309680"/>
                <a:gd name="connsiteY5-12" fmla="*/ 1280292 h 1699454"/>
                <a:gd name="connsiteX6-13" fmla="*/ 3503728 w 4309680"/>
                <a:gd name="connsiteY6-14" fmla="*/ 1699454 h 1699454"/>
                <a:gd name="connsiteX0-15" fmla="*/ 3503728 w 4309680"/>
                <a:gd name="connsiteY0-16" fmla="*/ 1699454 h 1702113"/>
                <a:gd name="connsiteX1-17" fmla="*/ 3213867 w 4309680"/>
                <a:gd name="connsiteY1-18" fmla="*/ 1341303 h 1702113"/>
                <a:gd name="connsiteX2-19" fmla="*/ 2633504 w 4309680"/>
                <a:gd name="connsiteY2-20" fmla="*/ 1388831 h 1702113"/>
                <a:gd name="connsiteX3-21" fmla="*/ 1429911 w 4309680"/>
                <a:gd name="connsiteY3-22" fmla="*/ 1365521 h 1702113"/>
                <a:gd name="connsiteX4-23" fmla="*/ 1374990 w 4309680"/>
                <a:gd name="connsiteY4-24" fmla="*/ 47616 h 1702113"/>
                <a:gd name="connsiteX5-25" fmla="*/ 2594347 w 4309680"/>
                <a:gd name="connsiteY5-26" fmla="*/ 14837 h 1702113"/>
                <a:gd name="connsiteX6-27" fmla="*/ 3385338 w 4309680"/>
                <a:gd name="connsiteY6-28" fmla="*/ 1280292 h 1702113"/>
                <a:gd name="connsiteX7" fmla="*/ 3503728 w 4309680"/>
                <a:gd name="connsiteY7" fmla="*/ 1699454 h 1702113"/>
                <a:gd name="connsiteX0-29" fmla="*/ 3325928 w 4309680"/>
                <a:gd name="connsiteY0-30" fmla="*/ 1702629 h 1705265"/>
                <a:gd name="connsiteX1-31" fmla="*/ 3213867 w 4309680"/>
                <a:gd name="connsiteY1-32" fmla="*/ 1341303 h 1705265"/>
                <a:gd name="connsiteX2-33" fmla="*/ 2633504 w 4309680"/>
                <a:gd name="connsiteY2-34" fmla="*/ 1388831 h 1705265"/>
                <a:gd name="connsiteX3-35" fmla="*/ 1429911 w 4309680"/>
                <a:gd name="connsiteY3-36" fmla="*/ 1365521 h 1705265"/>
                <a:gd name="connsiteX4-37" fmla="*/ 1374990 w 4309680"/>
                <a:gd name="connsiteY4-38" fmla="*/ 47616 h 1705265"/>
                <a:gd name="connsiteX5-39" fmla="*/ 2594347 w 4309680"/>
                <a:gd name="connsiteY5-40" fmla="*/ 14837 h 1705265"/>
                <a:gd name="connsiteX6-41" fmla="*/ 3385338 w 4309680"/>
                <a:gd name="connsiteY6-42" fmla="*/ 1280292 h 1705265"/>
                <a:gd name="connsiteX7-43" fmla="*/ 3325928 w 4309680"/>
                <a:gd name="connsiteY7-44" fmla="*/ 1702629 h 1705265"/>
                <a:gd name="connsiteX0-45" fmla="*/ 3272588 w 4309680"/>
                <a:gd name="connsiteY0-46" fmla="*/ 1687389 h 1690138"/>
                <a:gd name="connsiteX1-47" fmla="*/ 3213867 w 4309680"/>
                <a:gd name="connsiteY1-48" fmla="*/ 1341303 h 1690138"/>
                <a:gd name="connsiteX2-49" fmla="*/ 2633504 w 4309680"/>
                <a:gd name="connsiteY2-50" fmla="*/ 1388831 h 1690138"/>
                <a:gd name="connsiteX3-51" fmla="*/ 1429911 w 4309680"/>
                <a:gd name="connsiteY3-52" fmla="*/ 1365521 h 1690138"/>
                <a:gd name="connsiteX4-53" fmla="*/ 1374990 w 4309680"/>
                <a:gd name="connsiteY4-54" fmla="*/ 47616 h 1690138"/>
                <a:gd name="connsiteX5-55" fmla="*/ 2594347 w 4309680"/>
                <a:gd name="connsiteY5-56" fmla="*/ 14837 h 1690138"/>
                <a:gd name="connsiteX6-57" fmla="*/ 3385338 w 4309680"/>
                <a:gd name="connsiteY6-58" fmla="*/ 1280292 h 1690138"/>
                <a:gd name="connsiteX7-59" fmla="*/ 3272588 w 4309680"/>
                <a:gd name="connsiteY7-60" fmla="*/ 1687389 h 1690138"/>
                <a:gd name="connsiteX0-61" fmla="*/ 3272588 w 4363789"/>
                <a:gd name="connsiteY0-62" fmla="*/ 1687389 h 1690138"/>
                <a:gd name="connsiteX1-63" fmla="*/ 3213867 w 4363789"/>
                <a:gd name="connsiteY1-64" fmla="*/ 1341303 h 1690138"/>
                <a:gd name="connsiteX2-65" fmla="*/ 2633504 w 4363789"/>
                <a:gd name="connsiteY2-66" fmla="*/ 1388831 h 1690138"/>
                <a:gd name="connsiteX3-67" fmla="*/ 1429911 w 4363789"/>
                <a:gd name="connsiteY3-68" fmla="*/ 1365521 h 1690138"/>
                <a:gd name="connsiteX4-69" fmla="*/ 1374990 w 4363789"/>
                <a:gd name="connsiteY4-70" fmla="*/ 47616 h 1690138"/>
                <a:gd name="connsiteX5-71" fmla="*/ 2594347 w 4363789"/>
                <a:gd name="connsiteY5-72" fmla="*/ 14837 h 1690138"/>
                <a:gd name="connsiteX6-73" fmla="*/ 3469158 w 4363789"/>
                <a:gd name="connsiteY6-74" fmla="*/ 1249812 h 1690138"/>
                <a:gd name="connsiteX7-75" fmla="*/ 3272588 w 4363789"/>
                <a:gd name="connsiteY7-76" fmla="*/ 1687389 h 16901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43" y="connsiteY7-44"/>
                </a:cxn>
              </a:cxnLst>
              <a:rect l="l" t="t" r="r" b="b"/>
              <a:pathLst>
                <a:path w="4363789" h="1690138">
                  <a:moveTo>
                    <a:pt x="3272588" y="1687389"/>
                  </a:moveTo>
                  <a:cubicBezTo>
                    <a:pt x="3233426" y="1723487"/>
                    <a:pt x="3358904" y="1393074"/>
                    <a:pt x="3213867" y="1341303"/>
                  </a:cubicBezTo>
                  <a:cubicBezTo>
                    <a:pt x="3068830" y="1289533"/>
                    <a:pt x="2920247" y="1410724"/>
                    <a:pt x="2633504" y="1388831"/>
                  </a:cubicBezTo>
                  <a:cubicBezTo>
                    <a:pt x="2233688" y="1418620"/>
                    <a:pt x="1816133" y="1410533"/>
                    <a:pt x="1429911" y="1365521"/>
                  </a:cubicBezTo>
                  <a:cubicBezTo>
                    <a:pt x="-449219" y="1146522"/>
                    <a:pt x="-485196" y="283221"/>
                    <a:pt x="1374990" y="47616"/>
                  </a:cubicBezTo>
                  <a:cubicBezTo>
                    <a:pt x="1763195" y="-1553"/>
                    <a:pt x="2186733" y="-12939"/>
                    <a:pt x="2594347" y="14837"/>
                  </a:cubicBezTo>
                  <a:cubicBezTo>
                    <a:pt x="4443937" y="140871"/>
                    <a:pt x="5019620" y="897290"/>
                    <a:pt x="3469158" y="1249812"/>
                  </a:cubicBezTo>
                  <a:lnTo>
                    <a:pt x="3272588" y="1687389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65445" y="1188098"/>
              <a:ext cx="1897887" cy="952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>
                  <a:latin typeface="Arial" panose="020B0604020202020204" pitchFamily="34" charset="0"/>
                  <a:cs typeface="Arial" panose="020B0604020202020204" pitchFamily="34" charset="0"/>
                </a:rPr>
                <a:t>Một ngày có bao nhiêu giờ và một giờ có bao nhiêu phút nhỉ?</a:t>
              </a:r>
              <a:endParaRPr lang="vi-VN" sz="2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16"/>
          <p:cNvSpPr txBox="1"/>
          <p:nvPr/>
        </p:nvSpPr>
        <p:spPr>
          <a:xfrm>
            <a:off x="478058" y="1071152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800" dirty="0"/>
              <a:t>a)</a:t>
            </a:r>
            <a:endParaRPr lang="vi-V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>
            <a:grpSpLocks noChangeAspect="1"/>
          </p:cNvGrpSpPr>
          <p:nvPr/>
        </p:nvGrpSpPr>
        <p:grpSpPr>
          <a:xfrm rot="442450">
            <a:off x="12727354" y="1320662"/>
            <a:ext cx="266166" cy="253582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1005721">
            <a:off x="13316053" y="399224"/>
            <a:ext cx="266166" cy="253582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2138088" y="239440"/>
            <a:ext cx="266166" cy="253582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359910" y="524283"/>
            <a:ext cx="6192765" cy="6150192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30" idx="3"/>
          </p:cNvCxnSpPr>
          <p:nvPr/>
        </p:nvCxnSpPr>
        <p:spPr>
          <a:xfrm flipV="1">
            <a:off x="5916131" y="4601972"/>
            <a:ext cx="2486025" cy="1261745"/>
          </a:xfrm>
          <a:prstGeom prst="straightConnector1">
            <a:avLst/>
          </a:prstGeom>
          <a:ln w="762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8531226" y="544195"/>
            <a:ext cx="3449954" cy="2125345"/>
            <a:chOff x="13190102" y="2249934"/>
            <a:chExt cx="2899524" cy="3772345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13190102" y="3504821"/>
              <a:ext cx="1346946" cy="2517458"/>
            </a:xfrm>
            <a:prstGeom prst="straightConnector1">
              <a:avLst/>
            </a:pr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4" name="Rectangle: Rounded Corners 23"/>
            <p:cNvSpPr/>
            <p:nvPr/>
          </p:nvSpPr>
          <p:spPr>
            <a:xfrm>
              <a:off x="14536961" y="2249934"/>
              <a:ext cx="1552665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65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Kim phút </a:t>
              </a:r>
              <a:endPara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98576" y="361672"/>
            <a:ext cx="2028201" cy="1893725"/>
            <a:chOff x="14563736" y="6157064"/>
            <a:chExt cx="2275570" cy="3094098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15295432" y="7493625"/>
              <a:ext cx="1543874" cy="1757537"/>
            </a:xfrm>
            <a:prstGeom prst="straightConnector1">
              <a:avLst/>
            </a:prstGeom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7" name="Rectangle: Rounded Corners 26"/>
            <p:cNvSpPr/>
            <p:nvPr/>
          </p:nvSpPr>
          <p:spPr>
            <a:xfrm>
              <a:off x="14563736" y="6157064"/>
              <a:ext cx="1366487" cy="144780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665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8" name="Straight Arrow Connector 27"/>
          <p:cNvCxnSpPr>
            <a:stCxn id="29" idx="1"/>
          </p:cNvCxnSpPr>
          <p:nvPr/>
        </p:nvCxnSpPr>
        <p:spPr>
          <a:xfrm flipH="1">
            <a:off x="8959437" y="2984689"/>
            <a:ext cx="1150620" cy="1193800"/>
          </a:xfrm>
          <a:prstGeom prst="straightConnector1">
            <a:avLst/>
          </a:prstGeom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Rectangle: Rounded Corners 28"/>
          <p:cNvSpPr/>
          <p:nvPr/>
        </p:nvSpPr>
        <p:spPr>
          <a:xfrm>
            <a:off x="10109731" y="2502058"/>
            <a:ext cx="1866557" cy="9652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giờ </a:t>
            </a:r>
            <a:endParaRPr lang="en-US" sz="266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4252701" y="5380676"/>
            <a:ext cx="1663430" cy="9652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giây </a:t>
            </a:r>
            <a:endParaRPr lang="en-US" sz="2665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loud Callout 31"/>
          <p:cNvSpPr/>
          <p:nvPr/>
        </p:nvSpPr>
        <p:spPr>
          <a:xfrm>
            <a:off x="185420" y="1490345"/>
            <a:ext cx="4973955" cy="2185670"/>
          </a:xfrm>
          <a:prstGeom prst="cloudCallout">
            <a:avLst>
              <a:gd name="adj1" fmla="val -32892"/>
              <a:gd name="adj2" fmla="val 7216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Trên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mặt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đồng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hồ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bao nhiêu số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?</a:t>
            </a:r>
            <a:endParaRPr lang="en-US" sz="3600"/>
          </a:p>
        </p:txBody>
      </p:sp>
      <p:sp>
        <p:nvSpPr>
          <p:cNvPr id="35" name="Cloud Callout 34"/>
          <p:cNvSpPr/>
          <p:nvPr/>
        </p:nvSpPr>
        <p:spPr>
          <a:xfrm>
            <a:off x="0" y="1842770"/>
            <a:ext cx="5344160" cy="2942590"/>
          </a:xfrm>
          <a:prstGeom prst="cloudCallout">
            <a:avLst>
              <a:gd name="adj1" fmla="val -32892"/>
              <a:gd name="adj2" fmla="val 72167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Trên</a:t>
            </a:r>
            <a:r>
              <a:rPr lang="vi-VN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đồng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hồ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có</a:t>
            </a:r>
            <a:r>
              <a:rPr lang="vi-VN" alt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bao nhiêu kim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?</a:t>
            </a:r>
            <a:r>
              <a:rPr lang="vi-VN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Đó là những kim gì?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2" bldLvl="0" animBg="1"/>
      <p:bldP spid="35" grpId="0" animBg="1"/>
      <p:bldP spid="29" grpId="0" animBg="1"/>
      <p:bldP spid="30" grpId="0" animBg="1"/>
      <p:bldP spid="35" grpId="1" animBg="1"/>
      <p:bldP spid="3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21273023">
            <a:off x="78081" y="320769"/>
            <a:ext cx="6226224" cy="467812"/>
            <a:chOff x="-28900" y="262925"/>
            <a:chExt cx="10970328" cy="9354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446964" y="262925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-28900" y="369225"/>
              <a:ext cx="5494464" cy="829165"/>
            </a:xfrm>
            <a:prstGeom prst="rect">
              <a:avLst/>
            </a:prstGeom>
          </p:spPr>
        </p:pic>
      </p:grpSp>
      <p:grpSp>
        <p:nvGrpSpPr>
          <p:cNvPr id="2" name="Group 6"/>
          <p:cNvGrpSpPr/>
          <p:nvPr/>
        </p:nvGrpSpPr>
        <p:grpSpPr>
          <a:xfrm rot="273023">
            <a:off x="6391910" y="220980"/>
            <a:ext cx="5706110" cy="427355"/>
            <a:chOff x="0" y="0"/>
            <a:chExt cx="10963528" cy="854565"/>
          </a:xfrm>
        </p:grpSpPr>
        <p:pic>
          <p:nvPicPr>
            <p:cNvPr id="3" name="Picture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pic>
        <p:nvPicPr>
          <p:cNvPr id="13" name="Pictur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9457055" y="3223895"/>
            <a:ext cx="1859280" cy="3512185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345440" y="1109345"/>
            <a:ext cx="11485880" cy="132207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p>
            <a:pPr algn="just" defTabSz="266700"/>
            <a:r>
              <a:rPr sz="4000" b="1" i="1">
                <a:solidFill>
                  <a:schemeClr val="bg1"/>
                </a:solidFill>
                <a:latin typeface="Times New Roman" panose="02020603050405020304"/>
                <a:ea typeface="SimSun" panose="02010600030101010101" pitchFamily="2" charset="-122"/>
              </a:rPr>
              <a:t>Mỗi một khoảng cách từ số này đến số kia kế tiếp trên mặt đồng hồ được tính là bao nhiêu phút? </a:t>
            </a:r>
            <a:endParaRPr sz="4000" b="1" i="1">
              <a:solidFill>
                <a:schemeClr val="bg1"/>
              </a:solidFill>
              <a:latin typeface="Times New Roman" panose="02020603050405020304"/>
              <a:ea typeface="SimSun" panose="02010600030101010101" pitchFamily="2" charset="-12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1440" y="2562225"/>
            <a:ext cx="4076700" cy="4101465"/>
          </a:xfrm>
          <a:prstGeom prst="rect">
            <a:avLst/>
          </a:prstGeom>
        </p:spPr>
      </p:pic>
      <p:sp>
        <p:nvSpPr>
          <p:cNvPr id="16" name="Right Brace 15"/>
          <p:cNvSpPr/>
          <p:nvPr/>
        </p:nvSpPr>
        <p:spPr>
          <a:xfrm rot="19380000">
            <a:off x="4531995" y="2686685"/>
            <a:ext cx="894080" cy="894080"/>
          </a:xfrm>
          <a:prstGeom prst="rightBrace">
            <a:avLst>
              <a:gd name="adj1" fmla="val 8333"/>
              <a:gd name="adj2" fmla="val 50000"/>
            </a:avLst>
          </a:prstGeom>
          <a:ln w="3810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7" name="Text Box 16"/>
          <p:cNvSpPr txBox="1"/>
          <p:nvPr/>
        </p:nvSpPr>
        <p:spPr>
          <a:xfrm>
            <a:off x="6103620" y="3515360"/>
            <a:ext cx="20548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>
                <a:solidFill>
                  <a:srgbClr val="FF0000"/>
                </a:solidFill>
              </a:rPr>
              <a:t>? phút</a:t>
            </a:r>
            <a:endParaRPr lang="vi-VN" altLang="en-US" sz="4000">
              <a:solidFill>
                <a:srgbClr val="FF0000"/>
              </a:solidFill>
            </a:endParaRPr>
          </a:p>
        </p:txBody>
      </p:sp>
      <p:sp>
        <p:nvSpPr>
          <p:cNvPr id="18" name="Right Brace 17"/>
          <p:cNvSpPr/>
          <p:nvPr/>
        </p:nvSpPr>
        <p:spPr>
          <a:xfrm rot="420000">
            <a:off x="4965700" y="4644390"/>
            <a:ext cx="894080" cy="894080"/>
          </a:xfrm>
          <a:prstGeom prst="rightBrace">
            <a:avLst>
              <a:gd name="adj1" fmla="val 8333"/>
              <a:gd name="adj2" fmla="val 50000"/>
            </a:avLst>
          </a:prstGeom>
          <a:ln w="3810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6067425" y="3515360"/>
            <a:ext cx="20548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>
                <a:solidFill>
                  <a:srgbClr val="FF0000"/>
                </a:solidFill>
              </a:rPr>
              <a:t>5 phút</a:t>
            </a:r>
            <a:endParaRPr lang="vi-VN" altLang="en-US" sz="4000">
              <a:solidFill>
                <a:srgbClr val="FF0000"/>
              </a:solidFill>
            </a:endParaRPr>
          </a:p>
        </p:txBody>
      </p:sp>
      <p:sp>
        <p:nvSpPr>
          <p:cNvPr id="20" name="Right Brace 19"/>
          <p:cNvSpPr/>
          <p:nvPr/>
        </p:nvSpPr>
        <p:spPr>
          <a:xfrm rot="20820000">
            <a:off x="5111750" y="3604260"/>
            <a:ext cx="894080" cy="894080"/>
          </a:xfrm>
          <a:prstGeom prst="rightBrace">
            <a:avLst>
              <a:gd name="adj1" fmla="val 8333"/>
              <a:gd name="adj2" fmla="val 50000"/>
            </a:avLst>
          </a:prstGeom>
          <a:ln w="38100" cap="rnd">
            <a:solidFill>
              <a:srgbClr val="FF00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7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TABLE_ENDDRAG_ORIGIN_RECT" val="688*401"/>
  <p:tag name="TABLE_ENDDRAG_RECT" val="148*101*688*401"/>
</p:tagLst>
</file>

<file path=ppt/tags/tag3.xml><?xml version="1.0" encoding="utf-8"?>
<p:tagLst xmlns:p="http://schemas.openxmlformats.org/presentationml/2006/main">
  <p:tag name="TABLE_ENDDRAG_ORIGIN_RECT" val="960*540"/>
  <p:tag name="TABLE_ENDDRAG_RECT" val="0*0*960*540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3074</Words>
  <Application>WPS Presentation</Application>
  <PresentationFormat>Widescreen</PresentationFormat>
  <Paragraphs>327</Paragraphs>
  <Slides>35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35</vt:i4>
      </vt:variant>
    </vt:vector>
  </HeadingPairs>
  <TitlesOfParts>
    <vt:vector size="56" baseType="lpstr">
      <vt:lpstr>Arial</vt:lpstr>
      <vt:lpstr>SimSun</vt:lpstr>
      <vt:lpstr>Wingdings</vt:lpstr>
      <vt:lpstr>Arial</vt:lpstr>
      <vt:lpstr>Calibri</vt:lpstr>
      <vt:lpstr>Microsoft YaHei</vt:lpstr>
      <vt:lpstr>Calibri</vt:lpstr>
      <vt:lpstr>Montserrat</vt:lpstr>
      <vt:lpstr>Segoe Print</vt:lpstr>
      <vt:lpstr>Arial-Rounded</vt:lpstr>
      <vt:lpstr>Times New Roman</vt:lpstr>
      <vt:lpstr>Arial Unicode MS</vt:lpstr>
      <vt:lpstr>UTM Cookies</vt:lpstr>
      <vt:lpstr>Lato Black</vt:lpstr>
      <vt:lpstr>Source Sans Pro Black</vt:lpstr>
      <vt:lpstr>Cambria</vt:lpstr>
      <vt:lpstr>Calibri Light</vt:lpstr>
      <vt:lpstr>Office Theme</vt:lpstr>
      <vt:lpstr>6_Office Theme</vt:lpstr>
      <vt:lpstr>16_Office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MY-PC</cp:lastModifiedBy>
  <cp:revision>130</cp:revision>
  <dcterms:created xsi:type="dcterms:W3CDTF">2021-06-02T01:34:00Z</dcterms:created>
  <dcterms:modified xsi:type="dcterms:W3CDTF">2024-12-25T05:17:06Z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08D5F3D7F9F041138BB878DC3969D3B4_12</vt:lpwstr>
  </property>
  <property fmtid="{D5CDD505-2E9C-101B-9397-08002B2CF9AE}" pid="3" name="KSOProductBuildVer">
    <vt:lpwstr>1033-12.2.0.19307</vt:lpwstr>
  </property>
</Properties>
</file>