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92" r:id="rId2"/>
    <p:sldId id="293" r:id="rId3"/>
    <p:sldId id="258" r:id="rId4"/>
    <p:sldId id="280" r:id="rId5"/>
    <p:sldId id="288" r:id="rId6"/>
    <p:sldId id="287" r:id="rId7"/>
    <p:sldId id="277" r:id="rId8"/>
    <p:sldId id="286" r:id="rId9"/>
    <p:sldId id="295" r:id="rId10"/>
    <p:sldId id="297" r:id="rId11"/>
    <p:sldId id="8681" r:id="rId12"/>
    <p:sldId id="8682" r:id="rId13"/>
    <p:sldId id="284" r:id="rId14"/>
    <p:sldId id="281" r:id="rId15"/>
    <p:sldId id="8683" r:id="rId16"/>
    <p:sldId id="8687" r:id="rId17"/>
    <p:sldId id="8688" r:id="rId18"/>
    <p:sldId id="285" r:id="rId19"/>
    <p:sldId id="282" r:id="rId20"/>
    <p:sldId id="8658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5CAE4"/>
    <a:srgbClr val="DED6EA"/>
    <a:srgbClr val="EDE9F3"/>
    <a:srgbClr val="E3DCED"/>
    <a:srgbClr val="FFD3A3"/>
    <a:srgbClr val="FFDEB9"/>
    <a:srgbClr val="FFEDD9"/>
    <a:srgbClr val="E6E6E6"/>
    <a:srgbClr val="FFE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clouds in space&#10;&#10;Description automatically generated">
            <a:extLst>
              <a:ext uri="{FF2B5EF4-FFF2-40B4-BE49-F238E27FC236}">
                <a16:creationId xmlns:a16="http://schemas.microsoft.com/office/drawing/2014/main" id="{EBB4C1B6-7E78-CA8E-3E27-6F9F1138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1227" cy="731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40C01-2A27-B41C-C903-EDE1BE2195D8}"/>
              </a:ext>
            </a:extLst>
          </p:cNvPr>
          <p:cNvSpPr txBox="1"/>
          <p:nvPr/>
        </p:nvSpPr>
        <p:spPr>
          <a:xfrm>
            <a:off x="-138538" y="602911"/>
            <a:ext cx="9456057" cy="64633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Chào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mừng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các</a:t>
            </a:r>
            <a:r>
              <a:rPr kumimoji="0" lang="en-US" sz="3600" b="1" u="none" strike="noStrike" kern="1200" cap="none" spc="0" normalizeH="0" baseline="0" noProof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em đến với </a:t>
            </a:r>
            <a:endParaRPr kumimoji="0" lang="en-US" sz="3600" b="0" u="none" strike="noStrike" kern="1200" cap="none" spc="0" normalizeH="0" baseline="0" noProof="0" dirty="0">
              <a:ln w="22225">
                <a:solidFill>
                  <a:srgbClr val="DA761B"/>
                </a:solidFill>
                <a:prstDash val="solid"/>
              </a:ln>
              <a:solidFill>
                <a:srgbClr val="FFD38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AF" panose="02040603050506020204" pitchFamily="18" charset="0"/>
              <a:ea typeface="字魂59号-创粗黑"/>
              <a:cs typeface="#9Slide03 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B0EBB-DD73-AC59-50F3-923BD2210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601" y="1870803"/>
            <a:ext cx="3322608" cy="3700593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6" y="910678"/>
            <a:ext cx="7343144" cy="5172975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7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32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12000" decel="17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2.22222E-6 L -0.66289 -0.3625 " pathEditMode="relative" rAng="0" ptsTypes="AA">
                                          <p:cBhvr>
                                            <p:cTn id="6" dur="2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51" y="-1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12000" decel="17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-0.66289 -0.3625 " pathEditMode="relative" rAng="0" ptsTypes="AA">
                                          <p:cBhvr>
                                            <p:cTn id="23" dur="2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51" y="-1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 tmFilter="0,0; .5, 1; 1, 1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227926" y="324397"/>
            <a:ext cx="683403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71198" y="451092"/>
            <a:ext cx="6333027" cy="558659"/>
            <a:chOff x="2214567" y="1200302"/>
            <a:chExt cx="6333027" cy="5586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2227065" y="1204963"/>
              <a:ext cx="6226785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KHÁM PHÁ VẬT LIỆU “TÔ MÀU”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2214567" y="1200302"/>
              <a:ext cx="6333027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KHÁM PHÁ VẬT LIỆU “TÔ MÀU”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49F63-5C58-5936-9DC2-3CB7722CA972}"/>
              </a:ext>
            </a:extLst>
          </p:cNvPr>
          <p:cNvSpPr txBox="1"/>
          <p:nvPr/>
        </p:nvSpPr>
        <p:spPr>
          <a:xfrm>
            <a:off x="780445" y="1256694"/>
            <a:ext cx="1151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Đặt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các loại bìa khác nhau lên hình và </a:t>
            </a: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thành 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bảng gợi ý.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8911AAA-8AF0-8488-E488-0C0A6ED14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81" y="1880603"/>
            <a:ext cx="11127827" cy="34339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B8568D-C9F3-036A-B3B8-AB40D071CC38}"/>
              </a:ext>
            </a:extLst>
          </p:cNvPr>
          <p:cNvSpPr/>
          <p:nvPr/>
        </p:nvSpPr>
        <p:spPr>
          <a:xfrm>
            <a:off x="6444760" y="3531987"/>
            <a:ext cx="1489706" cy="461665"/>
          </a:xfrm>
          <a:prstGeom prst="rect">
            <a:avLst/>
          </a:prstGeom>
          <a:solidFill>
            <a:srgbClr val="C8E3F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968B"/>
                </a:solidFill>
                <a:latin typeface="#9Slide01 Tieu de ngan" panose="00000800000000000000" pitchFamily="2" charset="-93"/>
                <a:ea typeface="Arial-Rounded" panose="020B0500000000000000" pitchFamily="34" charset="0"/>
                <a:cs typeface="#9Slide03 Open Sans" panose="020B0606030504020204" pitchFamily="34" charset="0"/>
              </a:rPr>
              <a:t>Không</a:t>
            </a:r>
            <a:endParaRPr lang="vi-VN" sz="2400" b="1" dirty="0">
              <a:solidFill>
                <a:srgbClr val="00968B"/>
              </a:solidFill>
              <a:latin typeface="#9Slide01 Tieu de ngan" panose="00000800000000000000" pitchFamily="2" charset="-93"/>
              <a:ea typeface="Arial-Rounded" panose="020B0500000000000000" pitchFamily="34" charset="0"/>
              <a:cs typeface="#9Slide03 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5A71BD-8425-8009-8201-1CE045BA99A6}"/>
              </a:ext>
            </a:extLst>
          </p:cNvPr>
          <p:cNvSpPr/>
          <p:nvPr/>
        </p:nvSpPr>
        <p:spPr>
          <a:xfrm>
            <a:off x="10051932" y="3531987"/>
            <a:ext cx="1489706" cy="461665"/>
          </a:xfrm>
          <a:prstGeom prst="rect">
            <a:avLst/>
          </a:prstGeom>
          <a:solidFill>
            <a:srgbClr val="C8E3F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968B"/>
                </a:solidFill>
                <a:latin typeface="#9Slide01 Tieu de ngan" panose="00000800000000000000" pitchFamily="2" charset="-93"/>
                <a:ea typeface="Arial-Rounded" panose="020B0500000000000000" pitchFamily="34" charset="0"/>
                <a:cs typeface="#9Slide03 Open Sans" panose="020B0606030504020204" pitchFamily="34" charset="0"/>
              </a:rPr>
              <a:t>-</a:t>
            </a:r>
            <a:endParaRPr lang="vi-VN" sz="2400" b="1" dirty="0">
              <a:solidFill>
                <a:srgbClr val="00968B"/>
              </a:solidFill>
              <a:latin typeface="#9Slide01 Tieu de ngan" panose="00000800000000000000" pitchFamily="2" charset="-93"/>
              <a:ea typeface="Arial-Rounded" panose="020B0500000000000000" pitchFamily="34" charset="0"/>
              <a:cs typeface="#9Slide03 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8BD1C2-11AE-C819-37E0-07E70F84965F}"/>
              </a:ext>
            </a:extLst>
          </p:cNvPr>
          <p:cNvSpPr/>
          <p:nvPr/>
        </p:nvSpPr>
        <p:spPr>
          <a:xfrm>
            <a:off x="6444760" y="4151363"/>
            <a:ext cx="1489706" cy="461665"/>
          </a:xfrm>
          <a:prstGeom prst="rect">
            <a:avLst/>
          </a:prstGeom>
          <a:solidFill>
            <a:srgbClr val="C8E3F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968B"/>
                </a:solidFill>
                <a:latin typeface="#9Slide01 Tieu de ngan" panose="00000800000000000000" pitchFamily="2" charset="-93"/>
                <a:ea typeface="Arial-Rounded" panose="020B0500000000000000" pitchFamily="34" charset="0"/>
                <a:cs typeface="#9Slide03 Open Sans" panose="020B0606030504020204" pitchFamily="34" charset="0"/>
              </a:rPr>
              <a:t>Có</a:t>
            </a:r>
            <a:endParaRPr lang="vi-VN" sz="2400" b="1" dirty="0">
              <a:solidFill>
                <a:srgbClr val="00968B"/>
              </a:solidFill>
              <a:latin typeface="#9Slide01 Tieu de ngan" panose="00000800000000000000" pitchFamily="2" charset="-93"/>
              <a:ea typeface="Arial-Rounded" panose="020B0500000000000000" pitchFamily="34" charset="0"/>
              <a:cs typeface="#9Slide03 Open Sans" panose="020B06060305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5C41EB-A343-67FD-01F1-92E1ADB58D0B}"/>
              </a:ext>
            </a:extLst>
          </p:cNvPr>
          <p:cNvSpPr/>
          <p:nvPr/>
        </p:nvSpPr>
        <p:spPr>
          <a:xfrm>
            <a:off x="10051932" y="4151363"/>
            <a:ext cx="1489706" cy="461665"/>
          </a:xfrm>
          <a:prstGeom prst="rect">
            <a:avLst/>
          </a:prstGeom>
          <a:solidFill>
            <a:srgbClr val="C8E3F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968B"/>
                </a:solidFill>
                <a:latin typeface="#9Slide01 Tieu de ngan" panose="00000800000000000000" pitchFamily="2" charset="-93"/>
                <a:ea typeface="Arial-Rounded" panose="020B0500000000000000" pitchFamily="34" charset="0"/>
                <a:cs typeface="#9Slide03 Open Sans" panose="020B0606030504020204" pitchFamily="34" charset="0"/>
              </a:rPr>
              <a:t>Không</a:t>
            </a:r>
            <a:endParaRPr lang="vi-VN" sz="2400" b="1" dirty="0">
              <a:solidFill>
                <a:srgbClr val="00968B"/>
              </a:solidFill>
              <a:latin typeface="#9Slide01 Tieu de ngan" panose="00000800000000000000" pitchFamily="2" charset="-93"/>
              <a:ea typeface="Arial-Rounded" panose="020B0500000000000000" pitchFamily="34" charset="0"/>
              <a:cs typeface="#9Slide03 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8C023F-BC75-3CDD-E736-E39DD7421C88}"/>
              </a:ext>
            </a:extLst>
          </p:cNvPr>
          <p:cNvSpPr/>
          <p:nvPr/>
        </p:nvSpPr>
        <p:spPr>
          <a:xfrm>
            <a:off x="6444760" y="4748486"/>
            <a:ext cx="1489706" cy="461665"/>
          </a:xfrm>
          <a:prstGeom prst="rect">
            <a:avLst/>
          </a:prstGeom>
          <a:solidFill>
            <a:srgbClr val="C8E3F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968B"/>
                </a:solidFill>
                <a:latin typeface="#9Slide01 Tieu de ngan" panose="00000800000000000000" pitchFamily="2" charset="-93"/>
                <a:ea typeface="Arial-Rounded" panose="020B0500000000000000" pitchFamily="34" charset="0"/>
                <a:cs typeface="#9Slide03 Open Sans" panose="020B0606030504020204" pitchFamily="34" charset="0"/>
              </a:rPr>
              <a:t>Có</a:t>
            </a:r>
            <a:endParaRPr lang="vi-VN" sz="2400" b="1" dirty="0">
              <a:solidFill>
                <a:srgbClr val="00968B"/>
              </a:solidFill>
              <a:latin typeface="#9Slide01 Tieu de ngan" panose="00000800000000000000" pitchFamily="2" charset="-93"/>
              <a:ea typeface="Arial-Rounded" panose="020B0500000000000000" pitchFamily="34" charset="0"/>
              <a:cs typeface="#9Slide03 Open Sans" panose="020B0606030504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F61A059-73B2-7FD1-64F4-99F5A949E09D}"/>
              </a:ext>
            </a:extLst>
          </p:cNvPr>
          <p:cNvSpPr/>
          <p:nvPr/>
        </p:nvSpPr>
        <p:spPr>
          <a:xfrm>
            <a:off x="10051932" y="4748486"/>
            <a:ext cx="1489706" cy="461665"/>
          </a:xfrm>
          <a:prstGeom prst="rect">
            <a:avLst/>
          </a:prstGeom>
          <a:solidFill>
            <a:srgbClr val="C8E3F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00968B"/>
                </a:solidFill>
                <a:latin typeface="#9Slide01 Tieu de ngan" panose="00000800000000000000" pitchFamily="2" charset="-93"/>
                <a:ea typeface="Arial-Rounded" panose="020B0500000000000000" pitchFamily="34" charset="0"/>
                <a:cs typeface="#9Slide03 Open Sans" panose="020B0606030504020204" pitchFamily="34" charset="0"/>
              </a:rPr>
              <a:t>Có</a:t>
            </a:r>
            <a:endParaRPr lang="vi-VN" sz="2400" b="1" dirty="0">
              <a:solidFill>
                <a:srgbClr val="00968B"/>
              </a:solidFill>
              <a:latin typeface="#9Slide01 Tieu de ngan" panose="00000800000000000000" pitchFamily="2" charset="-93"/>
              <a:ea typeface="Arial-Rounded" panose="020B0500000000000000" pitchFamily="34" charset="0"/>
              <a:cs typeface="#9Slide03 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3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6" grpId="1"/>
      <p:bldP spid="7" grpId="0" animBg="1"/>
      <p:bldP spid="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67" grpId="0" animBg="1"/>
      <p:bldP spid="6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227926" y="324396"/>
            <a:ext cx="8473586" cy="1188461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3695" y="455753"/>
            <a:ext cx="8294222" cy="1018951"/>
            <a:chOff x="2227065" y="1204963"/>
            <a:chExt cx="6226785" cy="10189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2227065" y="1204963"/>
              <a:ext cx="6226785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vi-VN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KHÁM PHÁ BĂNG MÀU TRƯỢT</a:t>
              </a:r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vi-VN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BIỂU DIỄN MỘT PHẦN HAI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2227106" y="1208251"/>
              <a:ext cx="5723058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vi-VN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KHÁM PHÁ BĂNG MÀU TRƯỢT</a:t>
              </a:r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vi-VN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BIỂU DIỄN MỘT PHẦN HAI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E6746C-0914-F021-415C-0220EE51D14C}"/>
              </a:ext>
            </a:extLst>
          </p:cNvPr>
          <p:cNvSpPr txBox="1"/>
          <p:nvPr/>
        </p:nvSpPr>
        <p:spPr>
          <a:xfrm>
            <a:off x="1035252" y="1739899"/>
            <a:ext cx="1071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Chuẩn bị: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6113F0-B527-7E7A-E9FA-2177DC4E0F50}"/>
              </a:ext>
            </a:extLst>
          </p:cNvPr>
          <p:cNvGrpSpPr/>
          <p:nvPr/>
        </p:nvGrpSpPr>
        <p:grpSpPr>
          <a:xfrm>
            <a:off x="671209" y="2513440"/>
            <a:ext cx="10972800" cy="3147990"/>
            <a:chOff x="330977" y="1525403"/>
            <a:chExt cx="11419062" cy="33005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5864FF-55DC-195E-AE3C-981B8AC91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977" y="2206922"/>
              <a:ext cx="5837706" cy="26190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49AE52-8D22-E378-0C96-BAA481FB9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8683" y="1525403"/>
              <a:ext cx="5581356" cy="3275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9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7324235-ACF9-57E3-037D-D5F71E76A6F0}"/>
              </a:ext>
            </a:extLst>
          </p:cNvPr>
          <p:cNvSpPr/>
          <p:nvPr/>
        </p:nvSpPr>
        <p:spPr>
          <a:xfrm>
            <a:off x="1227926" y="324396"/>
            <a:ext cx="8473586" cy="1188461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35F83E-EDFC-7C14-6880-DD9808F1AFD8}"/>
              </a:ext>
            </a:extLst>
          </p:cNvPr>
          <p:cNvGrpSpPr/>
          <p:nvPr/>
        </p:nvGrpSpPr>
        <p:grpSpPr>
          <a:xfrm>
            <a:off x="1583695" y="455753"/>
            <a:ext cx="8294222" cy="1018951"/>
            <a:chOff x="2227065" y="1204963"/>
            <a:chExt cx="6226785" cy="10189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BA4906-93D4-DA99-3EFF-96081B5B4EBD}"/>
                </a:ext>
              </a:extLst>
            </p:cNvPr>
            <p:cNvSpPr txBox="1"/>
            <p:nvPr/>
          </p:nvSpPr>
          <p:spPr>
            <a:xfrm>
              <a:off x="2227065" y="1204963"/>
              <a:ext cx="6226785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vi-VN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KHÁM PHÁ BĂNG MÀU TRƯỢT</a:t>
              </a:r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vi-VN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BIỂU DIỄN MỘT PHẦN HAI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96642C-6128-C0C0-05FE-13B40AC86EE4}"/>
                </a:ext>
              </a:extLst>
            </p:cNvPr>
            <p:cNvSpPr txBox="1"/>
            <p:nvPr/>
          </p:nvSpPr>
          <p:spPr>
            <a:xfrm>
              <a:off x="2227106" y="1208251"/>
              <a:ext cx="5723058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vi-VN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KHÁM PHÁ BĂNG MÀU TRƯỢT</a:t>
              </a:r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vi-VN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BIỂU DIỄN MỘT PHẦN HAI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44CF13-B848-DD74-16F5-6EEFC67F0053}"/>
              </a:ext>
            </a:extLst>
          </p:cNvPr>
          <p:cNvSpPr txBox="1"/>
          <p:nvPr/>
        </p:nvSpPr>
        <p:spPr>
          <a:xfrm>
            <a:off x="740437" y="1679874"/>
            <a:ext cx="3997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hiện: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B18CB-04D8-21C3-6ADE-45DA43E90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8" b="97487" l="9231" r="97231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  <a14:foregroundMark x1="25846" y1="3518" x2="77231" y2="3518"/>
                        <a14:foregroundMark x1="10769" y1="81407" x2="18462" y2="94724"/>
                        <a14:foregroundMark x1="18462" y1="94724" x2="27692" y2="97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297" y="2353923"/>
            <a:ext cx="3375213" cy="4133339"/>
          </a:xfrm>
          <a:prstGeom prst="rect">
            <a:avLst/>
          </a:prstGeom>
        </p:spPr>
      </p:pic>
      <p:sp>
        <p:nvSpPr>
          <p:cNvPr id="4" name="Speech Bubble: Oval 2">
            <a:extLst>
              <a:ext uri="{FF2B5EF4-FFF2-40B4-BE49-F238E27FC236}">
                <a16:creationId xmlns:a16="http://schemas.microsoft.com/office/drawing/2014/main" id="{140443BE-CBF9-FB3E-4690-560BF32C56F8}"/>
              </a:ext>
            </a:extLst>
          </p:cNvPr>
          <p:cNvSpPr/>
          <p:nvPr/>
        </p:nvSpPr>
        <p:spPr>
          <a:xfrm>
            <a:off x="5212081" y="1388724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em hãy đọc và làm theo hướng dẫn</a:t>
            </a:r>
          </a:p>
          <a:p>
            <a:pPr algn="ctr"/>
            <a:r>
              <a:rPr lang="vi-VN" sz="36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ở trang 9, 10.</a:t>
            </a:r>
            <a:endParaRPr lang="en-US" sz="3600" b="1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2" grpId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589C21-26AB-16B7-29DB-832140F23BE7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EE9628-0B27-B7D0-47FC-0292CEB43DF4}"/>
              </a:ext>
            </a:extLst>
          </p:cNvPr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142632"/>
            <a:ext cx="10181202" cy="257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827BA-F36A-1AE4-D8DA-7D4263DCC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60198A7-6F47-B645-2D7E-90D44E4B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22" y="708726"/>
            <a:ext cx="11260554" cy="566884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74346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26410" y="425241"/>
            <a:ext cx="6616793" cy="584776"/>
            <a:chOff x="3432899" y="1210319"/>
            <a:chExt cx="7289164" cy="5847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35743" y="1210320"/>
              <a:ext cx="728632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KIỂM TRA VẬT LIỆU VÀ DỤNG CỤ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32899" y="1210319"/>
              <a:ext cx="72891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KIỂM TRA VẬT LIỆU VÀ DỤNG CỤ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E9019-EF86-E5B9-8CB4-487F6A450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A3BFD-908A-1BDD-685F-0B9403F0F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93" y="1444523"/>
            <a:ext cx="6390607" cy="499891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370853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90214" y="399467"/>
            <a:ext cx="3110399" cy="586166"/>
            <a:chOff x="3496704" y="1184545"/>
            <a:chExt cx="3110399" cy="5861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6"/>
              <a:ext cx="304334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9955" y="1184545"/>
              <a:ext cx="310714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6AFC8-71E3-1BB0-DA3A-EED9E72001AC}"/>
              </a:ext>
            </a:extLst>
          </p:cNvPr>
          <p:cNvSpPr txBox="1"/>
          <p:nvPr/>
        </p:nvSpPr>
        <p:spPr>
          <a:xfrm>
            <a:off x="6766530" y="1955094"/>
            <a:ext cx="4965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Phác thảo bộ dụng cụ “tô màu” một phần.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Cần có đầy đủ chú thích về vật liệu sử dụng và kích thước của bộ phận tô màu.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CEE8D-9A7B-A69A-100F-13971FF0E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917920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29" y="399799"/>
            <a:ext cx="8609146" cy="596411"/>
            <a:chOff x="3495548" y="1185932"/>
            <a:chExt cx="1935795" cy="248926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192348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1935795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CFE1CDD-693F-5110-FAF6-555980E48C19}"/>
              </a:ext>
            </a:extLst>
          </p:cNvPr>
          <p:cNvSpPr txBox="1"/>
          <p:nvPr/>
        </p:nvSpPr>
        <p:spPr>
          <a:xfrm>
            <a:off x="2158819" y="1801301"/>
            <a:ext cx="100971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Dùng thử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 dụng cụ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Đánh giá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 theo yêu cầu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 chỉnh, sửa chữa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DE7DCF1-3B56-8A84-B936-3D103002D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948" y="4033468"/>
            <a:ext cx="2527772" cy="30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7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95D67F-D123-23A9-520D-0A2269E7598B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245A7E-BB3F-B11A-2C20-78B2E2B9F6FD}"/>
              </a:ext>
            </a:extLst>
          </p:cNvPr>
          <p:cNvGrpSpPr/>
          <p:nvPr/>
        </p:nvGrpSpPr>
        <p:grpSpPr>
          <a:xfrm>
            <a:off x="9067237" y="-82630"/>
            <a:ext cx="3586196" cy="7449566"/>
            <a:chOff x="9067237" y="-82630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96493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58155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46010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58057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82630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5642702" cy="523221"/>
            <a:chOff x="3495548" y="1185932"/>
            <a:chExt cx="966156" cy="45445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836748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D8B69CE-E21E-FE44-A50D-36A0C19BF9A0}"/>
              </a:ext>
            </a:extLst>
          </p:cNvPr>
          <p:cNvSpPr txBox="1"/>
          <p:nvPr/>
        </p:nvSpPr>
        <p:spPr>
          <a:xfrm>
            <a:off x="989253" y="1936207"/>
            <a:ext cx="106541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 diện nhóm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 cáo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 thiệu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phẩm, cách dùng và công dụng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C2AB4A-4B21-269B-32D3-50C170498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948" y="4033468"/>
            <a:ext cx="2527772" cy="30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5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38A0526-B801-7193-8C79-4C956475ED3F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EDE9F3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DED6EA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D5CAE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7F03E1-39D6-4166-11CE-1D39358A0602}"/>
              </a:ext>
            </a:extLst>
          </p:cNvPr>
          <p:cNvGrpSpPr/>
          <p:nvPr/>
        </p:nvGrpSpPr>
        <p:grpSpPr>
          <a:xfrm>
            <a:off x="9067237" y="-24574"/>
            <a:ext cx="3586196" cy="7449566"/>
            <a:chOff x="9067237" y="-24574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DED6EA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DED6EA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24574"/>
              <a:ext cx="3349561" cy="7449566"/>
              <a:chOff x="9303872" y="-24574"/>
              <a:chExt cx="3349561" cy="7449566"/>
            </a:xfrm>
            <a:solidFill>
              <a:srgbClr val="D5CAE4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FE7DB-27A5-8A4E-F0A0-AF5D84C77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456C68-85C8-CC78-914A-1E55749D83AD}"/>
              </a:ext>
            </a:extLst>
          </p:cNvPr>
          <p:cNvGrpSpPr/>
          <p:nvPr/>
        </p:nvGrpSpPr>
        <p:grpSpPr>
          <a:xfrm>
            <a:off x="1469421" y="447795"/>
            <a:ext cx="5009628" cy="557769"/>
            <a:chOff x="3442453" y="958549"/>
            <a:chExt cx="5009628" cy="5577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06D1EE-B7CC-0B9A-909B-DC5293BE82C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28F8A-2D41-D62B-2EB1-DF03B8DE2171}"/>
                </a:ext>
              </a:extLst>
            </p:cNvPr>
            <p:cNvSpPr txBox="1"/>
            <p:nvPr/>
          </p:nvSpPr>
          <p:spPr>
            <a:xfrm>
              <a:off x="3442453" y="958549"/>
              <a:ext cx="4565619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</p:grp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9D7ABB-D251-DC92-D4A5-54C0E2539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" b="97376" l="534" r="98577">
                        <a14:foregroundMark x1="42171" y1="4282" x2="44306" y2="20028"/>
                        <a14:foregroundMark x1="34698" y1="4834" x2="48221" y2="4558"/>
                        <a14:foregroundMark x1="16726" y1="17403" x2="11922" y2="90470"/>
                        <a14:foregroundMark x1="10142" y1="20856" x2="61210" y2="17403"/>
                        <a14:foregroundMark x1="61210" y1="17403" x2="84698" y2="25276"/>
                        <a14:foregroundMark x1="84698" y1="25276" x2="96085" y2="80387"/>
                        <a14:foregroundMark x1="96085" y1="80387" x2="84342" y2="90884"/>
                        <a14:foregroundMark x1="84342" y1="90884" x2="27224" y2="96823"/>
                        <a14:foregroundMark x1="27224" y1="96823" x2="8007" y2="89779"/>
                        <a14:foregroundMark x1="8007" y1="89779" x2="534" y2="76519"/>
                        <a14:foregroundMark x1="534" y1="76519" x2="534" y2="74448"/>
                        <a14:foregroundMark x1="5338" y1="23066" x2="3381" y2="45028"/>
                        <a14:foregroundMark x1="3381" y1="45028" x2="9431" y2="30939"/>
                        <a14:foregroundMark x1="12100" y1="20028" x2="41103" y2="15884"/>
                        <a14:foregroundMark x1="41103" y1="15884" x2="42705" y2="16298"/>
                        <a14:foregroundMark x1="4804" y1="15746" x2="16548" y2="13260"/>
                        <a14:foregroundMark x1="16548" y1="13260" x2="47153" y2="14917"/>
                        <a14:foregroundMark x1="66192" y1="13812" x2="99288" y2="16851"/>
                        <a14:foregroundMark x1="85587" y1="14779" x2="91637" y2="55387"/>
                        <a14:foregroundMark x1="91637" y1="55387" x2="91281" y2="55801"/>
                        <a14:foregroundMark x1="91993" y1="29972" x2="91815" y2="70856"/>
                        <a14:foregroundMark x1="94484" y1="26381" x2="90569" y2="76657"/>
                        <a14:foregroundMark x1="5338" y1="45994" x2="2135" y2="82182"/>
                        <a14:foregroundMark x1="8541" y1="12569" x2="93060" y2="14917"/>
                        <a14:foregroundMark x1="91815" y1="12569" x2="58185" y2="13398"/>
                        <a14:foregroundMark x1="20107" y1="11188" x2="43238" y2="11188"/>
                        <a14:foregroundMark x1="43238" y1="11188" x2="87189" y2="10497"/>
                        <a14:foregroundMark x1="7295" y1="96409" x2="75445" y2="92265"/>
                        <a14:foregroundMark x1="75445" y1="92265" x2="87189" y2="93094"/>
                        <a14:foregroundMark x1="87189" y1="93094" x2="90391" y2="92265"/>
                        <a14:foregroundMark x1="4270" y1="97238" x2="88256" y2="95166"/>
                        <a14:foregroundMark x1="94306" y1="85635" x2="94306" y2="85635"/>
                        <a14:foregroundMark x1="38968" y1="2348" x2="47509" y2="2348"/>
                        <a14:foregroundMark x1="52135" y1="4972" x2="45730" y2="6906"/>
                        <a14:foregroundMark x1="7295" y1="12155" x2="22776" y2="12155"/>
                        <a14:foregroundMark x1="22776" y1="12155" x2="80071" y2="10497"/>
                        <a14:foregroundMark x1="80071" y1="10497" x2="93772" y2="11188"/>
                        <a14:foregroundMark x1="91281" y1="87983" x2="93060" y2="97376"/>
                        <a14:foregroundMark x1="16192" y1="10635" x2="42883" y2="9116"/>
                        <a14:foregroundMark x1="42883" y1="9116" x2="53737" y2="10221"/>
                        <a14:foregroundMark x1="58541" y1="10221" x2="50890" y2="11050"/>
                        <a14:foregroundMark x1="43060" y1="10773" x2="59075" y2="10635"/>
                        <a14:foregroundMark x1="52313" y1="9945" x2="58363" y2="9530"/>
                        <a14:foregroundMark x1="34698" y1="9669" x2="40214" y2="96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002" y="942163"/>
            <a:ext cx="4281828" cy="5516092"/>
          </a:xfrm>
          <a:prstGeom prst="round2DiagRect">
            <a:avLst>
              <a:gd name="adj1" fmla="val 21514"/>
              <a:gd name="adj2" fmla="val 0"/>
            </a:avLst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35;p78">
                <a:extLst>
                  <a:ext uri="{FF2B5EF4-FFF2-40B4-BE49-F238E27FC236}">
                    <a16:creationId xmlns:a16="http://schemas.microsoft.com/office/drawing/2014/main" id="{A5840B72-A517-7E7A-A9A8-71EE23CF0165}"/>
                  </a:ext>
                </a:extLst>
              </p:cNvPr>
              <p:cNvSpPr/>
              <p:nvPr/>
            </p:nvSpPr>
            <p:spPr>
              <a:xfrm>
                <a:off x="4974734" y="1517515"/>
                <a:ext cx="6683866" cy="4503906"/>
              </a:xfrm>
              <a:prstGeom prst="roundRect">
                <a:avLst>
                  <a:gd name="adj" fmla="val 9154"/>
                </a:avLst>
              </a:prstGeom>
              <a:solidFill>
                <a:srgbClr val="EEE8F4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softEdge rad="63500"/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 thể bắt gặp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2</m:t>
                        </m:r>
                      </m:den>
                    </m:f>
                    <m:r>
                      <a:rPr lang="vi-VN" sz="4000" i="1"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</m:t>
                    </m:r>
                  </m:oMath>
                </a14:m>
                <a:r>
                  <a:rPr lang="vi-VN" sz="40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3</m:t>
                        </m:r>
                      </m:den>
                    </m:f>
                    <m:r>
                      <a:rPr lang="vi-VN" sz="4000" i="1"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 </m:t>
                    </m:r>
                    <m:f>
                      <m:fPr>
                        <m:ctrlPr>
                          <a:rPr lang="vi-VN" sz="40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4</m:t>
                        </m:r>
                      </m:den>
                    </m:f>
                    <m:r>
                      <a:rPr lang="vi-VN" sz="4000" i="1"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 </m:t>
                    </m:r>
                    <m:f>
                      <m:fPr>
                        <m:ctrlPr>
                          <a:rPr lang="vi-VN" sz="40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5</m:t>
                        </m:r>
                      </m:den>
                    </m:f>
                    <m:r>
                      <a:rPr lang="vi-VN" sz="4000" b="0" i="1" smtClean="0"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;…</m:t>
                    </m:r>
                  </m:oMath>
                </a14:m>
                <a:r>
                  <a:rPr lang="vi-VN" sz="3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vi-VN" sz="3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ở khắp nơi trong cuộc sống như hướng dẫn nấu ăn, toa thuốc,</a:t>
                </a:r>
                <a:r>
                  <a:rPr lang="en-US" sz="3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…</a:t>
                </a:r>
                <a:endParaRPr lang="vi-VN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 số cách ghi khác:</a:t>
                </a:r>
              </a:p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¼ hoặc 1/4.</a:t>
                </a:r>
                <a:endParaRPr sz="3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Google Shape;1135;p78">
                <a:extLst>
                  <a:ext uri="{FF2B5EF4-FFF2-40B4-BE49-F238E27FC236}">
                    <a16:creationId xmlns:a16="http://schemas.microsoft.com/office/drawing/2014/main" id="{A5840B72-A517-7E7A-A9A8-71EE23CF0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734" y="1517515"/>
                <a:ext cx="6683866" cy="4503906"/>
              </a:xfrm>
              <a:prstGeom prst="roundRect">
                <a:avLst>
                  <a:gd name="adj" fmla="val 9154"/>
                </a:avLst>
              </a:prstGeom>
              <a:blipFill>
                <a:blip r:embed="rId6"/>
                <a:stretch>
                  <a:fillRect l="-1003" r="-912"/>
                </a:stretch>
              </a:blip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6A4E1484-5177-165C-223F-5FE448AB2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119865E-9870-9B9E-B321-9C29C2315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594" y="-56048"/>
            <a:ext cx="12662704" cy="6104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A276E2-16F9-1824-9BCE-C1E0CC2D1D14}"/>
              </a:ext>
            </a:extLst>
          </p:cNvPr>
          <p:cNvGrpSpPr/>
          <p:nvPr/>
        </p:nvGrpSpPr>
        <p:grpSpPr>
          <a:xfrm>
            <a:off x="2906798" y="1303217"/>
            <a:ext cx="9386806" cy="1776737"/>
            <a:chOff x="2804812" y="1303217"/>
            <a:chExt cx="11386472" cy="177673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87FB13-BBCE-E816-0F14-0B449EDD7EA6}"/>
                </a:ext>
              </a:extLst>
            </p:cNvPr>
            <p:cNvSpPr txBox="1"/>
            <p:nvPr/>
          </p:nvSpPr>
          <p:spPr>
            <a:xfrm>
              <a:off x="2814623" y="1303217"/>
              <a:ext cx="1137666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spc="50">
                  <a:ln w="127000" cmpd="sng">
                    <a:solidFill>
                      <a:srgbClr val="0366BC"/>
                    </a:solidFill>
                    <a:prstDash val="solid"/>
                  </a:ln>
                  <a:solidFill>
                    <a:srgbClr val="0366BC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Bộ dụng cụ tô màu</a:t>
              </a:r>
            </a:p>
            <a:p>
              <a:pPr algn="ctr"/>
              <a:r>
                <a:rPr lang="en-US" sz="5400" b="1" spc="50">
                  <a:ln w="127000" cmpd="sng">
                    <a:solidFill>
                      <a:srgbClr val="0366BC"/>
                    </a:solidFill>
                    <a:prstDash val="solid"/>
                  </a:ln>
                  <a:solidFill>
                    <a:srgbClr val="0366BC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 một phần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87E125-A047-06CB-997F-9F4635065F2D}"/>
                </a:ext>
              </a:extLst>
            </p:cNvPr>
            <p:cNvSpPr txBox="1"/>
            <p:nvPr/>
          </p:nvSpPr>
          <p:spPr>
            <a:xfrm>
              <a:off x="2804812" y="1325628"/>
              <a:ext cx="1137666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spc="50">
                  <a:ln w="76200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Bộ dụng cụ tô màu</a:t>
              </a:r>
            </a:p>
            <a:p>
              <a:pPr algn="ctr"/>
              <a:r>
                <a:rPr lang="en-US" sz="5400" b="1" spc="50">
                  <a:ln w="76200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 một phần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350C81B-4050-32CB-9207-C731D200C2B8}"/>
              </a:ext>
            </a:extLst>
          </p:cNvPr>
          <p:cNvSpPr txBox="1"/>
          <p:nvPr/>
        </p:nvSpPr>
        <p:spPr>
          <a:xfrm>
            <a:off x="1266720" y="2021473"/>
            <a:ext cx="133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>
                <a:ln w="142875">
                  <a:solidFill>
                    <a:schemeClr val="bg1"/>
                  </a:solidFill>
                </a:ln>
                <a:solidFill>
                  <a:srgbClr val="9D070D"/>
                </a:solidFill>
                <a:effectLst>
                  <a:outerShdw blurRad="50800" dist="1143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8000" b="1">
              <a:ln w="142875">
                <a:solidFill>
                  <a:schemeClr val="bg1"/>
                </a:solidFill>
              </a:ln>
              <a:solidFill>
                <a:srgbClr val="9D070D"/>
              </a:solidFill>
              <a:effectLst>
                <a:outerShdw blurRad="50800" dist="1143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2A2909-879C-FE93-AB94-4025B7E51648}"/>
              </a:ext>
            </a:extLst>
          </p:cNvPr>
          <p:cNvSpPr txBox="1"/>
          <p:nvPr/>
        </p:nvSpPr>
        <p:spPr>
          <a:xfrm>
            <a:off x="1267962" y="2020218"/>
            <a:ext cx="133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9D070D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383AA4-0B82-6B89-EEAF-3269A7D6D92B}"/>
              </a:ext>
            </a:extLst>
          </p:cNvPr>
          <p:cNvSpPr txBox="1"/>
          <p:nvPr/>
        </p:nvSpPr>
        <p:spPr>
          <a:xfrm>
            <a:off x="3036145" y="380284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B16C60-805A-AB96-9A18-643E6A2CF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93DED3-DB95-AE45-B541-34618378F34F}"/>
              </a:ext>
            </a:extLst>
          </p:cNvPr>
          <p:cNvGrpSpPr/>
          <p:nvPr/>
        </p:nvGrpSpPr>
        <p:grpSpPr>
          <a:xfrm>
            <a:off x="9642219" y="4042457"/>
            <a:ext cx="2170702" cy="2658276"/>
            <a:chOff x="9436945" y="3842923"/>
            <a:chExt cx="2170702" cy="26582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9AB8ED-85CC-9C46-CE31-155644B9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28" b="92965" l="9231" r="97538">
                          <a14:foregroundMark x1="9538" y1="22864" x2="10462" y2="30402"/>
                          <a14:foregroundMark x1="23385" y1="8291" x2="68000" y2="5528"/>
                          <a14:foregroundMark x1="23385" y1="88442" x2="23692" y2="92965"/>
                          <a14:foregroundMark x1="28615" y1="16332" x2="68923" y2="15075"/>
                          <a14:foregroundMark x1="53538" y1="25377" x2="59692" y2="27136"/>
                          <a14:foregroundMark x1="91077" y1="10804" x2="90462" y2="31910"/>
                          <a14:foregroundMark x1="88923" y1="39196" x2="88923" y2="39196"/>
                          <a14:foregroundMark x1="89538" y1="18342" x2="93538" y2="20101"/>
                          <a14:foregroundMark x1="86769" y1="20352" x2="94769" y2="18342"/>
                          <a14:foregroundMark x1="96615" y1="17588" x2="84000" y2="16332"/>
                          <a14:foregroundMark x1="87077" y1="16834" x2="97538" y2="14824"/>
                          <a14:foregroundMark x1="96615" y1="13317" x2="84000" y2="13317"/>
                          <a14:foregroundMark x1="88615" y1="8291" x2="94769" y2="65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436945" y="3842923"/>
              <a:ext cx="2170702" cy="26582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F04A03-310B-DD12-09C6-B514ADABD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28" b="92965" l="9231" r="97538">
                          <a14:foregroundMark x1="9538" y1="22864" x2="10462" y2="30402"/>
                          <a14:foregroundMark x1="23385" y1="8291" x2="68000" y2="5528"/>
                          <a14:foregroundMark x1="23385" y1="88442" x2="23692" y2="92965"/>
                          <a14:foregroundMark x1="28615" y1="16332" x2="68923" y2="15075"/>
                          <a14:foregroundMark x1="53538" y1="25377" x2="59692" y2="27136"/>
                          <a14:foregroundMark x1="91077" y1="10804" x2="90462" y2="31910"/>
                          <a14:foregroundMark x1="88923" y1="39196" x2="88923" y2="39196"/>
                          <a14:foregroundMark x1="89538" y1="18342" x2="93538" y2="20101"/>
                          <a14:foregroundMark x1="86769" y1="20352" x2="94769" y2="18342"/>
                          <a14:foregroundMark x1="96615" y1="17588" x2="84000" y2="16332"/>
                          <a14:foregroundMark x1="87077" y1="16834" x2="97538" y2="14824"/>
                          <a14:foregroundMark x1="96615" y1="13317" x2="84000" y2="13317"/>
                          <a14:foregroundMark x1="88615" y1="8291" x2="94769" y2="6533"/>
                        </a14:backgroundRemoval>
                      </a14:imgEffect>
                    </a14:imgLayer>
                  </a14:imgProps>
                </a:ext>
              </a:extLst>
            </a:blip>
            <a:srcRect l="40565" t="37173" r="36355" b="51075"/>
            <a:stretch/>
          </p:blipFill>
          <p:spPr>
            <a:xfrm>
              <a:off x="10236228" y="4838700"/>
              <a:ext cx="501015" cy="31239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40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:a16="http://schemas.microsoft.com/office/drawing/2014/main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:a16="http://schemas.microsoft.com/office/drawing/2014/main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:a16="http://schemas.microsoft.com/office/drawing/2014/main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46" y="1122778"/>
            <a:ext cx="5779054" cy="461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C6BCA9-7831-4E69-D4E0-B64E67378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238D4-0559-4B9B-D256-CAEEAF1DE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81" y="1122778"/>
            <a:ext cx="6925656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0F5B241D-76D6-E735-2B75-CDB49C3504D4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9" name="Freeform 5579">
              <a:extLst>
                <a:ext uri="{FF2B5EF4-FFF2-40B4-BE49-F238E27FC236}">
                  <a16:creationId xmlns:a16="http://schemas.microsoft.com/office/drawing/2014/main" id="{889F6ED8-5B7D-AB0A-EC03-8AF5B89EB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40" name="Freeform 5577">
              <a:extLst>
                <a:ext uri="{FF2B5EF4-FFF2-40B4-BE49-F238E27FC236}">
                  <a16:creationId xmlns:a16="http://schemas.microsoft.com/office/drawing/2014/main" id="{E02A37EF-1E11-DECD-72CE-36F91AB4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7824D2B-34A6-3B06-B669-32722AA39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49" name="Freeform 5579">
                <a:extLst>
                  <a:ext uri="{FF2B5EF4-FFF2-40B4-BE49-F238E27FC236}">
                    <a16:creationId xmlns:a16="http://schemas.microsoft.com/office/drawing/2014/main" id="{36863B13-6A27-F993-19F0-59B5F5FD1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7A266E0-5B33-A4B3-509E-68F5390FB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48" name="Freeform 5577">
                <a:extLst>
                  <a:ext uri="{FF2B5EF4-FFF2-40B4-BE49-F238E27FC236}">
                    <a16:creationId xmlns:a16="http://schemas.microsoft.com/office/drawing/2014/main" id="{50E3AF22-4183-3705-8910-8F4C83B0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A06CA17-B2A5-627D-55E6-14653E512E00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D3B026E-1619-5382-82DA-E2303AD33A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47" name="Freeform 5579">
                  <a:extLst>
                    <a:ext uri="{FF2B5EF4-FFF2-40B4-BE49-F238E27FC236}">
                      <a16:creationId xmlns:a16="http://schemas.microsoft.com/office/drawing/2014/main" id="{7F061127-E655-EEBF-13C3-10F45CF29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F3D4EC6-B5EC-93B5-E629-2B4FC3B40F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46" name="Freeform 5577">
                  <a:extLst>
                    <a:ext uri="{FF2B5EF4-FFF2-40B4-BE49-F238E27FC236}">
                      <a16:creationId xmlns:a16="http://schemas.microsoft.com/office/drawing/2014/main" id="{F955193D-C332-D312-9C61-A2CDE85ED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C0D008-6B6C-F4A1-73D2-D70C70AA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77" y="1805650"/>
            <a:ext cx="9522530" cy="2837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1CD635-E59C-D6A5-334F-F16C74956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89B587-A26B-4989-718C-BE3B17C5E503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5" name="Freeform 5579">
              <a:extLst>
                <a:ext uri="{FF2B5EF4-FFF2-40B4-BE49-F238E27FC236}">
                  <a16:creationId xmlns:a16="http://schemas.microsoft.com/office/drawing/2014/main" id="{7940D985-A5A0-3A68-1B9B-37AF8B3575D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AAA00C-5BA3-C957-5901-CFCE16232B1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7" name="Freeform 5577">
                <a:extLst>
                  <a:ext uri="{FF2B5EF4-FFF2-40B4-BE49-F238E27FC236}">
                    <a16:creationId xmlns:a16="http://schemas.microsoft.com/office/drawing/2014/main" id="{A87D50CA-743B-634B-DCE8-B417ACEB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CD6F63-D420-5298-8A34-2D7DCB81BB3B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91AF6203-39D3-C552-A642-4020E05E410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93518AA-8F84-D04F-B9B8-1BAF430E6FF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1" name="Freeform 5577">
                <a:extLst>
                  <a:ext uri="{FF2B5EF4-FFF2-40B4-BE49-F238E27FC236}">
                    <a16:creationId xmlns:a16="http://schemas.microsoft.com/office/drawing/2014/main" id="{BB62CCF4-394F-51CB-3A65-58FD667D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FD444F-D261-CCBB-E5C4-51F6B28330D7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18" name="Freeform 5579">
              <a:extLst>
                <a:ext uri="{FF2B5EF4-FFF2-40B4-BE49-F238E27FC236}">
                  <a16:creationId xmlns:a16="http://schemas.microsoft.com/office/drawing/2014/main" id="{372178AD-E280-608D-AFA5-AD0519385A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4D89ECA-1709-2D99-B53E-1DE63D7052D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20" name="Freeform 5577">
                <a:extLst>
                  <a:ext uri="{FF2B5EF4-FFF2-40B4-BE49-F238E27FC236}">
                    <a16:creationId xmlns:a16="http://schemas.microsoft.com/office/drawing/2014/main" id="{0D67E52C-291D-AE57-5162-B5A6F6C16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97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2413845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A90ED5-BB53-C513-E7B5-7F472938ED26}"/>
              </a:ext>
            </a:extLst>
          </p:cNvPr>
          <p:cNvSpPr txBox="1"/>
          <p:nvPr/>
        </p:nvSpPr>
        <p:spPr>
          <a:xfrm>
            <a:off x="2090285" y="1124110"/>
            <a:ext cx="721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Sau hoạt động trải nghiệm này, em sẽ: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ADAB989A-95A5-BFAA-56BF-BF6E6F925976}"/>
              </a:ext>
            </a:extLst>
          </p:cNvPr>
          <p:cNvSpPr/>
          <p:nvPr/>
        </p:nvSpPr>
        <p:spPr>
          <a:xfrm rot="10800000">
            <a:off x="566503" y="1963939"/>
            <a:ext cx="11036215" cy="3332921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DEE015-3A5B-712C-78A7-652B4DD19ADA}"/>
                  </a:ext>
                </a:extLst>
              </p:cNvPr>
              <p:cNvSpPr txBox="1"/>
              <p:nvPr/>
            </p:nvSpPr>
            <p:spPr>
              <a:xfrm>
                <a:off x="804588" y="2102647"/>
                <a:ext cx="10615338" cy="2663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vi-VN" sz="3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Nói được</a:t>
                </a:r>
                <a14:m>
                  <m:oMath xmlns:m="http://schemas.openxmlformats.org/officeDocument/2006/math">
                    <m:r>
                      <a:rPr lang="vi-VN" sz="3600"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2</m:t>
                        </m:r>
                      </m:den>
                    </m:f>
                    <m:r>
                      <a:rPr lang="vi-VN" sz="3600" i="1"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</m:t>
                    </m:r>
                  </m:oMath>
                </a14:m>
                <a:r>
                  <a:rPr lang="vi-VN" sz="3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3</m:t>
                        </m:r>
                      </m:den>
                    </m:f>
                    <m:r>
                      <a:rPr lang="vi-VN" sz="3600" i="1"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 </m:t>
                    </m:r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4</m:t>
                        </m:r>
                      </m:den>
                    </m:f>
                    <m:r>
                      <a:rPr lang="vi-VN" sz="3600" i="1"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 </m:t>
                    </m:r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 </m:t>
                    </m:r>
                  </m:oMath>
                </a14:m>
                <a:r>
                  <a:rPr lang="vi-VN" sz="3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khi quan sát hình ảnh trực quan.</a:t>
                </a:r>
              </a:p>
              <a:p>
                <a:pPr marL="285750" indent="-285750" algn="just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vi-VN" sz="3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Khám phá vật liệu bìa nhựa có thể nhìn được các nét bên dưới.</a:t>
                </a:r>
              </a:p>
              <a:p>
                <a:pPr marL="285750" indent="-285750" algn="just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vi-VN" sz="32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Chế tạo được bộ dụng cụ “tô màu” một phần.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DEE015-3A5B-712C-78A7-652B4DD19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88" y="2102647"/>
                <a:ext cx="10615338" cy="2663230"/>
              </a:xfrm>
              <a:prstGeom prst="rect">
                <a:avLst/>
              </a:prstGeom>
              <a:blipFill>
                <a:blip r:embed="rId4"/>
                <a:stretch>
                  <a:fillRect l="-1321" r="-1436" b="-6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EDDFC-8AA7-4EA2-4ED6-3BF138BEF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  <p:bldP spid="3" grpId="1"/>
      <p:bldP spid="5" grpId="0" animBg="1"/>
      <p:bldP spid="5" grpId="1" animBg="1"/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22" y="2429910"/>
            <a:ext cx="9157378" cy="199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C240B-A7DA-8EBF-EA4F-846C53943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E4171D-61CC-4831-554B-327B1CE53225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FE42C5-1CAE-D1E5-90B4-07D81B03ACFF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5" y="1591510"/>
            <a:ext cx="10705504" cy="23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B14C8-6135-B3C5-7A39-304751C0D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050EB23-962E-AEDE-DE84-B1B379D2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56" y="1585732"/>
            <a:ext cx="11851872" cy="333228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7FF8E7-63AC-C698-C868-66766C1B4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227927" y="316777"/>
            <a:ext cx="3090218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827746" y="458342"/>
            <a:ext cx="2827963" cy="561208"/>
            <a:chOff x="3307793" y="1321612"/>
            <a:chExt cx="2827963" cy="5612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07793" y="1328822"/>
              <a:ext cx="2827963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Ôn tập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2707" y="1321612"/>
              <a:ext cx="2454052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Ôn tập</a:t>
              </a:r>
              <a:endParaRPr lang="en-US" sz="3000" b="1" spc="50">
                <a:ln w="9525" cmpd="sng">
                  <a:noFill/>
                  <a:prstDash val="solid"/>
                </a:ln>
                <a:solidFill>
                  <a:srgbClr val="23B24B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25623-14AF-37FB-AAD9-8785A8449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76" y="1353359"/>
            <a:ext cx="7494067" cy="5286396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6C573-8402-8134-8370-79FC63268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071" y="1877776"/>
            <a:ext cx="3602037" cy="2498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20E35B-9E97-D5DE-9F06-AC478EA27B74}"/>
                  </a:ext>
                </a:extLst>
              </p:cNvPr>
              <p:cNvSpPr txBox="1"/>
              <p:nvPr/>
            </p:nvSpPr>
            <p:spPr>
              <a:xfrm>
                <a:off x="7712507" y="4694241"/>
                <a:ext cx="3973817" cy="1724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</a:pPr>
                <a:r>
                  <a:rPr lang="vi-VN" sz="28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Tô màu trên bằng giấy: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480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4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2</m:t>
                        </m:r>
                      </m:den>
                    </m:f>
                    <m:r>
                      <a:rPr lang="vi-VN" sz="480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</m:t>
                    </m:r>
                  </m:oMath>
                </a14:m>
                <a:r>
                  <a:rPr lang="vi-VN" sz="4800" kern="120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4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3</m:t>
                        </m:r>
                      </m:den>
                    </m:f>
                    <m:r>
                      <a:rPr lang="vi-VN" sz="480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 </m:t>
                    </m:r>
                    <m:f>
                      <m:fPr>
                        <m:ctrlPr>
                          <a:rPr lang="vi-VN" sz="4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4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4</m:t>
                        </m:r>
                      </m:den>
                    </m:f>
                    <m:r>
                      <a:rPr lang="vi-VN" sz="480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#9Slide03 Open Sans" panose="020B0606030504020204" pitchFamily="34" charset="0"/>
                      </a:rPr>
                      <m:t>; </m:t>
                    </m:r>
                    <m:f>
                      <m:fPr>
                        <m:ctrlPr>
                          <a:rPr lang="vi-VN" sz="4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</m:ctrlPr>
                      </m:fPr>
                      <m:num>
                        <m:r>
                          <a:rPr lang="vi-VN" sz="4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#9Slide03 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6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20E35B-9E97-D5DE-9F06-AC478EA27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507" y="4694241"/>
                <a:ext cx="3973817" cy="1724639"/>
              </a:xfrm>
              <a:prstGeom prst="rect">
                <a:avLst/>
              </a:prstGeom>
              <a:blipFill>
                <a:blip r:embed="rId7"/>
                <a:stretch>
                  <a:fillRect l="-2761" t="-3534" r="-2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9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227927" y="316777"/>
            <a:ext cx="3090218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827746" y="458342"/>
            <a:ext cx="2827963" cy="561208"/>
            <a:chOff x="3307793" y="1321612"/>
            <a:chExt cx="2827963" cy="5612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07793" y="1328822"/>
              <a:ext cx="2827963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Ôn tập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2707" y="1321612"/>
              <a:ext cx="2454052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Ôn tập</a:t>
              </a:r>
              <a:endParaRPr lang="en-US" sz="3000" b="1" spc="50">
                <a:ln w="9525" cmpd="sng">
                  <a:noFill/>
                  <a:prstDash val="solid"/>
                </a:ln>
                <a:solidFill>
                  <a:srgbClr val="23B24B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8F358F-FC05-F957-4063-34D4523A8CAE}"/>
                  </a:ext>
                </a:extLst>
              </p:cNvPr>
              <p:cNvSpPr txBox="1"/>
              <p:nvPr/>
            </p:nvSpPr>
            <p:spPr>
              <a:xfrm>
                <a:off x="9622742" y="1093416"/>
                <a:ext cx="1093457" cy="10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kern="12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vi-VN" sz="3200" b="1" i="1" kern="12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vi-VN" sz="3200" b="1" i="1" kern="12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vi-VN" sz="4400" b="1">
                  <a:solidFill>
                    <a:srgbClr val="FF0000"/>
                  </a:solidFill>
                  <a:latin typeface="#9Slide03 Open Sans" panose="020B0606030504020204" pitchFamily="34" charset="0"/>
                  <a:ea typeface="#9Slide03 Open Sans" panose="020B0606030504020204" pitchFamily="34" charset="0"/>
                  <a:cs typeface="#9Slide03 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8F358F-FC05-F957-4063-34D4523A8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742" y="1093416"/>
                <a:ext cx="1093457" cy="10912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5D8F34-B6E8-908C-8F7C-D6448E99D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428527"/>
              </p:ext>
            </p:extLst>
          </p:nvPr>
        </p:nvGraphicFramePr>
        <p:xfrm>
          <a:off x="1403302" y="1305418"/>
          <a:ext cx="8128000" cy="49628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67318153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1975673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92436286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5887924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2437495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52091463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29588657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8247192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82284988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65421832"/>
                    </a:ext>
                  </a:extLst>
                </a:gridCol>
              </a:tblGrid>
              <a:tr h="708976">
                <a:tc gridSpan="5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455958"/>
                  </a:ext>
                </a:extLst>
              </a:tr>
              <a:tr h="708976">
                <a:tc gridSpan="10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167170"/>
                  </a:ext>
                </a:extLst>
              </a:tr>
              <a:tr h="708976">
                <a:tc gridSpan="3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004622"/>
                  </a:ext>
                </a:extLst>
              </a:tr>
              <a:tr h="708976">
                <a:tc gridSpan="10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076919"/>
                  </a:ext>
                </a:extLst>
              </a:tr>
              <a:tr h="708976">
                <a:tc gridSpan="2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340050"/>
                  </a:ext>
                </a:extLst>
              </a:tr>
              <a:tr h="708976">
                <a:tc gridSpan="10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453823"/>
                  </a:ext>
                </a:extLst>
              </a:tr>
              <a:tr h="70897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855287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1AB8BE-B305-8F7B-16E3-719F058E7540}"/>
                  </a:ext>
                </a:extLst>
              </p:cNvPr>
              <p:cNvSpPr txBox="1"/>
              <p:nvPr/>
            </p:nvSpPr>
            <p:spPr>
              <a:xfrm>
                <a:off x="9622742" y="2443521"/>
                <a:ext cx="1093457" cy="10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kern="1200" smtClean="0">
                              <a:solidFill>
                                <a:srgbClr val="00A47C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vi-VN" sz="3200" b="1" i="1" kern="1200">
                              <a:solidFill>
                                <a:srgbClr val="00A47C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vi-VN" sz="3200" b="1" i="1" kern="1200" smtClean="0">
                              <a:solidFill>
                                <a:srgbClr val="00A47C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4400" b="1">
                  <a:solidFill>
                    <a:srgbClr val="00A47C"/>
                  </a:solidFill>
                  <a:latin typeface="#9Slide03 Open Sans" panose="020B0606030504020204" pitchFamily="34" charset="0"/>
                  <a:ea typeface="#9Slide03 Open Sans" panose="020B0606030504020204" pitchFamily="34" charset="0"/>
                  <a:cs typeface="#9Slide03 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1AB8BE-B305-8F7B-16E3-719F058E7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742" y="2443521"/>
                <a:ext cx="1093457" cy="10912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179ABF-D9A5-F105-B58F-79B5797E47A8}"/>
                  </a:ext>
                </a:extLst>
              </p:cNvPr>
              <p:cNvSpPr txBox="1"/>
              <p:nvPr/>
            </p:nvSpPr>
            <p:spPr>
              <a:xfrm>
                <a:off x="9622742" y="3929421"/>
                <a:ext cx="1093457" cy="10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kern="1200" smtClean="0">
                              <a:solidFill>
                                <a:srgbClr val="7B3DA0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vi-VN" sz="3200" b="1" i="1" kern="1200">
                              <a:solidFill>
                                <a:srgbClr val="7B3DA0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vi-VN" sz="3200" b="1" i="1" kern="1200" smtClean="0">
                              <a:solidFill>
                                <a:srgbClr val="7B3DA0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vi-VN" sz="4400" b="1">
                  <a:solidFill>
                    <a:srgbClr val="7B3DA0"/>
                  </a:solidFill>
                  <a:latin typeface="#9Slide03 Open Sans" panose="020B0606030504020204" pitchFamily="34" charset="0"/>
                  <a:ea typeface="#9Slide03 Open Sans" panose="020B0606030504020204" pitchFamily="34" charset="0"/>
                  <a:cs typeface="#9Slide03 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179ABF-D9A5-F105-B58F-79B5797E4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742" y="3929421"/>
                <a:ext cx="1093457" cy="10912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3A88B3-BD8A-02DE-ED53-A5E165BB7016}"/>
                  </a:ext>
                </a:extLst>
              </p:cNvPr>
              <p:cNvSpPr txBox="1"/>
              <p:nvPr/>
            </p:nvSpPr>
            <p:spPr>
              <a:xfrm>
                <a:off x="9622742" y="5395618"/>
                <a:ext cx="1093457" cy="10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kern="1200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vi-VN" sz="3200" b="1" i="1" kern="120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vi-VN" sz="3200" b="1" i="1" kern="1200" smtClean="0"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cs typeface="#9Slide03 Open Sans" panose="020B060603050402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4400" b="1">
                  <a:solidFill>
                    <a:srgbClr val="00B0F0"/>
                  </a:solidFill>
                  <a:latin typeface="#9Slide03 Open Sans" panose="020B0606030504020204" pitchFamily="34" charset="0"/>
                  <a:ea typeface="#9Slide03 Open Sans" panose="020B0606030504020204" pitchFamily="34" charset="0"/>
                  <a:cs typeface="#9Slide03 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3A88B3-BD8A-02DE-ED53-A5E165BB7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742" y="5395618"/>
                <a:ext cx="1093457" cy="10912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F9F637F-1C76-87F4-ADB5-C2BCAD54B9AB}"/>
              </a:ext>
            </a:extLst>
          </p:cNvPr>
          <p:cNvSpPr/>
          <p:nvPr/>
        </p:nvSpPr>
        <p:spPr>
          <a:xfrm>
            <a:off x="1403302" y="1305418"/>
            <a:ext cx="4057698" cy="718115"/>
          </a:xfrm>
          <a:prstGeom prst="rect">
            <a:avLst/>
          </a:prstGeom>
          <a:solidFill>
            <a:srgbClr val="FB04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5673E2-22F9-4557-999D-E66CA46321F7}"/>
              </a:ext>
            </a:extLst>
          </p:cNvPr>
          <p:cNvSpPr/>
          <p:nvPr/>
        </p:nvSpPr>
        <p:spPr>
          <a:xfrm>
            <a:off x="1403302" y="2707398"/>
            <a:ext cx="2703031" cy="718115"/>
          </a:xfrm>
          <a:prstGeom prst="rect">
            <a:avLst/>
          </a:prstGeom>
          <a:solidFill>
            <a:srgbClr val="00A4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56FCC-B9F0-9276-D0BB-67E23C41D75F}"/>
              </a:ext>
            </a:extLst>
          </p:cNvPr>
          <p:cNvSpPr/>
          <p:nvPr/>
        </p:nvSpPr>
        <p:spPr>
          <a:xfrm>
            <a:off x="1403302" y="4148154"/>
            <a:ext cx="2034165" cy="698727"/>
          </a:xfrm>
          <a:prstGeom prst="rect">
            <a:avLst/>
          </a:prstGeom>
          <a:solidFill>
            <a:srgbClr val="7B3D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42A8F8-0AB8-1A1E-B8DF-B6F91A3A0DF2}"/>
              </a:ext>
            </a:extLst>
          </p:cNvPr>
          <p:cNvSpPr/>
          <p:nvPr/>
        </p:nvSpPr>
        <p:spPr>
          <a:xfrm>
            <a:off x="1403303" y="5550134"/>
            <a:ext cx="1619298" cy="7106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482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4" grpId="0"/>
      <p:bldP spid="8" grpId="0"/>
      <p:bldP spid="10" grpId="0"/>
      <p:bldP spid="11" grpId="0" animBg="1"/>
      <p:bldP spid="11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3912</TotalTime>
  <Words>364</Words>
  <Application>Microsoft Office PowerPoint</Application>
  <PresentationFormat>Widescreen</PresentationFormat>
  <Paragraphs>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Open Sans</vt:lpstr>
      <vt:lpstr>#9Slide03 Open Sans</vt:lpstr>
      <vt:lpstr>Roboto</vt:lpstr>
      <vt:lpstr>#9Slide01 Tieu de ngan</vt:lpstr>
      <vt:lpstr>Calibri Light</vt:lpstr>
      <vt:lpstr>SVN-SAF</vt:lpstr>
      <vt:lpstr>Arial-Rounded</vt:lpstr>
      <vt:lpstr>Cambria Math</vt:lpstr>
      <vt:lpstr>字魂59号-创粗黑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Administrator</cp:lastModifiedBy>
  <cp:revision>20</cp:revision>
  <dcterms:created xsi:type="dcterms:W3CDTF">2023-08-24T03:36:01Z</dcterms:created>
  <dcterms:modified xsi:type="dcterms:W3CDTF">2025-01-17T14:14:10Z</dcterms:modified>
</cp:coreProperties>
</file>