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91" r:id="rId3"/>
    <p:sldId id="292" r:id="rId4"/>
    <p:sldId id="281" r:id="rId5"/>
    <p:sldId id="293" r:id="rId6"/>
    <p:sldId id="282" r:id="rId7"/>
    <p:sldId id="294" r:id="rId8"/>
    <p:sldId id="285" r:id="rId9"/>
    <p:sldId id="295" r:id="rId10"/>
    <p:sldId id="296" r:id="rId11"/>
    <p:sldId id="297" r:id="rId12"/>
    <p:sldId id="2007577160" r:id="rId13"/>
    <p:sldId id="2007577162" r:id="rId14"/>
    <p:sldId id="2007577163" r:id="rId15"/>
    <p:sldId id="2007577173" r:id="rId16"/>
    <p:sldId id="2007577174" r:id="rId17"/>
    <p:sldId id="2007577175" r:id="rId18"/>
    <p:sldId id="2007577176"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43ACD-5DB4-4ABC-9986-4A7735274368}"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F747B-184E-40D3-90DA-26850BACF7B8}" type="slidenum">
              <a:rPr lang="en-US" smtClean="0"/>
              <a:t>‹#›</a:t>
            </a:fld>
            <a:endParaRPr lang="en-US"/>
          </a:p>
        </p:txBody>
      </p:sp>
    </p:spTree>
    <p:extLst>
      <p:ext uri="{BB962C8B-B14F-4D97-AF65-F5344CB8AC3E}">
        <p14:creationId xmlns:p14="http://schemas.microsoft.com/office/powerpoint/2010/main" val="377426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53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71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80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892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71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1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90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38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42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587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11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74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53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846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29044792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xmlns=""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xmlns=""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xmlns=""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xmlns=""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xmlns=""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xmlns=""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xmlns=""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xmlns=""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xmlns=""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xmlns=""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xmlns=""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161025150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xmlns=""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xmlns=""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xmlns=""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xmlns=""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xmlns=""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xmlns=""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103837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xmlns=""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76134571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xmlns=""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xmlns=""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192925954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xmlns=""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xmlns=""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xmlns=""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xmlns=""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xmlns=""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95390002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xmlns="" id="{0355D5FB-1E75-4397-A9BF-82ED33BE1BFB}"/>
              </a:ext>
            </a:extLst>
          </p:cNvPr>
          <p:cNvGrpSpPr/>
          <p:nvPr userDrawn="1"/>
        </p:nvGrpSpPr>
        <p:grpSpPr>
          <a:xfrm>
            <a:off x="2803210" y="881742"/>
            <a:ext cx="6596743" cy="555171"/>
            <a:chOff x="2803210" y="881742"/>
            <a:chExt cx="6596743" cy="555171"/>
          </a:xfrm>
        </p:grpSpPr>
        <p:cxnSp>
          <p:nvCxnSpPr>
            <p:cNvPr id="8" name="直接连接符 7">
              <a:extLst>
                <a:ext uri="{FF2B5EF4-FFF2-40B4-BE49-F238E27FC236}">
                  <a16:creationId xmlns:a16="http://schemas.microsoft.com/office/drawing/2014/main" xmlns="" id="{7E59A234-EFC7-4FA5-A190-86DDC03733C2}"/>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xmlns="" id="{A7266087-99B2-462B-9D00-7C0AB3DDBFB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xmlns=""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1254805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xmlns=""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xmlns=""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xmlns=""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xmlns=""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68935308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55080636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0A12AFC6-9ADB-4044-B73E-15445363D65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000" y="352425"/>
            <a:ext cx="1409402" cy="1409402"/>
          </a:xfrm>
          <a:prstGeom prst="rect">
            <a:avLst/>
          </a:prstGeom>
        </p:spPr>
      </p:pic>
    </p:spTree>
    <p:extLst>
      <p:ext uri="{BB962C8B-B14F-4D97-AF65-F5344CB8AC3E}">
        <p14:creationId xmlns:p14="http://schemas.microsoft.com/office/powerpoint/2010/main" val="2389272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slide" Target="slide19.xml"/><Relationship Id="rId3" Type="http://schemas.openxmlformats.org/officeDocument/2006/relationships/slideLayout" Target="../slideLayouts/slideLayout7.xml"/><Relationship Id="rId7" Type="http://schemas.openxmlformats.org/officeDocument/2006/relationships/image" Target="../media/image30.jpeg"/><Relationship Id="rId12" Type="http://schemas.openxmlformats.org/officeDocument/2006/relationships/slide" Target="slide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slide" Target="slide17.xml"/><Relationship Id="rId5" Type="http://schemas.openxmlformats.org/officeDocument/2006/relationships/image" Target="../media/image28.png"/><Relationship Id="rId10" Type="http://schemas.openxmlformats.org/officeDocument/2006/relationships/slide" Target="slide16.xml"/><Relationship Id="rId4" Type="http://schemas.openxmlformats.org/officeDocument/2006/relationships/notesSlide" Target="../notesSlides/notesSlide15.xml"/><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0">
            <a:extLst>
              <a:ext uri="{FF2B5EF4-FFF2-40B4-BE49-F238E27FC236}">
                <a16:creationId xmlns:a16="http://schemas.microsoft.com/office/drawing/2014/main" xmlns="" id="{54FC6897-60B6-4C96-B82F-C55B92C8704D}"/>
              </a:ext>
            </a:extLst>
          </p:cNvPr>
          <p:cNvSpPr/>
          <p:nvPr/>
        </p:nvSpPr>
        <p:spPr>
          <a:xfrm>
            <a:off x="1618442" y="1731215"/>
            <a:ext cx="9645303"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xmlns="" id="{FC6748FC-D018-4E45-9AFD-BDAFB41ACBAC}"/>
              </a:ext>
            </a:extLst>
          </p:cNvPr>
          <p:cNvPicPr>
            <a:picLocks noChangeAspect="1"/>
          </p:cNvPicPr>
          <p:nvPr/>
        </p:nvPicPr>
        <p:blipFill>
          <a:blip r:embed="rId3"/>
          <a:stretch>
            <a:fillRect/>
          </a:stretch>
        </p:blipFill>
        <p:spPr>
          <a:xfrm>
            <a:off x="2053975" y="3120312"/>
            <a:ext cx="8693649" cy="1798476"/>
          </a:xfrm>
          <a:prstGeom prst="rect">
            <a:avLst/>
          </a:prstGeom>
        </p:spPr>
      </p:pic>
      <p:grpSp>
        <p:nvGrpSpPr>
          <p:cNvPr id="6" name="组合 53">
            <a:extLst>
              <a:ext uri="{FF2B5EF4-FFF2-40B4-BE49-F238E27FC236}">
                <a16:creationId xmlns:a16="http://schemas.microsoft.com/office/drawing/2014/main" xmlns="" id="{BF0A5B4B-FBB1-41A2-AC99-E5B506667AEE}"/>
              </a:ext>
            </a:extLst>
          </p:cNvPr>
          <p:cNvGrpSpPr/>
          <p:nvPr/>
        </p:nvGrpSpPr>
        <p:grpSpPr>
          <a:xfrm>
            <a:off x="4334277" y="1144815"/>
            <a:ext cx="3529523" cy="1739137"/>
            <a:chOff x="9564105" y="-41534"/>
            <a:chExt cx="1942865" cy="1411513"/>
          </a:xfrm>
        </p:grpSpPr>
        <p:sp>
          <p:nvSpPr>
            <p:cNvPr id="7" name="圆角矩形 46">
              <a:extLst>
                <a:ext uri="{FF2B5EF4-FFF2-40B4-BE49-F238E27FC236}">
                  <a16:creationId xmlns:a16="http://schemas.microsoft.com/office/drawing/2014/main" xmlns="" id="{FD2160AB-1E02-495E-BDF0-719CD8A1C81C}"/>
                </a:ext>
              </a:extLst>
            </p:cNvPr>
            <p:cNvSpPr/>
            <p:nvPr/>
          </p:nvSpPr>
          <p:spPr>
            <a:xfrm>
              <a:off x="9564105" y="608375"/>
              <a:ext cx="1942865" cy="761604"/>
            </a:xfrm>
            <a:prstGeom prst="roundRect">
              <a:avLst>
                <a:gd name="adj" fmla="val 9069"/>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等线" panose="02010600030101010101" pitchFamily="2" charset="-122"/>
                <a:cs typeface="+mn-cs"/>
              </a:endParaRPr>
            </a:p>
          </p:txBody>
        </p:sp>
        <p:grpSp>
          <p:nvGrpSpPr>
            <p:cNvPr id="8" name="组合 47">
              <a:extLst>
                <a:ext uri="{FF2B5EF4-FFF2-40B4-BE49-F238E27FC236}">
                  <a16:creationId xmlns:a16="http://schemas.microsoft.com/office/drawing/2014/main" xmlns="" id="{5B87A247-B184-46E5-9431-44175551230E}"/>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xmlns="" id="{B6568E88-DD52-4895-AC1F-ADCC71013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xmlns="" id="{1BC62421-E273-4381-9923-AD998BA1613E}"/>
                  </a:ext>
                </a:extLst>
              </p:cNvPr>
              <p:cNvCxnSpPr>
                <a:cxnSpLocks/>
              </p:cNvCxnSpPr>
              <p:nvPr/>
            </p:nvCxnSpPr>
            <p:spPr>
              <a:xfrm>
                <a:off x="2397629" y="533582"/>
                <a:ext cx="0"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nvGrpSpPr>
            <p:cNvPr id="9" name="组合 48">
              <a:extLst>
                <a:ext uri="{FF2B5EF4-FFF2-40B4-BE49-F238E27FC236}">
                  <a16:creationId xmlns:a16="http://schemas.microsoft.com/office/drawing/2014/main" xmlns="" id="{24B55E63-49B7-491E-9F52-84BE746B781E}"/>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xmlns="" id="{008CD798-5849-4E9A-8E56-A57ACF2AE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xmlns="" id="{712575B5-66B0-40A1-B857-D2AD9A9D2235}"/>
                  </a:ext>
                </a:extLst>
              </p:cNvPr>
              <p:cNvCxnSpPr>
                <a:cxnSpLocks/>
              </p:cNvCxnSpPr>
              <p:nvPr/>
            </p:nvCxnSpPr>
            <p:spPr>
              <a:xfrm flipH="1">
                <a:off x="2416063" y="533582"/>
                <a:ext cx="15109"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grpSp>
        <p:nvGrpSpPr>
          <p:cNvPr id="15" name="Group 14">
            <a:extLst>
              <a:ext uri="{FF2B5EF4-FFF2-40B4-BE49-F238E27FC236}">
                <a16:creationId xmlns:a16="http://schemas.microsoft.com/office/drawing/2014/main" xmlns="" id="{9A896557-63F3-41D2-B9EF-43B7B71334F3}"/>
              </a:ext>
            </a:extLst>
          </p:cNvPr>
          <p:cNvGrpSpPr/>
          <p:nvPr/>
        </p:nvGrpSpPr>
        <p:grpSpPr>
          <a:xfrm>
            <a:off x="2677068" y="514012"/>
            <a:ext cx="6843940" cy="781183"/>
            <a:chOff x="2873170" y="343910"/>
            <a:chExt cx="4312010" cy="1280575"/>
          </a:xfrm>
        </p:grpSpPr>
        <p:sp>
          <p:nvSpPr>
            <p:cNvPr id="16" name="îṥḷíďê">
              <a:extLst>
                <a:ext uri="{FF2B5EF4-FFF2-40B4-BE49-F238E27FC236}">
                  <a16:creationId xmlns:a16="http://schemas.microsoft.com/office/drawing/2014/main" xmlns="" id="{B56ED98F-6FA4-4CC5-A5D8-213DBF2A7706}"/>
                </a:ext>
              </a:extLst>
            </p:cNvPr>
            <p:cNvSpPr/>
            <p:nvPr/>
          </p:nvSpPr>
          <p:spPr bwMode="auto">
            <a:xfrm>
              <a:off x="2873170" y="343910"/>
              <a:ext cx="4312010" cy="1280575"/>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a:ea typeface="等线" panose="02010600030101010101" pitchFamily="2" charset="-122"/>
                <a:cs typeface="+mn-cs"/>
              </a:endParaRPr>
            </a:p>
          </p:txBody>
        </p:sp>
        <p:sp>
          <p:nvSpPr>
            <p:cNvPr id="17" name="Google Shape;5317;p41">
              <a:extLst>
                <a:ext uri="{FF2B5EF4-FFF2-40B4-BE49-F238E27FC236}">
                  <a16:creationId xmlns:a16="http://schemas.microsoft.com/office/drawing/2014/main" xmlns="" id="{F9B295E5-514F-4A23-BE3A-E71C7AD616F0}"/>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20" name="Picture 19" descr="Logo&#10;&#10;Description automatically generated">
            <a:extLst>
              <a:ext uri="{FF2B5EF4-FFF2-40B4-BE49-F238E27FC236}">
                <a16:creationId xmlns:a16="http://schemas.microsoft.com/office/drawing/2014/main" xmlns="" id="{0505EFC7-D43A-4F10-92A2-1B4DD90DBE03}"/>
              </a:ext>
            </a:extLst>
          </p:cNvPr>
          <p:cNvPicPr>
            <a:picLocks noChangeAspect="1"/>
          </p:cNvPicPr>
          <p:nvPr/>
        </p:nvPicPr>
        <p:blipFill>
          <a:blip r:embed="rId5" cstate="print">
            <a:duotone>
              <a:prstClr val="black"/>
              <a:srgbClr val="5B9BD5">
                <a:tint val="45000"/>
                <a:satMod val="400000"/>
              </a:srgbClr>
            </a:duotone>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74236" y="1826051"/>
            <a:ext cx="3894776" cy="1315616"/>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53" presetClass="entr" presetSubtype="16" fill="hold" nodeType="withEffect">
                                  <p:stCondLst>
                                    <p:cond delay="25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xmlns=""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11" name="TextBox 10">
            <a:extLst>
              <a:ext uri="{FF2B5EF4-FFF2-40B4-BE49-F238E27FC236}">
                <a16:creationId xmlns:a16="http://schemas.microsoft.com/office/drawing/2014/main" xmlns="" id="{DBD50283-319C-4DCD-AC57-1ECAC1B70DBB}"/>
              </a:ext>
            </a:extLst>
          </p:cNvPr>
          <p:cNvSpPr txBox="1"/>
          <p:nvPr/>
        </p:nvSpPr>
        <p:spPr>
          <a:xfrm>
            <a:off x="3200400" y="2219325"/>
            <a:ext cx="8553450" cy="707886"/>
          </a:xfrm>
          <a:prstGeom prst="rect">
            <a:avLst/>
          </a:prstGeom>
          <a:noFill/>
        </p:spPr>
        <p:txBody>
          <a:bodyPr wrap="square" rtlCol="0">
            <a:spAutoFit/>
          </a:bodyPr>
          <a:lstStyle/>
          <a:p>
            <a:r>
              <a:rPr lang="fr-FR" sz="4000" b="1" dirty="0">
                <a:latin typeface="HP001 4 hàng" panose="020B0603050302020204" pitchFamily="34" charset="0"/>
              </a:rPr>
              <a:t>Cao </a:t>
            </a:r>
            <a:r>
              <a:rPr lang="fr-FR" sz="4000" b="1" dirty="0" err="1">
                <a:latin typeface="HP001 4 hàng" panose="020B0603050302020204" pitchFamily="34" charset="0"/>
              </a:rPr>
              <a:t>nhất</a:t>
            </a:r>
            <a:r>
              <a:rPr lang="fr-FR" sz="4000" b="1" dirty="0">
                <a:latin typeface="HP001 4 hàng" panose="020B0603050302020204" pitchFamily="34" charset="0"/>
              </a:rPr>
              <a:t> là </a:t>
            </a:r>
            <a:r>
              <a:rPr lang="fr-FR" sz="4000" b="1" dirty="0" err="1">
                <a:latin typeface="HP001 4 hàng" panose="020B0603050302020204" pitchFamily="34" charset="0"/>
              </a:rPr>
              <a:t>núi</a:t>
            </a:r>
            <a:r>
              <a:rPr lang="fr-FR" sz="4000" b="1" dirty="0">
                <a:latin typeface="HP001 4 hàng" panose="020B0603050302020204" pitchFamily="34" charset="0"/>
              </a:rPr>
              <a:t> </a:t>
            </a:r>
            <a:r>
              <a:rPr lang="fr-FR" sz="4000" b="1" dirty="0" err="1">
                <a:latin typeface="HP001 4 hàng" panose="020B0603050302020204" pitchFamily="34" charset="0"/>
              </a:rPr>
              <a:t>Lam</a:t>
            </a:r>
            <a:r>
              <a:rPr lang="fr-FR" sz="4000" b="1" dirty="0">
                <a:latin typeface="HP001 4 hàng" panose="020B0603050302020204" pitchFamily="34" charset="0"/>
              </a:rPr>
              <a:t> </a:t>
            </a:r>
            <a:r>
              <a:rPr lang="fr-FR"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4" name="TextBox 13">
            <a:extLst>
              <a:ext uri="{FF2B5EF4-FFF2-40B4-BE49-F238E27FC236}">
                <a16:creationId xmlns:a16="http://schemas.microsoft.com/office/drawing/2014/main" xmlns="" id="{D315D51D-104D-4632-85E6-68257EF92A34}"/>
              </a:ext>
            </a:extLst>
          </p:cNvPr>
          <p:cNvSpPr txBox="1"/>
          <p:nvPr/>
        </p:nvSpPr>
        <p:spPr>
          <a:xfrm>
            <a:off x="2171699" y="3133725"/>
            <a:ext cx="9763125" cy="707886"/>
          </a:xfrm>
          <a:prstGeom prst="rect">
            <a:avLst/>
          </a:prstGeom>
          <a:noFill/>
        </p:spPr>
        <p:txBody>
          <a:bodyPr wrap="square" rtlCol="0">
            <a:spAutoFit/>
          </a:bodyPr>
          <a:lstStyle/>
          <a:p>
            <a:r>
              <a:rPr lang="vi-VN" sz="4000" b="1" dirty="0">
                <a:latin typeface="HP001 4 hàng" panose="020B0603050302020204" pitchFamily="34" charset="0"/>
              </a:rPr>
              <a:t>Có ông Lê Lợi chặn đường giặc Minh</a:t>
            </a:r>
            <a:r>
              <a:rPr lang="en-US" sz="4000" b="1" dirty="0">
                <a:latin typeface="HP001 4 hàng" panose="020B0603050302020204" pitchFamily="34" charset="0"/>
              </a:rPr>
              <a:t>.</a:t>
            </a:r>
          </a:p>
        </p:txBody>
      </p:sp>
      <p:sp>
        <p:nvSpPr>
          <p:cNvPr id="15" name="TextBox 14">
            <a:extLst>
              <a:ext uri="{FF2B5EF4-FFF2-40B4-BE49-F238E27FC236}">
                <a16:creationId xmlns:a16="http://schemas.microsoft.com/office/drawing/2014/main" xmlns="" id="{FAB4E684-611C-490F-AC7A-A1C0344F21DC}"/>
              </a:ext>
            </a:extLst>
          </p:cNvPr>
          <p:cNvSpPr txBox="1"/>
          <p:nvPr/>
        </p:nvSpPr>
        <p:spPr>
          <a:xfrm>
            <a:off x="8677274" y="3981450"/>
            <a:ext cx="2152651" cy="707886"/>
          </a:xfrm>
          <a:prstGeom prst="rect">
            <a:avLst/>
          </a:prstGeom>
          <a:noFill/>
        </p:spPr>
        <p:txBody>
          <a:bodyPr wrap="square" rtlCol="0">
            <a:spAutoFit/>
          </a:bodyPr>
          <a:lstStyle/>
          <a:p>
            <a:r>
              <a:rPr lang="en-US" sz="4000" b="1" dirty="0">
                <a:latin typeface="HP001 4 hàng" panose="020B0603050302020204" pitchFamily="34" charset="0"/>
              </a:rPr>
              <a:t>(Ca </a:t>
            </a:r>
            <a:r>
              <a:rPr lang="en-US" sz="4000" b="1" dirty="0" err="1">
                <a:latin typeface="HP001 4 hàng" panose="020B0603050302020204" pitchFamily="34" charset="0"/>
              </a:rPr>
              <a:t>dao</a:t>
            </a:r>
            <a:r>
              <a:rPr lang="en-US" sz="4000" b="1" dirty="0">
                <a:latin typeface="HP001 4 hàng" panose="020B0603050302020204" pitchFamily="34" charset="0"/>
              </a:rPr>
              <a:t>)</a:t>
            </a:r>
          </a:p>
        </p:txBody>
      </p:sp>
      <p:sp>
        <p:nvSpPr>
          <p:cNvPr id="16" name="TextBox 15">
            <a:extLst>
              <a:ext uri="{FF2B5EF4-FFF2-40B4-BE49-F238E27FC236}">
                <a16:creationId xmlns:a16="http://schemas.microsoft.com/office/drawing/2014/main" xmlns="" id="{98465E1E-07BA-4353-89E0-807DC1AA04FB}"/>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xmlns="" id="{11619B3A-E203-409B-AAB7-588466421467}"/>
              </a:ext>
            </a:extLst>
          </p:cNvPr>
          <p:cNvGrpSpPr/>
          <p:nvPr/>
        </p:nvGrpSpPr>
        <p:grpSpPr>
          <a:xfrm>
            <a:off x="0" y="4242562"/>
            <a:ext cx="2104531" cy="2535332"/>
            <a:chOff x="286641" y="2323676"/>
            <a:chExt cx="2309859" cy="2782690"/>
          </a:xfrm>
        </p:grpSpPr>
        <p:pic>
          <p:nvPicPr>
            <p:cNvPr id="18" name="Picture 2" descr="Cute girl cartoon writing on a book Royalty Free Vector">
              <a:extLst>
                <a:ext uri="{FF2B5EF4-FFF2-40B4-BE49-F238E27FC236}">
                  <a16:creationId xmlns:a16="http://schemas.microsoft.com/office/drawing/2014/main" xmlns="" id="{98B721AA-B467-4AF2-89CE-71597E458B3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19">
              <a:extLst>
                <a:ext uri="{FF2B5EF4-FFF2-40B4-BE49-F238E27FC236}">
                  <a16:creationId xmlns:a16="http://schemas.microsoft.com/office/drawing/2014/main" xmlns="" id="{F971FC34-DBB4-4E76-BC3F-52C44A5B7821}"/>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10517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3777615" y="505317"/>
            <a:ext cx="463678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Ý nghĩa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1011126" y="1581810"/>
            <a:ext cx="10050164" cy="3170099"/>
          </a:xfrm>
          <a:prstGeom prst="rect">
            <a:avLst/>
          </a:prstGeom>
        </p:spPr>
        <p:txBody>
          <a:bodyPr wrap="square">
            <a:spAutoFit/>
          </a:bodyPr>
          <a:lstStyle/>
          <a:p>
            <a:pPr lvl="0" algn="just"/>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thơ</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ngợi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ngọn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núi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Lam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Sơn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ở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tỉnh</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Thanh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Hóa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Đây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nơi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diễn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ra</a:t>
            </a:r>
            <a:r>
              <a:rPr lang="en-US" sz="4000" dirty="0">
                <a:solidFill>
                  <a:prstClr val="black"/>
                </a:solidFill>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cuộc khởi nghĩa đánh đuổi quân Minh xâm lược do Lê Lợi lãnh đạo và kết thúc bằng việc giành lại độc lập cho nước Đại Việt và thành lập nhà Hậu Lê.</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5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2733502-3CC4-458D-9275-DC83119E56DB}"/>
              </a:ext>
            </a:extLst>
          </p:cNvPr>
          <p:cNvSpPr txBox="1"/>
          <p:nvPr/>
        </p:nvSpPr>
        <p:spPr>
          <a:xfrm>
            <a:off x="1505746" y="6858000"/>
            <a:ext cx="102473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4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thêm</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xmlns="" id="{20457746-8916-4A57-82D5-44C4F2B538DF}"/>
              </a:ext>
            </a:extLst>
          </p:cNvPr>
          <p:cNvPicPr>
            <a:picLocks noChangeAspect="1"/>
          </p:cNvPicPr>
          <p:nvPr/>
        </p:nvPicPr>
        <p:blipFill>
          <a:blip r:embed="rId3"/>
          <a:stretch>
            <a:fillRect/>
          </a:stretch>
        </p:blipFill>
        <p:spPr>
          <a:xfrm>
            <a:off x="974916" y="2101504"/>
            <a:ext cx="10242168" cy="2121592"/>
          </a:xfrm>
          <a:prstGeom prst="rect">
            <a:avLst/>
          </a:prstGeom>
        </p:spPr>
      </p:pic>
    </p:spTree>
    <p:extLst>
      <p:ext uri="{BB962C8B-B14F-4D97-AF65-F5344CB8AC3E}">
        <p14:creationId xmlns:p14="http://schemas.microsoft.com/office/powerpoint/2010/main" val="83507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4330652" y="505317"/>
            <a:ext cx="353071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 viết thêm</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xmlns=""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36589"/>
          <a:stretch/>
        </p:blipFill>
        <p:spPr>
          <a:xfrm>
            <a:off x="809625" y="2342039"/>
            <a:ext cx="10648950" cy="2902814"/>
          </a:xfrm>
          <a:prstGeom prst="rect">
            <a:avLst/>
          </a:prstGeom>
        </p:spPr>
      </p:pic>
      <p:sp>
        <p:nvSpPr>
          <p:cNvPr id="9" name="TextBox 8">
            <a:extLst>
              <a:ext uri="{FF2B5EF4-FFF2-40B4-BE49-F238E27FC236}">
                <a16:creationId xmlns:a16="http://schemas.microsoft.com/office/drawing/2014/main" xmlns="" id="{E987F82C-0B1B-4D69-BC1C-AD554589F0A5}"/>
              </a:ext>
            </a:extLst>
          </p:cNvPr>
          <p:cNvSpPr txBox="1"/>
          <p:nvPr/>
        </p:nvSpPr>
        <p:spPr>
          <a:xfrm>
            <a:off x="2943225" y="2914650"/>
            <a:ext cx="8553450" cy="707886"/>
          </a:xfrm>
          <a:prstGeom prst="rect">
            <a:avLst/>
          </a:prstGeom>
          <a:noFill/>
        </p:spPr>
        <p:txBody>
          <a:bodyPr wrap="square" rtlCol="0">
            <a:spAutoFit/>
          </a:bodyPr>
          <a:lstStyle/>
          <a:p>
            <a:r>
              <a:rPr lang="vi-VN" sz="4000" b="1" dirty="0">
                <a:latin typeface="HP001 4 hàng" panose="020B0603050302020204" pitchFamily="34" charset="0"/>
              </a:rPr>
              <a:t>L</a:t>
            </a:r>
            <a:r>
              <a:rPr lang="el-GR" sz="4000" b="1" dirty="0">
                <a:latin typeface="HP001 4 hàng" panose="020B0603050302020204" pitchFamily="34" charset="0"/>
              </a:rPr>
              <a:t>Ϊ</a:t>
            </a:r>
            <a:r>
              <a:rPr lang="vi-VN" sz="4000" b="1" dirty="0">
                <a:latin typeface="HP001 4 hàng" panose="020B0603050302020204" pitchFamily="34" charset="0"/>
              </a:rPr>
              <a:t>g la</a:t>
            </a:r>
            <a:r>
              <a:rPr lang="el-GR" sz="4000" b="1" dirty="0">
                <a:latin typeface="HP001 4 hàng" panose="020B0603050302020204" pitchFamily="34" charset="0"/>
              </a:rPr>
              <a:t>ζ </a:t>
            </a:r>
            <a:r>
              <a:rPr lang="vi-VN" sz="4000" b="1" dirty="0">
                <a:latin typeface="HP001 4 hàng" panose="020B0603050302020204" pitchFamily="34" charset="0"/>
              </a:rPr>
              <a:t>đáy wư</a:t>
            </a:r>
            <a:r>
              <a:rPr lang="el-GR" sz="4000" b="1" dirty="0">
                <a:latin typeface="HP001 4 hàng" panose="020B0603050302020204" pitchFamily="34" charset="0"/>
              </a:rPr>
              <a:t>ϐ </a:t>
            </a:r>
            <a:r>
              <a:rPr lang="vi-VN" sz="4000" b="1" dirty="0">
                <a:latin typeface="HP001 4 hàng" panose="020B0603050302020204" pitchFamily="34" charset="0"/>
              </a:rPr>
              <a:t>Łn ǇrƟ</a:t>
            </a:r>
            <a:endParaRPr lang="en-US" sz="4000" b="1" dirty="0">
              <a:latin typeface="HP001 4 hàng" panose="020B0603050302020204" pitchFamily="34" charset="0"/>
            </a:endParaRPr>
          </a:p>
        </p:txBody>
      </p:sp>
      <p:sp>
        <p:nvSpPr>
          <p:cNvPr id="10" name="TextBox 9">
            <a:extLst>
              <a:ext uri="{FF2B5EF4-FFF2-40B4-BE49-F238E27FC236}">
                <a16:creationId xmlns:a16="http://schemas.microsoft.com/office/drawing/2014/main" xmlns="" id="{09E7DA8B-D5CC-4E94-84D2-74C2D2279E2F}"/>
              </a:ext>
            </a:extLst>
          </p:cNvPr>
          <p:cNvSpPr txBox="1"/>
          <p:nvPr/>
        </p:nvSpPr>
        <p:spPr>
          <a:xfrm>
            <a:off x="1857374" y="3800475"/>
            <a:ext cx="9763125" cy="707886"/>
          </a:xfrm>
          <a:prstGeom prst="rect">
            <a:avLst/>
          </a:prstGeom>
          <a:noFill/>
        </p:spPr>
        <p:txBody>
          <a:bodyPr wrap="square" rtlCol="0">
            <a:spAutoFit/>
          </a:bodyPr>
          <a:lstStyle/>
          <a:p>
            <a:r>
              <a:rPr lang="lv-LV" sz="4000" b="1" dirty="0">
                <a:latin typeface="HP001 4 hàng" panose="020B0603050302020204" pitchFamily="34" charset="0"/>
              </a:rPr>
              <a:t>Thà</a:t>
            </a:r>
            <a:r>
              <a:rPr lang="el-GR" sz="4000" b="1" dirty="0">
                <a:latin typeface="HP001 4 hàng" panose="020B0603050302020204" pitchFamily="34" charset="0"/>
              </a:rPr>
              <a:t>ζ </a:t>
            </a:r>
            <a:r>
              <a:rPr lang="lv-LV" sz="4000" b="1" dirty="0">
                <a:latin typeface="HP001 4 hàng" panose="020B0603050302020204" pitchFamily="34" charset="0"/>
              </a:rPr>
              <a:t>xây </a:t>
            </a:r>
            <a:r>
              <a:rPr lang="el-GR" sz="4000" b="1" dirty="0">
                <a:latin typeface="HP001 4 hàng" panose="020B0603050302020204" pitchFamily="34" charset="0"/>
              </a:rPr>
              <a:t>δ</a:t>
            </a:r>
            <a:r>
              <a:rPr lang="lv-LV" sz="4000" b="1" dirty="0">
                <a:latin typeface="HP001 4 hàng" panose="020B0603050302020204" pitchFamily="34" charset="0"/>
              </a:rPr>
              <a:t>Ā </a:t>
            </a:r>
            <a:r>
              <a:rPr lang="el-GR" sz="4000" b="1" dirty="0">
                <a:latin typeface="HP001 4 hàng" panose="020B0603050302020204" pitchFamily="34" charset="0"/>
              </a:rPr>
              <a:t>λμ</a:t>
            </a:r>
            <a:r>
              <a:rPr lang="lv-LV" sz="4000" b="1" dirty="0">
                <a:latin typeface="HP001 4 hàng" panose="020B0603050302020204" pitchFamily="34" charset="0"/>
              </a:rPr>
              <a:t>Ğc w</a:t>
            </a:r>
            <a:r>
              <a:rPr lang="el-GR" sz="4000" b="1" dirty="0">
                <a:latin typeface="HP001 4 hàng" panose="020B0603050302020204" pitchFamily="34" charset="0"/>
              </a:rPr>
              <a:t>Ϊ ιΠ </a:t>
            </a:r>
            <a:r>
              <a:rPr lang="lv-LV" sz="4000" b="1" dirty="0">
                <a:latin typeface="HP001 4 hàng" panose="020B0603050302020204" pitchFamily="34" charset="0"/>
              </a:rPr>
              <a:t>bŗg vàng</a:t>
            </a:r>
            <a:r>
              <a:rPr lang="en-US" sz="4000" b="1" dirty="0">
                <a:latin typeface="HP001 4 hàng" panose="020B0603050302020204" pitchFamily="34" charset="0"/>
              </a:rPr>
              <a:t>.</a:t>
            </a:r>
          </a:p>
        </p:txBody>
      </p:sp>
      <p:sp>
        <p:nvSpPr>
          <p:cNvPr id="12" name="TextBox 11">
            <a:extLst>
              <a:ext uri="{FF2B5EF4-FFF2-40B4-BE49-F238E27FC236}">
                <a16:creationId xmlns:a16="http://schemas.microsoft.com/office/drawing/2014/main" xmlns="" id="{2FF05734-DDF4-4D93-A4D2-3137A7D47F4A}"/>
              </a:ext>
            </a:extLst>
          </p:cNvPr>
          <p:cNvSpPr txBox="1"/>
          <p:nvPr/>
        </p:nvSpPr>
        <p:spPr>
          <a:xfrm>
            <a:off x="5848349" y="4705350"/>
            <a:ext cx="4895851" cy="707886"/>
          </a:xfrm>
          <a:prstGeom prst="rect">
            <a:avLst/>
          </a:prstGeom>
          <a:noFill/>
        </p:spPr>
        <p:txBody>
          <a:bodyPr wrap="square" rtlCol="0">
            <a:spAutoFit/>
          </a:bodyPr>
          <a:lstStyle/>
          <a:p>
            <a:r>
              <a:rPr lang="en-US" sz="4000" b="1">
                <a:latin typeface="HP001 4 hàng" panose="020B0603050302020204" pitchFamily="34" charset="0"/>
              </a:rPr>
              <a:t>(Tǟí</a:t>
            </a:r>
            <a:r>
              <a:rPr lang="el-GR" sz="4000" b="1">
                <a:latin typeface="HP001 4 hàng" panose="020B0603050302020204" pitchFamily="34" charset="0"/>
              </a:rPr>
              <a:t>ε </a:t>
            </a:r>
            <a:r>
              <a:rPr lang="en-US" sz="4000" b="1">
                <a:latin typeface="HP001 4 hàng" panose="020B0603050302020204" pitchFamily="34" charset="0"/>
              </a:rPr>
              <a:t>Tǟu</a:t>
            </a:r>
            <a:r>
              <a:rPr lang="el-GR" sz="4000" b="1">
                <a:latin typeface="HP001 4 hàng" panose="020B0603050302020204" pitchFamily="34" charset="0"/>
              </a:rPr>
              <a:t>ΐ</a:t>
            </a:r>
            <a:r>
              <a:rPr lang="en-US" sz="4000" b="1">
                <a:latin typeface="HP001 4 hàng" panose="020B0603050302020204" pitchFamily="34" charset="0"/>
              </a:rPr>
              <a:t>İn K</a:t>
            </a:r>
            <a:r>
              <a:rPr lang="el-GR" sz="4000" b="1">
                <a:latin typeface="HP001 4 hàng" panose="020B0603050302020204" pitchFamily="34" charset="0"/>
              </a:rPr>
              <a:t>Ηϛ</a:t>
            </a:r>
            <a:r>
              <a:rPr lang="en-US" sz="4000" b="1">
                <a:latin typeface="HP001 4 hàng" panose="020B0603050302020204" pitchFamily="34" charset="0"/>
              </a:rPr>
              <a:t>u)</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167827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0E03114-3F75-4A01-81EF-DEF5A3316CB3}"/>
              </a:ext>
            </a:extLst>
          </p:cNvPr>
          <p:cNvSpPr txBox="1"/>
          <p:nvPr/>
        </p:nvSpPr>
        <p:spPr>
          <a:xfrm>
            <a:off x="1334296" y="7174289"/>
            <a:ext cx="102473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Hoạt động nối tiếp</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5" name="Picture 4">
            <a:extLst>
              <a:ext uri="{FF2B5EF4-FFF2-40B4-BE49-F238E27FC236}">
                <a16:creationId xmlns:a16="http://schemas.microsoft.com/office/drawing/2014/main" xmlns="" id="{661AA2A4-AD26-48A1-92A5-D332EB0DE2E8}"/>
              </a:ext>
            </a:extLst>
          </p:cNvPr>
          <p:cNvPicPr>
            <a:picLocks noChangeAspect="1"/>
          </p:cNvPicPr>
          <p:nvPr/>
        </p:nvPicPr>
        <p:blipFill>
          <a:blip r:embed="rId3"/>
          <a:stretch>
            <a:fillRect/>
          </a:stretch>
        </p:blipFill>
        <p:spPr>
          <a:xfrm>
            <a:off x="3918299" y="2592261"/>
            <a:ext cx="6584251" cy="1444877"/>
          </a:xfrm>
          <a:prstGeom prst="rect">
            <a:avLst/>
          </a:prstGeom>
        </p:spPr>
      </p:pic>
    </p:spTree>
    <p:extLst>
      <p:ext uri="{BB962C8B-B14F-4D97-AF65-F5344CB8AC3E}">
        <p14:creationId xmlns:p14="http://schemas.microsoft.com/office/powerpoint/2010/main" val="315958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xmlns=""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xmlns=""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xmlns=""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xmlns=""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xmlns=""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xmlns=""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xmlns=""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xmlns=""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xmlns=""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xmlns=""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xmlns=""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xmlns=""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xmlns=""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xmlns=""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xmlns=""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xmlns=""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xmlns=""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xmlns=""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xmlns=""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xmlns=""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xmlns=""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xmlns=""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xmlns=""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xmlns=""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xmlns=""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xmlns=""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xmlns=""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xmlns=""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xmlns=""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xmlns=""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xmlns="" id="{99964EC0-19B1-4B60-9382-3CB5D4AB01D9}"/>
              </a:ext>
            </a:extLst>
          </p:cNvPr>
          <p:cNvSpPr txBox="1"/>
          <p:nvPr/>
        </p:nvSpPr>
        <p:spPr>
          <a:xfrm>
            <a:off x="3143249" y="2819280"/>
            <a:ext cx="5905501"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trình</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rPr>
              <a:t>L</a:t>
            </a:r>
          </a:p>
        </p:txBody>
      </p:sp>
      <p:sp>
        <p:nvSpPr>
          <p:cNvPr id="5" name="Arrow: Left 4">
            <a:hlinkClick r:id="rId3" action="ppaction://hlinksldjump"/>
            <a:extLst>
              <a:ext uri="{FF2B5EF4-FFF2-40B4-BE49-F238E27FC236}">
                <a16:creationId xmlns:a16="http://schemas.microsoft.com/office/drawing/2014/main" xmlns=""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xmlns="" id="{99964EC0-19B1-4B60-9382-3CB5D4AB01D9}"/>
              </a:ext>
            </a:extLst>
          </p:cNvPr>
          <p:cNvSpPr txBox="1"/>
          <p:nvPr/>
        </p:nvSpPr>
        <p:spPr>
          <a:xfrm>
            <a:off x="2438399" y="2628780"/>
            <a:ext cx="7315200"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cs typeface="Calibri" panose="020F0502020204030204" pitchFamily="34" charset="0"/>
              </a:rPr>
              <a:t>L</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nét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3" action="ppaction://hlinksldjump"/>
            <a:extLst>
              <a:ext uri="{FF2B5EF4-FFF2-40B4-BE49-F238E27FC236}">
                <a16:creationId xmlns:a16="http://schemas.microsoft.com/office/drawing/2014/main" xmlns="" id="{25D0355C-37C6-4B8A-85F6-AECE5B08624E}"/>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xmlns="" id="{99964EC0-19B1-4B60-9382-3CB5D4AB01D9}"/>
              </a:ext>
            </a:extLst>
          </p:cNvPr>
          <p:cNvSpPr txBox="1"/>
          <p:nvPr/>
        </p:nvSpPr>
        <p:spPr>
          <a:xfrm>
            <a:off x="2438399" y="2628780"/>
            <a:ext cx="7315200"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verta Std CY" panose="00000500000000000000" pitchFamily="50" charset="0"/>
                <a:ea typeface="+mn-ea"/>
                <a:cs typeface="+mn-cs"/>
              </a:rPr>
              <a:t>Khi viết thể thơ lục bát em cần lưu ý điều gì?</a:t>
            </a:r>
            <a:endParaRPr kumimoji="0" lang="en-US" sz="4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4" name="Arrow: Left 3">
            <a:hlinkClick r:id="rId3" action="ppaction://hlinksldjump"/>
            <a:extLst>
              <a:ext uri="{FF2B5EF4-FFF2-40B4-BE49-F238E27FC236}">
                <a16:creationId xmlns:a16="http://schemas.microsoft.com/office/drawing/2014/main" xmlns="" id="{5DDC5A91-C062-4AB4-9258-DF8562BF681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鼓点轻快的卡通可爱版配乐_1分18秒">
            <a:hlinkClick r:id="" action="ppaction://media"/>
            <a:extLst>
              <a:ext uri="{FF2B5EF4-FFF2-40B4-BE49-F238E27FC236}">
                <a16:creationId xmlns:a16="http://schemas.microsoft.com/office/drawing/2014/main" xmlns="" id="{009690CF-938F-40B7-BE08-540A4817C8B8}"/>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407154" y="6041839"/>
            <a:ext cx="613396" cy="613396"/>
          </a:xfrm>
          <a:prstGeom prst="rect">
            <a:avLst/>
          </a:prstGeom>
        </p:spPr>
      </p:pic>
      <p:sp>
        <p:nvSpPr>
          <p:cNvPr id="14" name="矩形: 圆角 10">
            <a:extLst>
              <a:ext uri="{FF2B5EF4-FFF2-40B4-BE49-F238E27FC236}">
                <a16:creationId xmlns:a16="http://schemas.microsoft.com/office/drawing/2014/main" xmlns="" id="{54FC6897-60B6-4C96-B82F-C55B92C8704D}"/>
              </a:ext>
            </a:extLst>
          </p:cNvPr>
          <p:cNvSpPr/>
          <p:nvPr/>
        </p:nvSpPr>
        <p:spPr>
          <a:xfrm>
            <a:off x="1618442" y="1731215"/>
            <a:ext cx="9645303"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xmlns="" id="{9BB3D09E-3675-458A-AE32-1D9D34900D54}"/>
              </a:ext>
            </a:extLst>
          </p:cNvPr>
          <p:cNvSpPr txBox="1"/>
          <p:nvPr/>
        </p:nvSpPr>
        <p:spPr>
          <a:xfrm>
            <a:off x="2057400" y="6858000"/>
            <a:ext cx="84582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Tạm</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biệt</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lại</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a:t>
            </a:r>
          </a:p>
        </p:txBody>
      </p:sp>
      <p:pic>
        <p:nvPicPr>
          <p:cNvPr id="3" name="Picture 2">
            <a:extLst>
              <a:ext uri="{FF2B5EF4-FFF2-40B4-BE49-F238E27FC236}">
                <a16:creationId xmlns:a16="http://schemas.microsoft.com/office/drawing/2014/main" xmlns="" id="{6EDC34E2-23AB-4571-A432-2C0419F4CF16}"/>
              </a:ext>
            </a:extLst>
          </p:cNvPr>
          <p:cNvPicPr>
            <a:picLocks noChangeAspect="1"/>
          </p:cNvPicPr>
          <p:nvPr/>
        </p:nvPicPr>
        <p:blipFill>
          <a:blip r:embed="rId6"/>
          <a:stretch>
            <a:fillRect/>
          </a:stretch>
        </p:blipFill>
        <p:spPr>
          <a:xfrm>
            <a:off x="1868057" y="2081667"/>
            <a:ext cx="8455885" cy="2694666"/>
          </a:xfrm>
          <a:prstGeom prst="rect">
            <a:avLst/>
          </a:prstGeom>
        </p:spPr>
      </p:pic>
    </p:spTree>
    <p:extLst>
      <p:ext uri="{BB962C8B-B14F-4D97-AF65-F5344CB8AC3E}">
        <p14:creationId xmlns:p14="http://schemas.microsoft.com/office/powerpoint/2010/main" val="47169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2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numSld="999" showWhenStopped="0">
                <p:cTn id="17" repeatCount="indefinite" fill="remove" display="0">
                  <p:stCondLst>
                    <p:cond delay="indefinite"/>
                  </p:stCondLst>
                  <p:endCondLst>
                    <p:cond evt="onStopAudio" delay="0">
                      <p:tgtEl>
                        <p:sldTgt/>
                      </p:tgtEl>
                    </p:cond>
                  </p:endCondLst>
                </p:cTn>
                <p:tgtEl>
                  <p:spTgt spid="17"/>
                </p:tgtEl>
              </p:cMediaNode>
            </p:audio>
          </p:childTnLst>
        </p:cTn>
      </p:par>
    </p:tnLst>
    <p:bldLst>
      <p:bldP spid="1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11">
            <a:extLst>
              <a:ext uri="{FF2B5EF4-FFF2-40B4-BE49-F238E27FC236}">
                <a16:creationId xmlns:a16="http://schemas.microsoft.com/office/drawing/2014/main" xmlns="" id="{4D557D08-0269-4617-8B67-D3E9E1270238}"/>
              </a:ext>
            </a:extLst>
          </p:cNvPr>
          <p:cNvGrpSpPr/>
          <p:nvPr/>
        </p:nvGrpSpPr>
        <p:grpSpPr>
          <a:xfrm>
            <a:off x="2058474" y="466049"/>
            <a:ext cx="8218267" cy="705393"/>
            <a:chOff x="2803210" y="806630"/>
            <a:chExt cx="6596743" cy="705393"/>
          </a:xfrm>
        </p:grpSpPr>
        <p:cxnSp>
          <p:nvCxnSpPr>
            <p:cNvPr id="36" name="直接连接符 12">
              <a:extLst>
                <a:ext uri="{FF2B5EF4-FFF2-40B4-BE49-F238E27FC236}">
                  <a16:creationId xmlns:a16="http://schemas.microsoft.com/office/drawing/2014/main" xmlns=""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矩形: 圆角 13">
              <a:extLst>
                <a:ext uri="{FF2B5EF4-FFF2-40B4-BE49-F238E27FC236}">
                  <a16:creationId xmlns:a16="http://schemas.microsoft.com/office/drawing/2014/main" xmlns=""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3956136" y="564868"/>
            <a:ext cx="437498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cxnSp>
        <p:nvCxnSpPr>
          <p:cNvPr id="19" name="Straight Arrow Connector 18">
            <a:extLst>
              <a:ext uri="{FF2B5EF4-FFF2-40B4-BE49-F238E27FC236}">
                <a16:creationId xmlns:a16="http://schemas.microsoft.com/office/drawing/2014/main" xmlns="" id="{12538AFD-7783-4649-95BF-45E66CFED287}"/>
              </a:ext>
            </a:extLst>
          </p:cNvPr>
          <p:cNvCxnSpPr/>
          <p:nvPr/>
        </p:nvCxnSpPr>
        <p:spPr>
          <a:xfrm>
            <a:off x="7241706" y="3223607"/>
            <a:ext cx="0" cy="2292163"/>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7" name="Rectangle 26">
            <a:extLst>
              <a:ext uri="{FF2B5EF4-FFF2-40B4-BE49-F238E27FC236}">
                <a16:creationId xmlns:a16="http://schemas.microsoft.com/office/drawing/2014/main" xmlns="" id="{73E2615A-BA44-47BE-A1D4-84F0A63585F3}"/>
              </a:ext>
            </a:extLst>
          </p:cNvPr>
          <p:cNvSpPr/>
          <p:nvPr/>
        </p:nvSpPr>
        <p:spPr>
          <a:xfrm>
            <a:off x="328398" y="1741414"/>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hoa</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L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tạo</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lang="en-US" sz="2800" b="1" kern="0" dirty="0">
                <a:solidFill>
                  <a:srgbClr val="F40909"/>
                </a:solidFill>
                <a:latin typeface="Calibri" panose="020F0502020204030204" pitchFamily="34" charset="0"/>
                <a:cs typeface="Calibri" panose="020F0502020204030204" pitchFamily="34" charset="0"/>
                <a:sym typeface="Arial"/>
              </a:rPr>
              <a:t>3</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cơ</a:t>
            </a:r>
            <a:r>
              <a:rPr kumimoji="0" lang="en-US" sz="28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bản</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p>
        </p:txBody>
      </p:sp>
      <p:grpSp>
        <p:nvGrpSpPr>
          <p:cNvPr id="42" name="Group 41">
            <a:extLst>
              <a:ext uri="{FF2B5EF4-FFF2-40B4-BE49-F238E27FC236}">
                <a16:creationId xmlns:a16="http://schemas.microsoft.com/office/drawing/2014/main" xmlns="" id="{CE9382C0-2228-4FAC-BB1B-ACBF7C67F34A}"/>
              </a:ext>
            </a:extLst>
          </p:cNvPr>
          <p:cNvGrpSpPr/>
          <p:nvPr/>
        </p:nvGrpSpPr>
        <p:grpSpPr>
          <a:xfrm>
            <a:off x="4428901" y="2173129"/>
            <a:ext cx="3480453" cy="3391876"/>
            <a:chOff x="2575779" y="1242084"/>
            <a:chExt cx="3480453" cy="3391876"/>
          </a:xfrm>
        </p:grpSpPr>
        <p:pic>
          <p:nvPicPr>
            <p:cNvPr id="43" name="Picture 42">
              <a:extLst>
                <a:ext uri="{FF2B5EF4-FFF2-40B4-BE49-F238E27FC236}">
                  <a16:creationId xmlns:a16="http://schemas.microsoft.com/office/drawing/2014/main" xmlns="" id="{2D19ED3F-DBA1-4F97-A353-792A87052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5779" y="1242084"/>
              <a:ext cx="3461915" cy="3386928"/>
            </a:xfrm>
            <a:prstGeom prst="rect">
              <a:avLst/>
            </a:prstGeom>
          </p:spPr>
        </p:pic>
        <p:cxnSp>
          <p:nvCxnSpPr>
            <p:cNvPr id="44" name="Straight Connector 43">
              <a:extLst>
                <a:ext uri="{FF2B5EF4-FFF2-40B4-BE49-F238E27FC236}">
                  <a16:creationId xmlns:a16="http://schemas.microsoft.com/office/drawing/2014/main" xmlns="" id="{C0763806-4960-4B40-88EF-4D272B8A8168}"/>
                </a:ext>
              </a:extLst>
            </p:cNvPr>
            <p:cNvCxnSpPr/>
            <p:nvPr/>
          </p:nvCxnSpPr>
          <p:spPr>
            <a:xfrm>
              <a:off x="2606000" y="1253898"/>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6637F1BE-EC2C-4BBF-8D17-54EA2C7C62CF}"/>
                </a:ext>
              </a:extLst>
            </p:cNvPr>
            <p:cNvCxnSpPr/>
            <p:nvPr/>
          </p:nvCxnSpPr>
          <p:spPr>
            <a:xfrm>
              <a:off x="2606000" y="4633960"/>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xmlns="" id="{5E67987D-CFC5-4941-B2E7-B1F96366389F}"/>
              </a:ext>
            </a:extLst>
          </p:cNvPr>
          <p:cNvSpPr/>
          <p:nvPr/>
        </p:nvSpPr>
        <p:spPr>
          <a:xfrm>
            <a:off x="7909354" y="3369918"/>
            <a:ext cx="1866217"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ô ly rưỡi</a:t>
            </a:r>
          </a:p>
        </p:txBody>
      </p:sp>
      <p:sp>
        <p:nvSpPr>
          <p:cNvPr id="29" name="Rectangle 28">
            <a:extLst>
              <a:ext uri="{FF2B5EF4-FFF2-40B4-BE49-F238E27FC236}">
                <a16:creationId xmlns:a16="http://schemas.microsoft.com/office/drawing/2014/main" xmlns="" id="{02798AAF-2F02-43D2-BE4D-09037458DEF1}"/>
              </a:ext>
            </a:extLst>
          </p:cNvPr>
          <p:cNvSpPr/>
          <p:nvPr/>
        </p:nvSpPr>
        <p:spPr>
          <a:xfrm>
            <a:off x="5426712" y="5765572"/>
            <a:ext cx="109517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2 ô</a:t>
            </a:r>
            <a:r>
              <a:rPr kumimoji="0" lang="en-US" sz="32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endParaRPr>
          </a:p>
        </p:txBody>
      </p:sp>
      <p:cxnSp>
        <p:nvCxnSpPr>
          <p:cNvPr id="30" name="Straight Arrow Connector 29">
            <a:extLst>
              <a:ext uri="{FF2B5EF4-FFF2-40B4-BE49-F238E27FC236}">
                <a16:creationId xmlns:a16="http://schemas.microsoft.com/office/drawing/2014/main" xmlns="" id="{3813F3CB-0A3B-4440-B157-232E3D0E1994}"/>
              </a:ext>
            </a:extLst>
          </p:cNvPr>
          <p:cNvCxnSpPr/>
          <p:nvPr/>
        </p:nvCxnSpPr>
        <p:spPr>
          <a:xfrm flipH="1">
            <a:off x="4496607" y="5788374"/>
            <a:ext cx="2780270"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31" name="Rectangle 30">
            <a:extLst>
              <a:ext uri="{FF2B5EF4-FFF2-40B4-BE49-F238E27FC236}">
                <a16:creationId xmlns:a16="http://schemas.microsoft.com/office/drawing/2014/main" xmlns="" id="{BE3428A0-B3F6-4DA4-AD27-E16FC22986CF}"/>
              </a:ext>
            </a:extLst>
          </p:cNvPr>
          <p:cNvSpPr/>
          <p:nvPr/>
        </p:nvSpPr>
        <p:spPr>
          <a:xfrm>
            <a:off x="1152453" y="4369688"/>
            <a:ext cx="1736373" cy="107721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lượn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dọc</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6" name="Straight Arrow Connector 45">
            <a:extLst>
              <a:ext uri="{FF2B5EF4-FFF2-40B4-BE49-F238E27FC236}">
                <a16:creationId xmlns:a16="http://schemas.microsoft.com/office/drawing/2014/main" xmlns="" id="{8958D046-FA69-4622-ABCB-D2C79F9055B6}"/>
              </a:ext>
            </a:extLst>
          </p:cNvPr>
          <p:cNvCxnSpPr>
            <a:cxnSpLocks/>
          </p:cNvCxnSpPr>
          <p:nvPr/>
        </p:nvCxnSpPr>
        <p:spPr>
          <a:xfrm flipV="1">
            <a:off x="3441724" y="4714875"/>
            <a:ext cx="2168501" cy="382532"/>
          </a:xfrm>
          <a:prstGeom prst="straightConnector1">
            <a:avLst/>
          </a:prstGeom>
          <a:noFill/>
          <a:ln w="28575" cap="flat" cmpd="sng" algn="ctr">
            <a:solidFill>
              <a:srgbClr val="FF0000"/>
            </a:solidFill>
            <a:prstDash val="lgDash"/>
            <a:tailEnd type="triangle"/>
          </a:ln>
          <a:effectLst/>
        </p:spPr>
      </p:cxnSp>
      <p:sp>
        <p:nvSpPr>
          <p:cNvPr id="47" name="Rectangle 46">
            <a:extLst>
              <a:ext uri="{FF2B5EF4-FFF2-40B4-BE49-F238E27FC236}">
                <a16:creationId xmlns:a16="http://schemas.microsoft.com/office/drawing/2014/main" xmlns="" id="{8A173189-9989-4B06-9334-B55DDB43BA16}"/>
              </a:ext>
            </a:extLst>
          </p:cNvPr>
          <p:cNvSpPr/>
          <p:nvPr/>
        </p:nvSpPr>
        <p:spPr>
          <a:xfrm>
            <a:off x="701683" y="3369918"/>
            <a:ext cx="2592376"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cong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8" name="Straight Arrow Connector 47">
            <a:extLst>
              <a:ext uri="{FF2B5EF4-FFF2-40B4-BE49-F238E27FC236}">
                <a16:creationId xmlns:a16="http://schemas.microsoft.com/office/drawing/2014/main" xmlns="" id="{2DD70722-9FD4-4E78-B5E0-0D1C9576B65E}"/>
              </a:ext>
            </a:extLst>
          </p:cNvPr>
          <p:cNvCxnSpPr>
            <a:cxnSpLocks/>
          </p:cNvCxnSpPr>
          <p:nvPr/>
        </p:nvCxnSpPr>
        <p:spPr>
          <a:xfrm flipV="1">
            <a:off x="3387704" y="3105150"/>
            <a:ext cx="1450996" cy="730558"/>
          </a:xfrm>
          <a:prstGeom prst="straightConnector1">
            <a:avLst/>
          </a:prstGeom>
          <a:noFill/>
          <a:ln w="28575" cap="flat" cmpd="sng" algn="ctr">
            <a:solidFill>
              <a:srgbClr val="FF0000"/>
            </a:solidFill>
            <a:prstDash val="lgDash"/>
            <a:tailEnd type="triangle"/>
          </a:ln>
          <a:effectLst/>
        </p:spPr>
      </p:cxnSp>
      <p:sp>
        <p:nvSpPr>
          <p:cNvPr id="51" name="Rectangle 50">
            <a:extLst>
              <a:ext uri="{FF2B5EF4-FFF2-40B4-BE49-F238E27FC236}">
                <a16:creationId xmlns:a16="http://schemas.microsoft.com/office/drawing/2014/main" xmlns="" id="{2116A540-AD46-4C47-8BA3-C008FDCB82D6}"/>
              </a:ext>
            </a:extLst>
          </p:cNvPr>
          <p:cNvSpPr/>
          <p:nvPr/>
        </p:nvSpPr>
        <p:spPr>
          <a:xfrm>
            <a:off x="8151864" y="4581966"/>
            <a:ext cx="2398413" cy="1569660"/>
          </a:xfrm>
          <a:prstGeom prst="rect">
            <a:avLst/>
          </a:prstGeom>
          <a:noFill/>
        </p:spPr>
        <p:txBody>
          <a:bodyPr wrap="square">
            <a:spAutoFit/>
          </a:bodyPr>
          <a:lstStyle/>
          <a:p>
            <a:pPr lvl="0" algn="ctr">
              <a:buClr>
                <a:srgbClr val="000000"/>
              </a:buClr>
              <a:defRPr/>
            </a:pPr>
            <a:r>
              <a:rPr lang="en-US" sz="3200" b="1" kern="0" dirty="0" err="1">
                <a:solidFill>
                  <a:srgbClr val="000000"/>
                </a:solidFill>
                <a:latin typeface="Calibri" panose="020F0502020204030204" pitchFamily="34" charset="0"/>
                <a:cs typeface="Calibri" panose="020F0502020204030204" pitchFamily="34" charset="0"/>
                <a:sym typeface="Arial"/>
              </a:rPr>
              <a:t>nét</a:t>
            </a:r>
            <a:r>
              <a:rPr lang="en-US" sz="3200" b="1" kern="0" dirty="0">
                <a:solidFill>
                  <a:srgbClr val="000000"/>
                </a:solidFill>
                <a:latin typeface="Calibri" panose="020F0502020204030204" pitchFamily="34" charset="0"/>
                <a:cs typeface="Calibri" panose="020F0502020204030204" pitchFamily="34" charset="0"/>
                <a:sym typeface="Arial"/>
              </a:rPr>
              <a:t> l</a:t>
            </a:r>
            <a:r>
              <a:rPr lang="vi-VN" sz="3200" b="1" kern="0" dirty="0">
                <a:solidFill>
                  <a:srgbClr val="000000"/>
                </a:solidFill>
                <a:latin typeface="Calibri" panose="020F0502020204030204" pitchFamily="34" charset="0"/>
                <a:cs typeface="Calibri" panose="020F0502020204030204" pitchFamily="34" charset="0"/>
                <a:sym typeface="Arial"/>
              </a:rPr>
              <a:t>ượn ngang nối liền nhau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52" name="Straight Arrow Connector 51">
            <a:extLst>
              <a:ext uri="{FF2B5EF4-FFF2-40B4-BE49-F238E27FC236}">
                <a16:creationId xmlns:a16="http://schemas.microsoft.com/office/drawing/2014/main" xmlns="" id="{87689C62-F1C1-4FB0-A3C2-240EC40E93A1}"/>
              </a:ext>
            </a:extLst>
          </p:cNvPr>
          <p:cNvCxnSpPr>
            <a:cxnSpLocks/>
          </p:cNvCxnSpPr>
          <p:nvPr/>
        </p:nvCxnSpPr>
        <p:spPr>
          <a:xfrm flipH="1">
            <a:off x="6640286" y="5028509"/>
            <a:ext cx="1667776" cy="327262"/>
          </a:xfrm>
          <a:prstGeom prst="straightConnector1">
            <a:avLst/>
          </a:prstGeom>
          <a:noFill/>
          <a:ln w="28575" cap="flat" cmpd="sng" algn="ctr">
            <a:solidFill>
              <a:srgbClr val="FF0000"/>
            </a:solidFill>
            <a:prstDash val="lgDash"/>
            <a:tailEnd type="triangle"/>
          </a:ln>
          <a:effectLst/>
        </p:spPr>
      </p:cxnSp>
      <p:cxnSp>
        <p:nvCxnSpPr>
          <p:cNvPr id="53" name="Straight Arrow Connector 52">
            <a:extLst>
              <a:ext uri="{FF2B5EF4-FFF2-40B4-BE49-F238E27FC236}">
                <a16:creationId xmlns:a16="http://schemas.microsoft.com/office/drawing/2014/main" xmlns="" id="{761C718C-C5D3-4E7A-8750-C885474D0861}"/>
              </a:ext>
            </a:extLst>
          </p:cNvPr>
          <p:cNvCxnSpPr>
            <a:cxnSpLocks/>
          </p:cNvCxnSpPr>
          <p:nvPr/>
        </p:nvCxnSpPr>
        <p:spPr>
          <a:xfrm>
            <a:off x="7934102" y="2749899"/>
            <a:ext cx="0" cy="2717451"/>
          </a:xfrm>
          <a:prstGeom prst="straightConnector1">
            <a:avLst/>
          </a:prstGeom>
          <a:noFill/>
          <a:ln w="28575" cap="flat" cmpd="sng" algn="ctr">
            <a:solidFill>
              <a:srgbClr val="434343">
                <a:lumMod val="75000"/>
              </a:srgbClr>
            </a:solidFill>
            <a:prstDash val="solid"/>
            <a:headEnd type="triangle"/>
            <a:tailEnd type="triangle"/>
          </a:ln>
          <a:effectLst/>
        </p:spPr>
      </p:cxnSp>
    </p:spTree>
    <p:extLst>
      <p:ext uri="{BB962C8B-B14F-4D97-AF65-F5344CB8AC3E}">
        <p14:creationId xmlns:p14="http://schemas.microsoft.com/office/powerpoint/2010/main" val="4588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down)">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6" grpId="0"/>
      <p:bldP spid="29" grpId="0"/>
      <p:bldP spid="31" grpId="0"/>
      <p:bldP spid="47"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1">
            <a:extLst>
              <a:ext uri="{FF2B5EF4-FFF2-40B4-BE49-F238E27FC236}">
                <a16:creationId xmlns:a16="http://schemas.microsoft.com/office/drawing/2014/main" xmlns="" id="{4D557D08-0269-4617-8B67-D3E9E1270238}"/>
              </a:ext>
            </a:extLst>
          </p:cNvPr>
          <p:cNvGrpSpPr/>
          <p:nvPr/>
        </p:nvGrpSpPr>
        <p:grpSpPr>
          <a:xfrm>
            <a:off x="2043143" y="314261"/>
            <a:ext cx="8218267" cy="705393"/>
            <a:chOff x="2803210" y="806630"/>
            <a:chExt cx="6596743" cy="705393"/>
          </a:xfrm>
        </p:grpSpPr>
        <p:cxnSp>
          <p:nvCxnSpPr>
            <p:cNvPr id="12" name="直接连接符 12">
              <a:extLst>
                <a:ext uri="{FF2B5EF4-FFF2-40B4-BE49-F238E27FC236}">
                  <a16:creationId xmlns:a16="http://schemas.microsoft.com/office/drawing/2014/main" xmlns=""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矩形: 圆角 13">
              <a:extLst>
                <a:ext uri="{FF2B5EF4-FFF2-40B4-BE49-F238E27FC236}">
                  <a16:creationId xmlns:a16="http://schemas.microsoft.com/office/drawing/2014/main" xmlns=""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 name="矩形 1">
            <a:extLst>
              <a:ext uri="{FF2B5EF4-FFF2-40B4-BE49-F238E27FC236}">
                <a16:creationId xmlns:a16="http://schemas.microsoft.com/office/drawing/2014/main" xmlns="" id="{0988A668-71A5-4AB8-AD1D-B00750CEA836}"/>
              </a:ext>
            </a:extLst>
          </p:cNvPr>
          <p:cNvSpPr/>
          <p:nvPr/>
        </p:nvSpPr>
        <p:spPr>
          <a:xfrm>
            <a:off x="2975220" y="311768"/>
            <a:ext cx="635411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cách</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 name="Chữ L hoa">
            <a:hlinkClick r:id="" action="ppaction://media"/>
            <a:extLst>
              <a:ext uri="{FF2B5EF4-FFF2-40B4-BE49-F238E27FC236}">
                <a16:creationId xmlns:a16="http://schemas.microsoft.com/office/drawing/2014/main" xmlns="" id="{53A9483C-F6BE-4C82-9C03-A87D7B1C3E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4124" y="1687711"/>
            <a:ext cx="7312025" cy="4113014"/>
          </a:xfrm>
          <a:prstGeom prst="rect">
            <a:avLst/>
          </a:prstGeom>
        </p:spPr>
      </p:pic>
    </p:spTree>
    <p:extLst>
      <p:ext uri="{BB962C8B-B14F-4D97-AF65-F5344CB8AC3E}">
        <p14:creationId xmlns:p14="http://schemas.microsoft.com/office/powerpoint/2010/main" val="197865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6">
            <a:extLst>
              <a:ext uri="{FF2B5EF4-FFF2-40B4-BE49-F238E27FC236}">
                <a16:creationId xmlns:a16="http://schemas.microsoft.com/office/drawing/2014/main" xmlns="" id="{0FFFF3C6-877A-46D3-8FA8-8E2C76BD7251}"/>
              </a:ext>
            </a:extLst>
          </p:cNvPr>
          <p:cNvGrpSpPr/>
          <p:nvPr/>
        </p:nvGrpSpPr>
        <p:grpSpPr>
          <a:xfrm>
            <a:off x="1556197" y="512343"/>
            <a:ext cx="9079605" cy="737214"/>
            <a:chOff x="1648496" y="790720"/>
            <a:chExt cx="9079605" cy="737214"/>
          </a:xfrm>
        </p:grpSpPr>
        <p:cxnSp>
          <p:nvCxnSpPr>
            <p:cNvPr id="28"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矩形: 圆角 13">
              <a:extLst>
                <a:ext uri="{FF2B5EF4-FFF2-40B4-BE49-F238E27FC236}">
                  <a16:creationId xmlns:a16="http://schemas.microsoft.com/office/drawing/2014/main" xmlns="" id="{58291B71-F84B-4749-BCDF-7BDDE8068E1F}"/>
                </a:ext>
              </a:extLst>
            </p:cNvPr>
            <p:cNvSpPr/>
            <p:nvPr userDrawn="1"/>
          </p:nvSpPr>
          <p:spPr>
            <a:xfrm>
              <a:off x="2982888" y="790720"/>
              <a:ext cx="6368400"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2933011" y="586833"/>
            <a:ext cx="636840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Cùng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L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5" name="Group 14"/>
          <p:cNvGrpSpPr/>
          <p:nvPr/>
        </p:nvGrpSpPr>
        <p:grpSpPr>
          <a:xfrm>
            <a:off x="1297668" y="1611722"/>
            <a:ext cx="2166889" cy="1588111"/>
            <a:chOff x="6865144" y="3555389"/>
            <a:chExt cx="2166889" cy="1588111"/>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9" name="Rectangle 18"/>
            <p:cNvSpPr/>
            <p:nvPr/>
          </p:nvSpPr>
          <p:spPr>
            <a:xfrm>
              <a:off x="7093846" y="3872390"/>
              <a:ext cx="170948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23" name="Group 22"/>
          <p:cNvGrpSpPr/>
          <p:nvPr/>
        </p:nvGrpSpPr>
        <p:grpSpPr>
          <a:xfrm>
            <a:off x="809419" y="3972720"/>
            <a:ext cx="2309859" cy="2476088"/>
            <a:chOff x="286641" y="2630278"/>
            <a:chExt cx="2309859" cy="2476088"/>
          </a:xfrm>
        </p:grpSpPr>
        <p:pic>
          <p:nvPicPr>
            <p:cNvPr id="24" name="Picture 2" descr="Cute girl cartoon writing on a book Royalty Free Vecto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Callout 24"/>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xmlns="" id="{6FD4DCBC-54D6-47B7-9493-30251EBA7CFF}"/>
              </a:ext>
            </a:extLst>
          </p:cNvPr>
          <p:cNvPicPr>
            <a:picLocks noChangeAspect="1"/>
          </p:cNvPicPr>
          <p:nvPr/>
        </p:nvPicPr>
        <p:blipFill>
          <a:blip r:embed="rId5"/>
          <a:stretch>
            <a:fillRect/>
          </a:stretch>
        </p:blipFill>
        <p:spPr>
          <a:xfrm>
            <a:off x="4759535" y="2038350"/>
            <a:ext cx="6316453" cy="3048000"/>
          </a:xfrm>
          <a:prstGeom prst="rect">
            <a:avLst/>
          </a:prstGeom>
        </p:spPr>
      </p:pic>
    </p:spTree>
    <p:extLst>
      <p:ext uri="{BB962C8B-B14F-4D97-AF65-F5344CB8AC3E}">
        <p14:creationId xmlns:p14="http://schemas.microsoft.com/office/powerpoint/2010/main" val="16512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B6530F-BCF8-40B9-AA01-5B548C9A70E0}"/>
              </a:ext>
            </a:extLst>
          </p:cNvPr>
          <p:cNvSpPr txBox="1"/>
          <p:nvPr/>
        </p:nvSpPr>
        <p:spPr>
          <a:xfrm>
            <a:off x="972346" y="6858000"/>
            <a:ext cx="102473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2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từ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xmlns="" id="{4BD13C9F-895E-4402-AEB5-F6F86B796CBD}"/>
              </a:ext>
            </a:extLst>
          </p:cNvPr>
          <p:cNvPicPr>
            <a:picLocks noChangeAspect="1"/>
          </p:cNvPicPr>
          <p:nvPr/>
        </p:nvPicPr>
        <p:blipFill>
          <a:blip r:embed="rId3"/>
          <a:stretch>
            <a:fillRect/>
          </a:stretch>
        </p:blipFill>
        <p:spPr>
          <a:xfrm>
            <a:off x="972346" y="1595492"/>
            <a:ext cx="10242168" cy="3133616"/>
          </a:xfrm>
          <a:prstGeom prst="rect">
            <a:avLst/>
          </a:prstGeom>
        </p:spPr>
      </p:pic>
      <p:sp>
        <p:nvSpPr>
          <p:cNvPr id="5" name="TextBox 4">
            <a:extLst>
              <a:ext uri="{FF2B5EF4-FFF2-40B4-BE49-F238E27FC236}">
                <a16:creationId xmlns:a16="http://schemas.microsoft.com/office/drawing/2014/main" xmlns="" id="{10C16817-D569-4216-BEF9-EFBAF49A4E7B}"/>
              </a:ext>
            </a:extLst>
          </p:cNvPr>
          <p:cNvSpPr txBox="1"/>
          <p:nvPr/>
        </p:nvSpPr>
        <p:spPr>
          <a:xfrm>
            <a:off x="3760343" y="6488668"/>
            <a:ext cx="7048072"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Thiết</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kế</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bởi</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860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4238541"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773348" y="3706826"/>
            <a:ext cx="10645303" cy="1754326"/>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Lam Sơn là tên gọi của một ngọn núi ở t</a:t>
            </a:r>
            <a:r>
              <a:rPr lang="en-US" sz="3600" dirty="0">
                <a:latin typeface="Calibri" panose="020F0502020204030204" pitchFamily="34" charset="0"/>
                <a:cs typeface="Calibri" panose="020F0502020204030204" pitchFamily="34" charset="0"/>
              </a:rPr>
              <a:t>ỉ</a:t>
            </a:r>
            <a:r>
              <a:rPr lang="vi-VN" sz="3600" dirty="0">
                <a:latin typeface="Calibri" panose="020F0502020204030204" pitchFamily="34" charset="0"/>
                <a:cs typeface="Calibri" panose="020F0502020204030204" pitchFamily="34" charset="0"/>
              </a:rPr>
              <a:t>nh Thanh Hóa, nơi đây từng là khu căn cứ đầu tiên của nghĩa quân Lam Sơn đánh giặc  Minh.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Ô li">
            <a:extLst>
              <a:ext uri="{FF2B5EF4-FFF2-40B4-BE49-F238E27FC236}">
                <a16:creationId xmlns:a16="http://schemas.microsoft.com/office/drawing/2014/main" xmlns="" id="{87BD101E-072F-48A8-B899-7CA05B6661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5" b="53761"/>
          <a:stretch/>
        </p:blipFill>
        <p:spPr>
          <a:xfrm>
            <a:off x="1352693" y="1396787"/>
            <a:ext cx="8842248" cy="2032213"/>
          </a:xfrm>
          <a:prstGeom prst="rect">
            <a:avLst/>
          </a:prstGeom>
        </p:spPr>
      </p:pic>
      <p:sp>
        <p:nvSpPr>
          <p:cNvPr id="10" name="Tập viết 1">
            <a:extLst>
              <a:ext uri="{FF2B5EF4-FFF2-40B4-BE49-F238E27FC236}">
                <a16:creationId xmlns:a16="http://schemas.microsoft.com/office/drawing/2014/main" xmlns=""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4" name="TextBox 3">
            <a:extLst>
              <a:ext uri="{FF2B5EF4-FFF2-40B4-BE49-F238E27FC236}">
                <a16:creationId xmlns:a16="http://schemas.microsoft.com/office/drawing/2014/main" xmlns="" id="{4BAC1078-F392-4863-BE72-1E226256012E}"/>
              </a:ext>
            </a:extLst>
          </p:cNvPr>
          <p:cNvSpPr txBox="1"/>
          <p:nvPr/>
        </p:nvSpPr>
        <p:spPr>
          <a:xfrm>
            <a:off x="4486275" y="1981200"/>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229132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ập viết 1">
            <a:extLst>
              <a:ext uri="{FF2B5EF4-FFF2-40B4-BE49-F238E27FC236}">
                <a16:creationId xmlns:a16="http://schemas.microsoft.com/office/drawing/2014/main" xmlns=""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1" name="矩形 1">
            <a:extLst>
              <a:ext uri="{FF2B5EF4-FFF2-40B4-BE49-F238E27FC236}">
                <a16:creationId xmlns:a16="http://schemas.microsoft.com/office/drawing/2014/main" xmlns="" id="{7C428F6C-6767-4300-9D1A-81BE6300E085}"/>
              </a:ext>
            </a:extLst>
          </p:cNvPr>
          <p:cNvSpPr/>
          <p:nvPr/>
        </p:nvSpPr>
        <p:spPr>
          <a:xfrm>
            <a:off x="5109191" y="756040"/>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Lam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Sơn</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1026" name="Picture 2" descr="Núi Lam Sơn | Sơn">
            <a:extLst>
              <a:ext uri="{FF2B5EF4-FFF2-40B4-BE49-F238E27FC236}">
                <a16:creationId xmlns:a16="http://schemas.microsoft.com/office/drawing/2014/main" xmlns="" id="{C0AB80BA-C131-4B15-9CB9-ADBE103DB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55337"/>
            <a:ext cx="6371755" cy="424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4238541"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0" name="Group 9"/>
          <p:cNvGrpSpPr/>
          <p:nvPr/>
        </p:nvGrpSpPr>
        <p:grpSpPr>
          <a:xfrm>
            <a:off x="1181555" y="4136571"/>
            <a:ext cx="2512132" cy="1866296"/>
            <a:chOff x="6865144" y="3555389"/>
            <a:chExt cx="2166889" cy="158811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2" name="Rectangle 11"/>
            <p:cNvSpPr/>
            <p:nvPr/>
          </p:nvSpPr>
          <p:spPr>
            <a:xfrm>
              <a:off x="7093846" y="3872390"/>
              <a:ext cx="1709483" cy="9324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pic>
        <p:nvPicPr>
          <p:cNvPr id="2050" name="Picture 2" descr="Bảng Gỗ Học Sinh Hồng Hà 344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4699783" y="1465696"/>
            <a:ext cx="6753208" cy="4621417"/>
          </a:xfrm>
          <a:prstGeom prst="rect">
            <a:avLst/>
          </a:prstGeom>
          <a:noFill/>
          <a:extLst>
            <a:ext uri="{909E8E84-426E-40DD-AFC4-6F175D3DCCD1}">
              <a14:hiddenFill xmlns:a14="http://schemas.microsoft.com/office/drawing/2010/main">
                <a:solidFill>
                  <a:srgbClr val="FFFFFF"/>
                </a:solidFill>
              </a14:hiddenFill>
            </a:ext>
          </a:extLst>
        </p:spPr>
      </p:pic>
      <p:pic>
        <p:nvPicPr>
          <p:cNvPr id="14" name="Ô li">
            <a:extLst>
              <a:ext uri="{FF2B5EF4-FFF2-40B4-BE49-F238E27FC236}">
                <a16:creationId xmlns:a16="http://schemas.microsoft.com/office/drawing/2014/main" xmlns="" id="{9040853D-FF3B-4F2F-9A68-5ABB6B93C7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222" t="6155" r="29876" b="53761"/>
          <a:stretch/>
        </p:blipFill>
        <p:spPr>
          <a:xfrm>
            <a:off x="739009" y="1486893"/>
            <a:ext cx="3705142" cy="2032213"/>
          </a:xfrm>
          <a:prstGeom prst="rect">
            <a:avLst/>
          </a:prstGeom>
        </p:spPr>
      </p:pic>
      <p:sp>
        <p:nvSpPr>
          <p:cNvPr id="13" name="TextBox 12">
            <a:extLst>
              <a:ext uri="{FF2B5EF4-FFF2-40B4-BE49-F238E27FC236}">
                <a16:creationId xmlns:a16="http://schemas.microsoft.com/office/drawing/2014/main" xmlns="" id="{B607931E-0195-45E7-A1CC-0F66C15CCCD4}"/>
              </a:ext>
            </a:extLst>
          </p:cNvPr>
          <p:cNvSpPr txBox="1"/>
          <p:nvPr/>
        </p:nvSpPr>
        <p:spPr>
          <a:xfrm>
            <a:off x="1190625" y="2066925"/>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6" name="TextBox 15">
            <a:extLst>
              <a:ext uri="{FF2B5EF4-FFF2-40B4-BE49-F238E27FC236}">
                <a16:creationId xmlns:a16="http://schemas.microsoft.com/office/drawing/2014/main" xmlns="" id="{A5C5206A-3ED7-479A-B181-91F5A8FB2126}"/>
              </a:ext>
            </a:extLst>
          </p:cNvPr>
          <p:cNvSpPr txBox="1"/>
          <p:nvPr/>
        </p:nvSpPr>
        <p:spPr>
          <a:xfrm>
            <a:off x="6553199" y="3838575"/>
            <a:ext cx="5257801" cy="1200329"/>
          </a:xfrm>
          <a:prstGeom prst="rect">
            <a:avLst/>
          </a:prstGeom>
          <a:noFill/>
        </p:spPr>
        <p:txBody>
          <a:bodyPr wrap="square" rtlCol="0">
            <a:spAutoFit/>
          </a:bodyPr>
          <a:lstStyle/>
          <a:p>
            <a:r>
              <a:rPr lang="en-US" sz="7200" b="1" dirty="0">
                <a:solidFill>
                  <a:srgbClr val="FFFF00"/>
                </a:solidFill>
                <a:latin typeface="HP001 4 hàng" panose="020B0603050302020204" pitchFamily="34" charset="0"/>
              </a:rPr>
              <a:t>Lam </a:t>
            </a:r>
            <a:r>
              <a:rPr lang="en-US" sz="7200" b="1" dirty="0" err="1">
                <a:solidFill>
                  <a:srgbClr val="FFFF00"/>
                </a:solidFill>
                <a:latin typeface="HP001 4 hàng" panose="020B0603050302020204" pitchFamily="34" charset="0"/>
              </a:rPr>
              <a:t>Sơn</a:t>
            </a:r>
            <a:endParaRPr lang="en-US" sz="7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82296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57E10E5-F657-4338-8EF2-CA605CA0E218}"/>
              </a:ext>
            </a:extLst>
          </p:cNvPr>
          <p:cNvSpPr txBox="1"/>
          <p:nvPr/>
        </p:nvSpPr>
        <p:spPr>
          <a:xfrm>
            <a:off x="1162846" y="7231439"/>
            <a:ext cx="102473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3</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câu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xmlns="" id="{5F7C1F2D-0BE6-4485-B3ED-A60A49DC4DFD}"/>
              </a:ext>
            </a:extLst>
          </p:cNvPr>
          <p:cNvPicPr>
            <a:picLocks noChangeAspect="1"/>
          </p:cNvPicPr>
          <p:nvPr/>
        </p:nvPicPr>
        <p:blipFill>
          <a:blip r:embed="rId3"/>
          <a:stretch>
            <a:fillRect/>
          </a:stretch>
        </p:blipFill>
        <p:spPr>
          <a:xfrm>
            <a:off x="974916" y="1385942"/>
            <a:ext cx="10242168" cy="3133616"/>
          </a:xfrm>
          <a:prstGeom prst="rect">
            <a:avLst/>
          </a:prstGeom>
        </p:spPr>
      </p:pic>
    </p:spTree>
    <p:extLst>
      <p:ext uri="{BB962C8B-B14F-4D97-AF65-F5344CB8AC3E}">
        <p14:creationId xmlns:p14="http://schemas.microsoft.com/office/powerpoint/2010/main" val="15925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397</Words>
  <Application>Microsoft Office PowerPoint</Application>
  <PresentationFormat>Custom</PresentationFormat>
  <Paragraphs>81</Paragraphs>
  <Slides>19</Slides>
  <Notes>16</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18</cp:revision>
  <dcterms:created xsi:type="dcterms:W3CDTF">2022-09-18T11:28:06Z</dcterms:created>
  <dcterms:modified xsi:type="dcterms:W3CDTF">2024-05-15T13:51:33Z</dcterms:modified>
</cp:coreProperties>
</file>